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 id="2147483730" r:id="rId2"/>
  </p:sldMasterIdLst>
  <p:notesMasterIdLst>
    <p:notesMasterId r:id="rId13"/>
  </p:notesMasterIdLst>
  <p:handoutMasterIdLst>
    <p:handoutMasterId r:id="rId14"/>
  </p:handoutMasterIdLst>
  <p:sldIdLst>
    <p:sldId id="261" r:id="rId3"/>
    <p:sldId id="298" r:id="rId4"/>
    <p:sldId id="349" r:id="rId5"/>
    <p:sldId id="348" r:id="rId6"/>
    <p:sldId id="345" r:id="rId7"/>
    <p:sldId id="346" r:id="rId8"/>
    <p:sldId id="347" r:id="rId9"/>
    <p:sldId id="352" r:id="rId10"/>
    <p:sldId id="353" r:id="rId11"/>
    <p:sldId id="327" r:id="rId12"/>
  </p:sldIdLst>
  <p:sldSz cx="9144000" cy="6858000" type="screen4x3"/>
  <p:notesSz cx="6797675" cy="9926638"/>
  <p:defaultTextStyle>
    <a:defPPr>
      <a:defRPr lang="de-DE"/>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521415D9-36F7-43E2-AB2F-B90AF26B5E84}">
      <p14:sectionLst xmlns:p14="http://schemas.microsoft.com/office/powerpoint/2010/main">
        <p14:section name="Standardabschnitt" id="{6836F96E-5BC3-4E2F-A613-D87C846014F5}">
          <p14:sldIdLst>
            <p14:sldId id="261"/>
            <p14:sldId id="298"/>
            <p14:sldId id="349"/>
            <p14:sldId id="348"/>
            <p14:sldId id="345"/>
            <p14:sldId id="346"/>
            <p14:sldId id="347"/>
            <p14:sldId id="352"/>
            <p14:sldId id="353"/>
            <p14:sldId id="327"/>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152" autoAdjust="0"/>
    <p:restoredTop sz="56702" autoAdjust="0"/>
  </p:normalViewPr>
  <p:slideViewPr>
    <p:cSldViewPr snapToGrid="0">
      <p:cViewPr varScale="1">
        <p:scale>
          <a:sx n="71" d="100"/>
          <a:sy n="71" d="100"/>
        </p:scale>
        <p:origin x="2784" y="7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89" d="100"/>
          <a:sy n="89" d="100"/>
        </p:scale>
        <p:origin x="3732"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berschriftenplatzhalt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0BA5E883-F7B9-6142-BABD-3082A39C91DE}" type="datetimeFigureOut">
              <a:rPr lang="de-DE" smtClean="0"/>
              <a:t>16.01.2023</a:t>
            </a:fld>
            <a:endParaRPr lang="de-DE"/>
          </a:p>
        </p:txBody>
      </p:sp>
      <p:sp>
        <p:nvSpPr>
          <p:cNvPr id="4" name="Fußzeilenplatzhalt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de-DE"/>
          </a:p>
        </p:txBody>
      </p:sp>
      <p:sp>
        <p:nvSpPr>
          <p:cNvPr id="5" name="Foliennummernplatzhalt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FDE185A8-90CC-A647-AC64-3551EC9168B2}" type="slidenum">
              <a:rPr lang="de-DE" smtClean="0"/>
              <a:t>‹Nr.›</a:t>
            </a:fld>
            <a:endParaRPr lang="de-DE"/>
          </a:p>
        </p:txBody>
      </p:sp>
    </p:spTree>
    <p:extLst>
      <p:ext uri="{BB962C8B-B14F-4D97-AF65-F5344CB8AC3E}">
        <p14:creationId xmlns:p14="http://schemas.microsoft.com/office/powerpoint/2010/main" val="362992647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45659" cy="498056"/>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de-DE"/>
          </a:p>
        </p:txBody>
      </p:sp>
      <p:sp>
        <p:nvSpPr>
          <p:cNvPr id="3" name="Datumsplatzhalter 2"/>
          <p:cNvSpPr>
            <a:spLocks noGrp="1"/>
          </p:cNvSpPr>
          <p:nvPr>
            <p:ph type="dt" idx="1"/>
          </p:nvPr>
        </p:nvSpPr>
        <p:spPr>
          <a:xfrm>
            <a:off x="3850443" y="0"/>
            <a:ext cx="2945659" cy="498056"/>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CA13353B-ECAA-4F6D-AFB5-E6C0C489EA94}" type="datetimeFigureOut">
              <a:rPr lang="de-DE"/>
              <a:pPr>
                <a:defRPr/>
              </a:pPr>
              <a:t>16.01.2023</a:t>
            </a:fld>
            <a:endParaRPr lang="de-DE"/>
          </a:p>
        </p:txBody>
      </p:sp>
      <p:sp>
        <p:nvSpPr>
          <p:cNvPr id="4" name="Folienbildplatzhalt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pPr lvl="0"/>
            <a:endParaRPr lang="de-DE" noProof="0" smtClean="0"/>
          </a:p>
        </p:txBody>
      </p:sp>
      <p:sp>
        <p:nvSpPr>
          <p:cNvPr id="5" name="Notizenplatzhalt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de-DE" noProof="0" smtClean="0"/>
              <a:t>Textmasterformat bearbeiten</a:t>
            </a:r>
          </a:p>
          <a:p>
            <a:pPr lvl="1"/>
            <a:r>
              <a:rPr lang="de-DE" noProof="0" smtClean="0"/>
              <a:t>Zweite Ebene</a:t>
            </a:r>
          </a:p>
          <a:p>
            <a:pPr lvl="2"/>
            <a:r>
              <a:rPr lang="de-DE" noProof="0" smtClean="0"/>
              <a:t>Dritte Ebene</a:t>
            </a:r>
          </a:p>
          <a:p>
            <a:pPr lvl="3"/>
            <a:r>
              <a:rPr lang="de-DE" noProof="0" smtClean="0"/>
              <a:t>Vierte Ebene</a:t>
            </a:r>
          </a:p>
          <a:p>
            <a:pPr lvl="4"/>
            <a:r>
              <a:rPr lang="de-DE" noProof="0" smtClean="0"/>
              <a:t>Fünfte Ebene</a:t>
            </a:r>
          </a:p>
        </p:txBody>
      </p:sp>
      <p:sp>
        <p:nvSpPr>
          <p:cNvPr id="6" name="Fußzeilenplatzhalt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de-DE"/>
          </a:p>
        </p:txBody>
      </p:sp>
      <p:sp>
        <p:nvSpPr>
          <p:cNvPr id="7" name="Foliennummernplatzhalt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EB1BAC24-1D9A-42F5-AF2F-28CA7AA3E475}" type="slidenum">
              <a:rPr lang="de-DE"/>
              <a:pPr>
                <a:defRPr/>
              </a:pPr>
              <a:t>‹Nr.›</a:t>
            </a:fld>
            <a:endParaRPr lang="de-DE"/>
          </a:p>
        </p:txBody>
      </p:sp>
    </p:spTree>
    <p:extLst>
      <p:ext uri="{BB962C8B-B14F-4D97-AF65-F5344CB8AC3E}">
        <p14:creationId xmlns:p14="http://schemas.microsoft.com/office/powerpoint/2010/main" val="3344510950"/>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4" name="Foliennummernplatzhalter 3"/>
          <p:cNvSpPr>
            <a:spLocks noGrp="1"/>
          </p:cNvSpPr>
          <p:nvPr>
            <p:ph type="sldNum" sz="quarter" idx="10"/>
          </p:nvPr>
        </p:nvSpPr>
        <p:spPr/>
        <p:txBody>
          <a:bodyPr/>
          <a:lstStyle/>
          <a:p>
            <a:pPr>
              <a:defRPr/>
            </a:pPr>
            <a:fld id="{EB1BAC24-1D9A-42F5-AF2F-28CA7AA3E475}" type="slidenum">
              <a:rPr lang="de-DE" smtClean="0"/>
              <a:pPr>
                <a:defRPr/>
              </a:pPr>
              <a:t>1</a:t>
            </a:fld>
            <a:endParaRPr lang="de-DE"/>
          </a:p>
        </p:txBody>
      </p:sp>
      <p:sp>
        <p:nvSpPr>
          <p:cNvPr id="5" name="Notizenplatzhalter 4"/>
          <p:cNvSpPr>
            <a:spLocks noGrp="1"/>
          </p:cNvSpPr>
          <p:nvPr>
            <p:ph type="body" sz="quarter" idx="11"/>
          </p:nvPr>
        </p:nvSpPr>
        <p:spPr/>
        <p:txBody>
          <a:bodyPr/>
          <a:lstStyle/>
          <a:p>
            <a:endParaRPr lang="de-DE" dirty="0"/>
          </a:p>
        </p:txBody>
      </p:sp>
    </p:spTree>
    <p:extLst>
      <p:ext uri="{BB962C8B-B14F-4D97-AF65-F5344CB8AC3E}">
        <p14:creationId xmlns:p14="http://schemas.microsoft.com/office/powerpoint/2010/main" val="42238637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71450" indent="-171450">
              <a:buFontTx/>
              <a:buChar char="-"/>
            </a:pPr>
            <a:r>
              <a:rPr lang="de-DE" dirty="0" err="1" smtClean="0"/>
              <a:t>KoOr</a:t>
            </a:r>
            <a:r>
              <a:rPr lang="de-DE" dirty="0" smtClean="0"/>
              <a:t> hat ein breites Aufgabenfeld. [Kurze Vorstellung];</a:t>
            </a:r>
            <a:br>
              <a:rPr lang="de-DE" dirty="0" smtClean="0"/>
            </a:br>
            <a:r>
              <a:rPr lang="de-DE" dirty="0" smtClean="0"/>
              <a:t>auch: Anspruch Integrierter Planung von Jugendhilfe und Schulentwicklung</a:t>
            </a:r>
            <a:br>
              <a:rPr lang="de-DE" dirty="0" smtClean="0"/>
            </a:br>
            <a:endParaRPr lang="de-DE" dirty="0" smtClean="0"/>
          </a:p>
          <a:p>
            <a:pPr marL="171450" indent="-171450">
              <a:buFontTx/>
              <a:buChar char="-"/>
            </a:pPr>
            <a:r>
              <a:rPr lang="de-DE" dirty="0" smtClean="0"/>
              <a:t>JETZT im Fokus: Index</a:t>
            </a:r>
            <a:br>
              <a:rPr lang="de-DE" dirty="0" smtClean="0"/>
            </a:br>
            <a:endParaRPr lang="de-DE" dirty="0" smtClean="0"/>
          </a:p>
          <a:p>
            <a:pPr marL="171450" indent="-171450">
              <a:buFontTx/>
              <a:buChar char="-"/>
            </a:pPr>
            <a:r>
              <a:rPr lang="de-DE" dirty="0" smtClean="0"/>
              <a:t>Blick in die Zukunft – was daraus passieren KÖNNTE</a:t>
            </a:r>
          </a:p>
          <a:p>
            <a:pPr marL="171450" indent="-171450">
              <a:buFontTx/>
              <a:buChar char="-"/>
            </a:pPr>
            <a:endParaRPr lang="de-DE" dirty="0"/>
          </a:p>
        </p:txBody>
      </p:sp>
      <p:sp>
        <p:nvSpPr>
          <p:cNvPr id="4" name="Foliennummernplatzhalter 3"/>
          <p:cNvSpPr>
            <a:spLocks noGrp="1"/>
          </p:cNvSpPr>
          <p:nvPr>
            <p:ph type="sldNum" sz="quarter" idx="10"/>
          </p:nvPr>
        </p:nvSpPr>
        <p:spPr/>
        <p:txBody>
          <a:bodyPr/>
          <a:lstStyle/>
          <a:p>
            <a:pPr>
              <a:defRPr/>
            </a:pPr>
            <a:fld id="{EB1BAC24-1D9A-42F5-AF2F-28CA7AA3E475}" type="slidenum">
              <a:rPr lang="de-DE" smtClean="0"/>
              <a:pPr>
                <a:defRPr/>
              </a:pPr>
              <a:t>2</a:t>
            </a:fld>
            <a:endParaRPr lang="de-DE"/>
          </a:p>
        </p:txBody>
      </p:sp>
    </p:spTree>
    <p:extLst>
      <p:ext uri="{BB962C8B-B14F-4D97-AF65-F5344CB8AC3E}">
        <p14:creationId xmlns:p14="http://schemas.microsoft.com/office/powerpoint/2010/main" val="14939240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smtClean="0"/>
              <a:t>Anmerkungen (1.) zu den Zellen der Tabelle und  (2.) grundsätzlich:</a:t>
            </a:r>
          </a:p>
          <a:p>
            <a:endParaRPr lang="de-DE" dirty="0" smtClean="0"/>
          </a:p>
          <a:p>
            <a:r>
              <a:rPr lang="de-DE" dirty="0" smtClean="0"/>
              <a:t>1.) Die „Quote“ ist eine gern bemühte Bezugsgröße, z.B. „Dortmunder Erklärung“ des </a:t>
            </a:r>
            <a:r>
              <a:rPr lang="de-DE" dirty="0"/>
              <a:t>Kooperationsverbund </a:t>
            </a:r>
            <a:r>
              <a:rPr lang="de-DE" dirty="0" smtClean="0"/>
              <a:t>Schulsozialarbeit v. 2015 – Forderungen:</a:t>
            </a:r>
          </a:p>
          <a:p>
            <a:endParaRPr lang="de-DE" dirty="0"/>
          </a:p>
          <a:p>
            <a:r>
              <a:rPr lang="de-DE" dirty="0">
                <a:sym typeface="Wingdings" panose="05000000000000000000" pitchFamily="2" charset="2"/>
              </a:rPr>
              <a:t></a:t>
            </a:r>
            <a:r>
              <a:rPr lang="de-DE" dirty="0" smtClean="0"/>
              <a:t> </a:t>
            </a:r>
            <a:r>
              <a:rPr lang="de-DE" b="1" dirty="0"/>
              <a:t>Systematischer Ausbau der Schulsozialarbeit an jeder </a:t>
            </a:r>
            <a:r>
              <a:rPr lang="de-DE" b="1" dirty="0" smtClean="0"/>
              <a:t>Schule</a:t>
            </a:r>
            <a:endParaRPr lang="de-DE" b="1" dirty="0"/>
          </a:p>
          <a:p>
            <a:r>
              <a:rPr lang="de-DE" dirty="0">
                <a:sym typeface="Wingdings" panose="05000000000000000000" pitchFamily="2" charset="2"/>
              </a:rPr>
              <a:t></a:t>
            </a:r>
            <a:r>
              <a:rPr lang="de-DE" dirty="0" smtClean="0"/>
              <a:t> </a:t>
            </a:r>
            <a:r>
              <a:rPr lang="de-DE" b="1" dirty="0">
                <a:effectLst>
                  <a:outerShdw blurRad="38100" dist="38100" dir="2700000" algn="tl">
                    <a:srgbClr val="000000">
                      <a:alpha val="43137"/>
                    </a:srgbClr>
                  </a:outerShdw>
                </a:effectLst>
              </a:rPr>
              <a:t>Für 150 Schüler/innen eine </a:t>
            </a:r>
            <a:r>
              <a:rPr lang="de-DE" b="1" dirty="0" smtClean="0">
                <a:effectLst>
                  <a:outerShdw blurRad="38100" dist="38100" dir="2700000" algn="tl">
                    <a:srgbClr val="000000">
                      <a:alpha val="43137"/>
                    </a:srgbClr>
                  </a:outerShdw>
                </a:effectLst>
              </a:rPr>
              <a:t>Vollzeitstelle</a:t>
            </a:r>
            <a:endParaRPr lang="de-DE" b="1" dirty="0"/>
          </a:p>
          <a:p>
            <a:pPr marL="171450" indent="-171450">
              <a:buFont typeface="Wingdings" panose="05000000000000000000" pitchFamily="2" charset="2"/>
              <a:buChar char=""/>
            </a:pPr>
            <a:r>
              <a:rPr lang="de-DE" b="1" dirty="0" smtClean="0"/>
              <a:t>Ein </a:t>
            </a:r>
            <a:r>
              <a:rPr lang="de-DE" b="1" dirty="0"/>
              <a:t>Euro am Tag pro Schüler/in für </a:t>
            </a:r>
            <a:r>
              <a:rPr lang="de-DE" b="1" dirty="0" smtClean="0"/>
              <a:t>Schulsozialarbeit.</a:t>
            </a:r>
          </a:p>
          <a:p>
            <a:pPr marL="171450" indent="-171450">
              <a:buFont typeface="Wingdings" panose="05000000000000000000" pitchFamily="2" charset="2"/>
              <a:buChar char=""/>
            </a:pPr>
            <a:r>
              <a:rPr lang="de-DE" b="1" dirty="0" smtClean="0"/>
              <a:t>Vielfalt der Anstellungsträger</a:t>
            </a:r>
          </a:p>
          <a:p>
            <a:pPr marL="171450" indent="-171450">
              <a:buFont typeface="Wingdings" panose="05000000000000000000" pitchFamily="2" charset="2"/>
              <a:buChar char=""/>
            </a:pPr>
            <a:endParaRPr lang="de-DE" dirty="0"/>
          </a:p>
          <a:p>
            <a:r>
              <a:rPr lang="de-DE" dirty="0" smtClean="0"/>
              <a:t>(Ersichtlich müssten man den Einsatz der Mittel mehr als verdoppeln, um die Quote auf die Hälfte ihrer derzeitigen Größe zu bekommen.)</a:t>
            </a:r>
          </a:p>
          <a:p>
            <a:endParaRPr lang="de-DE" dirty="0"/>
          </a:p>
          <a:p>
            <a:r>
              <a:rPr lang="de-DE" dirty="0" smtClean="0"/>
              <a:t>2.) Manche von Ihnen werden sich hier vergeblich suchen, namentlich Förderschulen und BKs. Das liegt daran, dass die SEP hier noch im Prozess ist. Es soll aber gelten, was eingangs gezeigt wurde: Diese Schulen sind mit zu bedenken - in dem Fall: Später! Im </a:t>
            </a:r>
            <a:r>
              <a:rPr lang="de-DE" dirty="0"/>
              <a:t>Verlauf wird deutlich werden, warum manche „Antworten“ im Detail schwierig </a:t>
            </a:r>
            <a:r>
              <a:rPr lang="de-DE" dirty="0" smtClean="0"/>
              <a:t>sind.</a:t>
            </a:r>
          </a:p>
          <a:p>
            <a:endParaRPr lang="de-DE" dirty="0" smtClean="0"/>
          </a:p>
          <a:p>
            <a:endParaRPr lang="de-DE" dirty="0" smtClean="0"/>
          </a:p>
          <a:p>
            <a:endParaRPr lang="de-DE" dirty="0" smtClean="0"/>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de-DE" sz="1800" b="0" i="0" u="none" strike="noStrike" kern="1200" cap="none" spc="0" normalizeH="0" baseline="0" noProof="0" dirty="0" smtClean="0">
                <a:ln>
                  <a:noFill/>
                </a:ln>
                <a:solidFill>
                  <a:prstClr val="black"/>
                </a:solidFill>
                <a:effectLst/>
                <a:uLnTx/>
                <a:uFillTx/>
                <a:latin typeface="Calibri" panose="020F0502020204030204" pitchFamily="34" charset="0"/>
                <a:ea typeface="+mn-ea"/>
                <a:cs typeface="+mn-cs"/>
              </a:rPr>
              <a:t>Darunter </a:t>
            </a:r>
            <a:r>
              <a:rPr kumimoji="0" lang="de-DE" sz="1800" b="0" i="0" u="none" strike="noStrike" kern="1200" cap="none" spc="0" normalizeH="0" baseline="0" noProof="0" dirty="0" err="1" smtClean="0">
                <a:ln>
                  <a:noFill/>
                </a:ln>
                <a:solidFill>
                  <a:prstClr val="black"/>
                </a:solidFill>
                <a:effectLst/>
                <a:uLnTx/>
                <a:uFillTx/>
                <a:latin typeface="Calibri" panose="020F0502020204030204" pitchFamily="34" charset="0"/>
                <a:ea typeface="+mn-ea"/>
                <a:cs typeface="+mn-cs"/>
              </a:rPr>
              <a:t>SchuSa</a:t>
            </a:r>
            <a:r>
              <a:rPr kumimoji="0" lang="de-DE" sz="1800" b="0" i="0" u="none" strike="noStrike" kern="1200" cap="none" spc="0" normalizeH="0" baseline="0" noProof="0" dirty="0" smtClean="0">
                <a:ln>
                  <a:noFill/>
                </a:ln>
                <a:solidFill>
                  <a:prstClr val="black"/>
                </a:solidFill>
                <a:effectLst/>
                <a:uLnTx/>
                <a:uFillTx/>
                <a:latin typeface="Calibri" panose="020F0502020204030204" pitchFamily="34" charset="0"/>
                <a:ea typeface="+mn-ea"/>
                <a:cs typeface="+mn-cs"/>
              </a:rPr>
              <a:t> in SFGs (</a:t>
            </a:r>
            <a:r>
              <a:rPr kumimoji="0" lang="de-DE" sz="1800" b="0" i="0" u="none" strike="noStrike" kern="1200" cap="none" spc="0" normalizeH="0" baseline="0" noProof="0" dirty="0" err="1" smtClean="0">
                <a:ln>
                  <a:noFill/>
                </a:ln>
                <a:solidFill>
                  <a:prstClr val="black"/>
                </a:solidFill>
                <a:effectLst/>
                <a:uLnTx/>
                <a:uFillTx/>
                <a:latin typeface="Calibri" panose="020F0502020204030204" pitchFamily="34" charset="0"/>
                <a:ea typeface="+mn-ea"/>
                <a:cs typeface="+mn-cs"/>
              </a:rPr>
              <a:t>LuFs</a:t>
            </a:r>
            <a:r>
              <a:rPr kumimoji="0" lang="de-DE" sz="1800" b="0" i="0" u="none" strike="noStrike" kern="1200" cap="none" spc="0" normalizeH="0" baseline="0" noProof="0" dirty="0" smtClean="0">
                <a:ln>
                  <a:noFill/>
                </a:ln>
                <a:solidFill>
                  <a:prstClr val="black"/>
                </a:solidFill>
                <a:effectLst/>
                <a:uLnTx/>
                <a:uFillTx/>
                <a:latin typeface="Calibri" panose="020F0502020204030204" pitchFamily="34" charset="0"/>
                <a:ea typeface="+mn-ea"/>
                <a:cs typeface="+mn-cs"/>
              </a:rPr>
              <a:t> mit Laufzeit bis 31.7.2024):</a:t>
            </a:r>
            <a:br>
              <a:rPr kumimoji="0" lang="de-DE" sz="1800" b="0" i="0" u="none" strike="noStrike" kern="1200" cap="none" spc="0" normalizeH="0" baseline="0" noProof="0" dirty="0" smtClean="0">
                <a:ln>
                  <a:noFill/>
                </a:ln>
                <a:solidFill>
                  <a:prstClr val="black"/>
                </a:solidFill>
                <a:effectLst/>
                <a:uLnTx/>
                <a:uFillTx/>
                <a:latin typeface="Calibri" panose="020F0502020204030204" pitchFamily="34" charset="0"/>
                <a:ea typeface="+mn-ea"/>
                <a:cs typeface="+mn-cs"/>
              </a:rPr>
            </a:br>
            <a:r>
              <a:rPr kumimoji="0" lang="de-DE" sz="1800" b="0" i="0" u="none" strike="noStrike" kern="1200" cap="none" spc="0" normalizeH="0" baseline="0" noProof="0" dirty="0" smtClean="0">
                <a:ln>
                  <a:noFill/>
                </a:ln>
                <a:solidFill>
                  <a:prstClr val="black"/>
                </a:solidFill>
                <a:effectLst/>
                <a:uLnTx/>
                <a:uFillTx/>
                <a:latin typeface="Calibri" panose="020F0502020204030204" pitchFamily="34" charset="0"/>
                <a:ea typeface="+mn-ea"/>
                <a:cs typeface="+mn-cs"/>
              </a:rPr>
              <a:t>70 x 0,2 VZÄ =&gt; entspricht knapp 14 „ganzen“ Stellen</a:t>
            </a:r>
            <a:br>
              <a:rPr kumimoji="0" lang="de-DE" sz="1800" b="0" i="0" u="none" strike="noStrike" kern="1200" cap="none" spc="0" normalizeH="0" baseline="0" noProof="0" dirty="0" smtClean="0">
                <a:ln>
                  <a:noFill/>
                </a:ln>
                <a:solidFill>
                  <a:prstClr val="black"/>
                </a:solidFill>
                <a:effectLst/>
                <a:uLnTx/>
                <a:uFillTx/>
                <a:latin typeface="Calibri" panose="020F0502020204030204" pitchFamily="34" charset="0"/>
                <a:ea typeface="+mn-ea"/>
                <a:cs typeface="+mn-cs"/>
              </a:rPr>
            </a:br>
            <a:endParaRPr kumimoji="0" lang="de-DE" sz="1800" b="0" i="0" u="none" strike="noStrike" kern="1200" cap="none" spc="0" normalizeH="0" baseline="0" noProof="0" dirty="0" smtClean="0">
              <a:ln>
                <a:noFill/>
              </a:ln>
              <a:solidFill>
                <a:prstClr val="black"/>
              </a:solidFill>
              <a:effectLst/>
              <a:uLnTx/>
              <a:uFillTx/>
              <a:latin typeface="Calibri" panose="020F0502020204030204" pitchFamily="34" charset="0"/>
              <a:ea typeface="+mn-ea"/>
              <a:cs typeface="+mn-cs"/>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de-DE" sz="1800" b="0" i="0" u="none" strike="noStrike" kern="1200" cap="none" spc="0" normalizeH="0" baseline="0" noProof="0" dirty="0" smtClean="0">
                <a:ln>
                  <a:noFill/>
                </a:ln>
                <a:solidFill>
                  <a:prstClr val="black"/>
                </a:solidFill>
                <a:effectLst/>
                <a:uLnTx/>
                <a:uFillTx/>
                <a:latin typeface="Calibri" panose="020F0502020204030204" pitchFamily="34" charset="0"/>
                <a:ea typeface="+mn-ea"/>
                <a:cs typeface="+mn-cs"/>
              </a:rPr>
              <a:t>Städtisch gesteuerte </a:t>
            </a:r>
            <a:r>
              <a:rPr kumimoji="0" lang="de-DE" sz="1800" b="0" i="0" u="none" strike="noStrike" kern="1200" cap="none" spc="0" normalizeH="0" baseline="0" noProof="0" dirty="0" err="1" smtClean="0">
                <a:ln>
                  <a:noFill/>
                </a:ln>
                <a:solidFill>
                  <a:prstClr val="black"/>
                </a:solidFill>
                <a:effectLst/>
                <a:uLnTx/>
                <a:uFillTx/>
                <a:latin typeface="Calibri" panose="020F0502020204030204" pitchFamily="34" charset="0"/>
                <a:ea typeface="+mn-ea"/>
                <a:cs typeface="+mn-cs"/>
              </a:rPr>
              <a:t>SchuSa</a:t>
            </a:r>
            <a:r>
              <a:rPr kumimoji="0" lang="de-DE" sz="1800" b="0" i="0" u="none" strike="noStrike" kern="1200" cap="none" spc="0" normalizeH="0" baseline="0" noProof="0" dirty="0" smtClean="0">
                <a:ln>
                  <a:noFill/>
                </a:ln>
                <a:solidFill>
                  <a:prstClr val="black"/>
                </a:solidFill>
                <a:effectLst/>
                <a:uLnTx/>
                <a:uFillTx/>
                <a:latin typeface="Calibri" panose="020F0502020204030204" pitchFamily="34" charset="0"/>
                <a:ea typeface="+mn-ea"/>
                <a:cs typeface="+mn-cs"/>
              </a:rPr>
              <a:t>: 23 Personen, zus. 18,5 VZÄ, davon </a:t>
            </a:r>
            <a:br>
              <a:rPr kumimoji="0" lang="de-DE" sz="1800" b="0" i="0" u="none" strike="noStrike" kern="1200" cap="none" spc="0" normalizeH="0" baseline="0" noProof="0" dirty="0" smtClean="0">
                <a:ln>
                  <a:noFill/>
                </a:ln>
                <a:solidFill>
                  <a:prstClr val="black"/>
                </a:solidFill>
                <a:effectLst/>
                <a:uLnTx/>
                <a:uFillTx/>
                <a:latin typeface="Calibri" panose="020F0502020204030204" pitchFamily="34" charset="0"/>
                <a:ea typeface="+mn-ea"/>
                <a:cs typeface="+mn-cs"/>
              </a:rPr>
            </a:br>
            <a:r>
              <a:rPr kumimoji="0" lang="de-DE" sz="1800" b="0" i="0" u="none" strike="noStrike" kern="1200" cap="none" spc="0" normalizeH="0" baseline="0" noProof="0" dirty="0" smtClean="0">
                <a:ln>
                  <a:noFill/>
                </a:ln>
                <a:solidFill>
                  <a:prstClr val="black"/>
                </a:solidFill>
                <a:effectLst/>
                <a:uLnTx/>
                <a:uFillTx/>
                <a:latin typeface="Calibri" panose="020F0502020204030204" pitchFamily="34" charset="0"/>
                <a:ea typeface="+mn-ea"/>
                <a:cs typeface="+mn-cs"/>
              </a:rPr>
              <a:t>6,0 VZÄ (9 </a:t>
            </a:r>
            <a:r>
              <a:rPr kumimoji="0" lang="de-DE" sz="1800" b="0" i="0" u="none" strike="noStrike" kern="1200" cap="none" spc="0" normalizeH="0" baseline="0" noProof="0" dirty="0" err="1" smtClean="0">
                <a:ln>
                  <a:noFill/>
                </a:ln>
                <a:solidFill>
                  <a:prstClr val="black"/>
                </a:solidFill>
                <a:effectLst/>
                <a:uLnTx/>
                <a:uFillTx/>
                <a:latin typeface="Calibri" panose="020F0502020204030204" pitchFamily="34" charset="0"/>
                <a:ea typeface="+mn-ea"/>
                <a:cs typeface="+mn-cs"/>
              </a:rPr>
              <a:t>Pn</a:t>
            </a:r>
            <a:r>
              <a:rPr kumimoji="0" lang="de-DE" sz="1800" b="0" i="0" u="none" strike="noStrike" kern="1200" cap="none" spc="0" normalizeH="0" baseline="0" noProof="0" dirty="0" smtClean="0">
                <a:ln>
                  <a:noFill/>
                </a:ln>
                <a:solidFill>
                  <a:prstClr val="black"/>
                </a:solidFill>
                <a:effectLst/>
                <a:uLnTx/>
                <a:uFillTx/>
                <a:latin typeface="Calibri" panose="020F0502020204030204" pitchFamily="34" charset="0"/>
                <a:ea typeface="+mn-ea"/>
                <a:cs typeface="+mn-cs"/>
              </a:rPr>
              <a:t>) aus </a:t>
            </a:r>
            <a:r>
              <a:rPr kumimoji="0" lang="de-DE" sz="1800" b="0" i="0" u="none" strike="noStrike" kern="1200" cap="none" spc="0" normalizeH="0" baseline="0" noProof="0" dirty="0" err="1" smtClean="0">
                <a:ln>
                  <a:noFill/>
                </a:ln>
                <a:solidFill>
                  <a:prstClr val="black"/>
                </a:solidFill>
                <a:effectLst/>
                <a:uLnTx/>
                <a:uFillTx/>
                <a:latin typeface="Calibri" panose="020F0502020204030204" pitchFamily="34" charset="0"/>
                <a:ea typeface="+mn-ea"/>
                <a:cs typeface="+mn-cs"/>
              </a:rPr>
              <a:t>A.n.C</a:t>
            </a:r>
            <a:r>
              <a:rPr kumimoji="0" lang="de-DE" sz="1800" b="0" i="0" u="none" strike="noStrike" kern="1200" cap="none" spc="0" normalizeH="0" baseline="0" noProof="0" dirty="0" smtClean="0">
                <a:ln>
                  <a:noFill/>
                </a:ln>
                <a:solidFill>
                  <a:prstClr val="black"/>
                </a:solidFill>
                <a:effectLst/>
                <a:uLnTx/>
                <a:uFillTx/>
                <a:latin typeface="Calibri" panose="020F0502020204030204" pitchFamily="34" charset="0"/>
                <a:ea typeface="+mn-ea"/>
                <a:cs typeface="+mn-cs"/>
              </a:rPr>
              <a:t>.-Mitteln, gesichert </a:t>
            </a:r>
            <a:r>
              <a:rPr kumimoji="0" lang="de-DE" sz="1800" b="0" i="0" u="none" strike="noStrike" kern="1200" cap="none" spc="0" normalizeH="0" baseline="0" noProof="0" dirty="0" err="1" smtClean="0">
                <a:ln>
                  <a:noFill/>
                </a:ln>
                <a:solidFill>
                  <a:prstClr val="black"/>
                </a:solidFill>
                <a:effectLst/>
                <a:uLnTx/>
                <a:uFillTx/>
                <a:latin typeface="Calibri" panose="020F0502020204030204" pitchFamily="34" charset="0"/>
                <a:ea typeface="+mn-ea"/>
                <a:cs typeface="+mn-cs"/>
              </a:rPr>
              <a:t>derz</a:t>
            </a:r>
            <a:r>
              <a:rPr kumimoji="0" lang="de-DE" sz="1800" b="0" i="0" u="none" strike="noStrike" kern="1200" cap="none" spc="0" normalizeH="0" baseline="0" noProof="0" dirty="0" smtClean="0">
                <a:ln>
                  <a:noFill/>
                </a:ln>
                <a:solidFill>
                  <a:prstClr val="black"/>
                </a:solidFill>
                <a:effectLst/>
                <a:uLnTx/>
                <a:uFillTx/>
                <a:latin typeface="Calibri" panose="020F0502020204030204" pitchFamily="34" charset="0"/>
                <a:ea typeface="+mn-ea"/>
                <a:cs typeface="+mn-cs"/>
              </a:rPr>
              <a:t>. bis 31.12.2023</a:t>
            </a:r>
          </a:p>
          <a:p>
            <a:endParaRPr lang="de-DE" dirty="0"/>
          </a:p>
        </p:txBody>
      </p:sp>
      <p:sp>
        <p:nvSpPr>
          <p:cNvPr id="4" name="Foliennummernplatzhalter 3"/>
          <p:cNvSpPr>
            <a:spLocks noGrp="1"/>
          </p:cNvSpPr>
          <p:nvPr>
            <p:ph type="sldNum" sz="quarter" idx="10"/>
          </p:nvPr>
        </p:nvSpPr>
        <p:spPr/>
        <p:txBody>
          <a:bodyPr/>
          <a:lstStyle/>
          <a:p>
            <a:pPr>
              <a:defRPr/>
            </a:pPr>
            <a:fld id="{EB1BAC24-1D9A-42F5-AF2F-28CA7AA3E475}" type="slidenum">
              <a:rPr lang="de-DE" smtClean="0"/>
              <a:pPr>
                <a:defRPr/>
              </a:pPr>
              <a:t>4</a:t>
            </a:fld>
            <a:endParaRPr lang="de-DE"/>
          </a:p>
        </p:txBody>
      </p:sp>
    </p:spTree>
    <p:extLst>
      <p:ext uri="{BB962C8B-B14F-4D97-AF65-F5344CB8AC3E}">
        <p14:creationId xmlns:p14="http://schemas.microsoft.com/office/powerpoint/2010/main" val="14701940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a:xfrm>
            <a:off x="679768" y="4821729"/>
            <a:ext cx="5438140" cy="4953642"/>
          </a:xfrm>
        </p:spPr>
        <p:txBody>
          <a:bodyPr/>
          <a:lstStyle/>
          <a:p>
            <a:r>
              <a:rPr lang="de-DE" sz="1000" dirty="0" smtClean="0"/>
              <a:t>Das „Fixum“ ist erst einmal nur separat ausgewiesen, der Anspruch über die Größe (gem. Zügigkeit) ändert sich dadurch letztlich nicht (es gibt keine Schule &lt;2 Züge!).</a:t>
            </a:r>
            <a:br>
              <a:rPr lang="de-DE" sz="1000" dirty="0" smtClean="0"/>
            </a:br>
            <a:r>
              <a:rPr lang="de-DE" sz="1000" dirty="0" smtClean="0"/>
              <a:t>Daraus ergeben sich später Möglichkeiten der Umsetzung.</a:t>
            </a:r>
          </a:p>
          <a:p>
            <a:r>
              <a:rPr lang="de-DE" sz="1000" dirty="0" smtClean="0"/>
              <a:t> Grundschulen dürften grundsätzlich noch mehr Möglichkeiten &amp; Optionen (Personal) haben. Damit wäre zu rechtfertigen, dass sie etwas statischer bedacht werden (und ein geringeres Maximum haben).</a:t>
            </a:r>
          </a:p>
          <a:p>
            <a:endParaRPr lang="de-DE" sz="500" dirty="0" smtClean="0"/>
          </a:p>
          <a:p>
            <a:r>
              <a:rPr lang="de-DE" sz="1000" dirty="0" smtClean="0"/>
              <a:t>Immer bedenken: An </a:t>
            </a:r>
            <a:r>
              <a:rPr lang="de-DE" sz="1000" dirty="0" err="1" smtClean="0"/>
              <a:t>GS‘en</a:t>
            </a:r>
            <a:r>
              <a:rPr lang="de-DE" sz="1000" dirty="0" smtClean="0"/>
              <a:t> verweilen </a:t>
            </a:r>
            <a:r>
              <a:rPr lang="de-DE" sz="1000" dirty="0" err="1" smtClean="0"/>
              <a:t>SuS</a:t>
            </a:r>
            <a:r>
              <a:rPr lang="de-DE" sz="1000" dirty="0" smtClean="0"/>
              <a:t> ja auch kürzer.</a:t>
            </a:r>
          </a:p>
          <a:p>
            <a:endParaRPr lang="de-DE" sz="500" dirty="0"/>
          </a:p>
          <a:p>
            <a:r>
              <a:rPr lang="de-DE" sz="1000" dirty="0" smtClean="0"/>
              <a:t>• Die </a:t>
            </a:r>
            <a:r>
              <a:rPr lang="de-DE" sz="1000" dirty="0"/>
              <a:t>Mindestausstattung beträgt 0,5 VZÄ (Vollzeitäquivalent) pro Schule, 0,75 VZÄ pro </a:t>
            </a:r>
            <a:r>
              <a:rPr lang="de-DE" sz="1000" dirty="0" smtClean="0"/>
              <a:t>Grundschulverbund und für Großschulen (5+ Züge) , </a:t>
            </a:r>
            <a:r>
              <a:rPr lang="de-DE" sz="1000" dirty="0"/>
              <a:t>um Basis- und Kernleistungen grundlegend zu erbringen (Grundauftrag).</a:t>
            </a:r>
          </a:p>
          <a:p>
            <a:r>
              <a:rPr lang="de-DE" sz="1000" dirty="0" smtClean="0"/>
              <a:t>• Je </a:t>
            </a:r>
            <a:r>
              <a:rPr lang="de-DE" sz="1000" dirty="0"/>
              <a:t>nach Zügigkeit erhalten größere Schulen einen anteiligen Stellenaufschlag</a:t>
            </a:r>
          </a:p>
          <a:p>
            <a:r>
              <a:rPr lang="de-DE" sz="1000" dirty="0" smtClean="0"/>
              <a:t>• Für </a:t>
            </a:r>
            <a:r>
              <a:rPr lang="de-DE" sz="1000" dirty="0"/>
              <a:t>Schulen, die im gemeinsamen Lernen sind, ergibt sich eine erhöhte Beratungsdichte der Schüler*innen und ihrer Familien durch die Schulsozialarbeit im Bereich der Kernleistungen. Vor dem Hintergrund der unterschiedlichen Förderschwerpunkte (Emotional/Sozial, Lernen, Sprache und geistige Entwicklung) ergeben sich beratungsintensive Situationen, die mit spezifischen Beratungs- und Unterstützungssystemen vernetzt werden müssen. Dabei werden der aktuelle Bestand und die Zügigkeit der Schulen grundsätzlich zugrunde gelegt.</a:t>
            </a:r>
          </a:p>
          <a:p>
            <a:r>
              <a:rPr lang="de-DE" sz="1000" dirty="0" smtClean="0"/>
              <a:t>• Durch </a:t>
            </a:r>
            <a:r>
              <a:rPr lang="de-DE" sz="1000" dirty="0"/>
              <a:t>den Einbezug der bildungsrelevanten sozialen Belastungsfaktoren, kurz BRSB, (Lernreport, SEP) in die Personalbemessung Schulsozialarbeit ist es möglich, an Schulen mit hoher und sehr hoher sozialer Belastung einen Stundenaufschlag zu gewähren. Hiermit wird der nach wie vor bestehenden Koppelung von sozialökonomischen Status der Familie und dem Bildungserfolg der Schüler*innen Rechnung getragen. In der Berechnung dient der Indikator als Anlass für einen Stellenaufschlag zur Grundausstattung mit Schulsozialarbeit</a:t>
            </a:r>
            <a:r>
              <a:rPr lang="de-DE" sz="1000" dirty="0" smtClean="0"/>
              <a:t>. </a:t>
            </a:r>
            <a:r>
              <a:rPr lang="de-DE" sz="1000" b="1" dirty="0" smtClean="0"/>
              <a:t>Im Bereich Sek. I/II wird er dynamisiert</a:t>
            </a:r>
            <a:r>
              <a:rPr lang="de-DE" sz="1000" dirty="0" smtClean="0"/>
              <a:t>.</a:t>
            </a:r>
            <a:br>
              <a:rPr lang="de-DE" sz="1000" dirty="0" smtClean="0"/>
            </a:br>
            <a:r>
              <a:rPr lang="de-DE" sz="1000" dirty="0" smtClean="0"/>
              <a:t>Letztlich entspricht die Ausschüttung an </a:t>
            </a:r>
            <a:r>
              <a:rPr lang="de-DE" sz="1000" dirty="0" err="1" smtClean="0"/>
              <a:t>GS‘en</a:t>
            </a:r>
            <a:r>
              <a:rPr lang="de-DE" sz="1000" dirty="0" smtClean="0"/>
              <a:t> einer </a:t>
            </a:r>
            <a:r>
              <a:rPr lang="de-DE" sz="1000" dirty="0" err="1" smtClean="0"/>
              <a:t>Zweizügigkgeit</a:t>
            </a:r>
            <a:r>
              <a:rPr lang="de-DE" sz="1000" dirty="0"/>
              <a:t> </a:t>
            </a:r>
            <a:r>
              <a:rPr lang="de-DE" sz="1000" dirty="0" smtClean="0"/>
              <a:t>(Faktor 1,0; bei drei Zügen ergibt sich [Sek. I/II] bereits der Faktor 1,5)</a:t>
            </a:r>
          </a:p>
          <a:p>
            <a:r>
              <a:rPr lang="de-DE" sz="1000" dirty="0" smtClean="0"/>
              <a:t>GRENZNUTZEN des Hinzufügens von Ressourcen … bei 2,0 (GS) und 5,0 (Sek. I/II) ist Schluss (empirisch gesehen). Ein „Deckel“ würde übrigens den „Fit“ des Modells verschlechtern!!</a:t>
            </a:r>
            <a:endParaRPr lang="de-DE" sz="1000" dirty="0"/>
          </a:p>
          <a:p>
            <a:endParaRPr lang="de-DE" dirty="0" smtClean="0"/>
          </a:p>
        </p:txBody>
      </p:sp>
      <p:sp>
        <p:nvSpPr>
          <p:cNvPr id="4" name="Foliennummernplatzhalter 3"/>
          <p:cNvSpPr>
            <a:spLocks noGrp="1"/>
          </p:cNvSpPr>
          <p:nvPr>
            <p:ph type="sldNum" sz="quarter" idx="10"/>
          </p:nvPr>
        </p:nvSpPr>
        <p:spPr/>
        <p:txBody>
          <a:bodyPr/>
          <a:lstStyle/>
          <a:p>
            <a:pPr>
              <a:defRPr/>
            </a:pPr>
            <a:fld id="{EB1BAC24-1D9A-42F5-AF2F-28CA7AA3E475}" type="slidenum">
              <a:rPr lang="de-DE" smtClean="0"/>
              <a:pPr>
                <a:defRPr/>
              </a:pPr>
              <a:t>5</a:t>
            </a:fld>
            <a:endParaRPr lang="de-DE" dirty="0"/>
          </a:p>
        </p:txBody>
      </p:sp>
    </p:spTree>
    <p:extLst>
      <p:ext uri="{BB962C8B-B14F-4D97-AF65-F5344CB8AC3E}">
        <p14:creationId xmlns:p14="http://schemas.microsoft.com/office/powerpoint/2010/main" val="29836246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smtClean="0"/>
              <a:t>Mehr als 4 Züge gibt es nicht an Bielefelder </a:t>
            </a:r>
            <a:r>
              <a:rPr lang="de-DE" dirty="0" err="1" smtClean="0"/>
              <a:t>Gsen</a:t>
            </a:r>
            <a:endParaRPr lang="de-DE" dirty="0" smtClean="0"/>
          </a:p>
          <a:p>
            <a:endParaRPr lang="de-DE" dirty="0"/>
          </a:p>
          <a:p>
            <a:r>
              <a:rPr lang="de-DE" dirty="0" smtClean="0"/>
              <a:t>Hier ergibt sich aus der Größe eine VZÄ und aus den „Eventual-Posten“-Zuschlägen eine weitere VZÄ.</a:t>
            </a:r>
            <a:endParaRPr lang="de-DE" dirty="0"/>
          </a:p>
        </p:txBody>
      </p:sp>
      <p:sp>
        <p:nvSpPr>
          <p:cNvPr id="4" name="Foliennummernplatzhalter 3"/>
          <p:cNvSpPr>
            <a:spLocks noGrp="1"/>
          </p:cNvSpPr>
          <p:nvPr>
            <p:ph type="sldNum" sz="quarter" idx="10"/>
          </p:nvPr>
        </p:nvSpPr>
        <p:spPr/>
        <p:txBody>
          <a:bodyPr/>
          <a:lstStyle/>
          <a:p>
            <a:pPr>
              <a:defRPr/>
            </a:pPr>
            <a:fld id="{EB1BAC24-1D9A-42F5-AF2F-28CA7AA3E475}" type="slidenum">
              <a:rPr lang="de-DE" smtClean="0"/>
              <a:pPr>
                <a:defRPr/>
              </a:pPr>
              <a:t>6</a:t>
            </a:fld>
            <a:endParaRPr lang="de-DE"/>
          </a:p>
        </p:txBody>
      </p:sp>
    </p:spTree>
    <p:extLst>
      <p:ext uri="{BB962C8B-B14F-4D97-AF65-F5344CB8AC3E}">
        <p14:creationId xmlns:p14="http://schemas.microsoft.com/office/powerpoint/2010/main" val="20373267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smtClean="0"/>
              <a:t>…man wird sehen: Entspricht ziemlich den großen Gesamtschulen.</a:t>
            </a:r>
          </a:p>
          <a:p>
            <a:endParaRPr lang="de-DE" dirty="0"/>
          </a:p>
          <a:p>
            <a:r>
              <a:rPr lang="de-DE" dirty="0" smtClean="0"/>
              <a:t>Randbemerkung: Hier können die eventuellen „Zuschläge“ für GL und BRSB durchaus gegenüber der gesamte Ressourcen-Zuweisung aus der Variable Größe überwiegen.</a:t>
            </a:r>
            <a:endParaRPr lang="de-DE" dirty="0"/>
          </a:p>
        </p:txBody>
      </p:sp>
      <p:sp>
        <p:nvSpPr>
          <p:cNvPr id="4" name="Foliennummernplatzhalter 3"/>
          <p:cNvSpPr>
            <a:spLocks noGrp="1"/>
          </p:cNvSpPr>
          <p:nvPr>
            <p:ph type="sldNum" sz="quarter" idx="10"/>
          </p:nvPr>
        </p:nvSpPr>
        <p:spPr/>
        <p:txBody>
          <a:bodyPr/>
          <a:lstStyle/>
          <a:p>
            <a:pPr>
              <a:defRPr/>
            </a:pPr>
            <a:fld id="{EB1BAC24-1D9A-42F5-AF2F-28CA7AA3E475}" type="slidenum">
              <a:rPr lang="de-DE" smtClean="0"/>
              <a:pPr>
                <a:defRPr/>
              </a:pPr>
              <a:t>7</a:t>
            </a:fld>
            <a:endParaRPr lang="de-DE"/>
          </a:p>
        </p:txBody>
      </p:sp>
    </p:spTree>
    <p:extLst>
      <p:ext uri="{BB962C8B-B14F-4D97-AF65-F5344CB8AC3E}">
        <p14:creationId xmlns:p14="http://schemas.microsoft.com/office/powerpoint/2010/main" val="26748791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smtClean="0"/>
          </a:p>
          <a:p>
            <a:pPr marL="171450" indent="-171450">
              <a:buFont typeface="Arial" panose="020B0604020202020204" pitchFamily="34" charset="0"/>
              <a:buChar char="•"/>
            </a:pPr>
            <a:r>
              <a:rPr lang="de-DE" dirty="0" smtClean="0"/>
              <a:t>Die</a:t>
            </a:r>
            <a:r>
              <a:rPr lang="de-DE" baseline="0" dirty="0" smtClean="0"/>
              <a:t> Anerkennung des</a:t>
            </a:r>
            <a:r>
              <a:rPr lang="de-DE" dirty="0" smtClean="0"/>
              <a:t> </a:t>
            </a:r>
            <a:r>
              <a:rPr lang="de-DE" b="1" dirty="0" err="1" smtClean="0"/>
              <a:t>Indikatorentableaus</a:t>
            </a:r>
            <a:r>
              <a:rPr lang="de-DE" baseline="0" dirty="0" smtClean="0"/>
              <a:t> über diesen Beschluss geben uns Verlässlichkeit bei der weiteren Steuerung dieses Wichtigen, jedoch noch weitgehend unübersichtlichen und außerordentlich dynamischen Arbeitsfelds.  </a:t>
            </a:r>
            <a:endParaRPr lang="de-DE" dirty="0" smtClean="0"/>
          </a:p>
          <a:p>
            <a:endParaRPr lang="de-DE" dirty="0" smtClean="0"/>
          </a:p>
          <a:p>
            <a:pPr marL="171450" indent="-171450">
              <a:buFont typeface="Arial" panose="020B0604020202020204" pitchFamily="34" charset="0"/>
              <a:buChar char="•"/>
            </a:pPr>
            <a:r>
              <a:rPr lang="de-DE" dirty="0" smtClean="0"/>
              <a:t>Zur </a:t>
            </a:r>
            <a:r>
              <a:rPr lang="de-DE" b="1" dirty="0" smtClean="0"/>
              <a:t>Transformation</a:t>
            </a:r>
            <a:r>
              <a:rPr lang="de-DE" dirty="0" smtClean="0"/>
              <a:t>: </a:t>
            </a:r>
          </a:p>
          <a:p>
            <a:pPr marL="628650" lvl="1" indent="-171450">
              <a:buFont typeface="Arial" panose="020B0604020202020204" pitchFamily="34" charset="0"/>
              <a:buChar char="•"/>
            </a:pPr>
            <a:r>
              <a:rPr lang="de-DE" dirty="0" smtClean="0"/>
              <a:t>Was bringt uns das? </a:t>
            </a:r>
          </a:p>
          <a:p>
            <a:pPr marL="628650" lvl="1" indent="-171450">
              <a:buFont typeface="Arial" panose="020B0604020202020204" pitchFamily="34" charset="0"/>
              <a:buChar char="•"/>
            </a:pPr>
            <a:r>
              <a:rPr lang="de-DE" dirty="0" smtClean="0"/>
              <a:t>Die </a:t>
            </a:r>
            <a:r>
              <a:rPr lang="de-DE" dirty="0" err="1" smtClean="0"/>
              <a:t>LuFs</a:t>
            </a:r>
            <a:r>
              <a:rPr lang="de-DE" dirty="0" smtClean="0"/>
              <a:t> laufen noch bis Ende Schuljahr 2023/24. Die Gespräche mit den Trägern werden wir trotzdem zeitnah nach Ratsbeschluss aufnehmen</a:t>
            </a:r>
          </a:p>
          <a:p>
            <a:pPr marL="171450" indent="-171450">
              <a:buFont typeface="Arial" panose="020B0604020202020204" pitchFamily="34" charset="0"/>
              <a:buChar char="•"/>
            </a:pPr>
            <a:endParaRPr lang="de-DE" dirty="0" smtClean="0"/>
          </a:p>
          <a:p>
            <a:pPr marL="171450" indent="-171450">
              <a:buFont typeface="Arial" panose="020B0604020202020204" pitchFamily="34" charset="0"/>
              <a:buChar char="•"/>
            </a:pPr>
            <a:r>
              <a:rPr lang="de-DE" dirty="0" smtClean="0"/>
              <a:t>Nach Beschluss: Ab kommenden Schuljahr Keine Schule und somit kein Kind/Jugendliche*r ohne zumindest eine </a:t>
            </a:r>
            <a:r>
              <a:rPr lang="de-DE" b="1" dirty="0" smtClean="0"/>
              <a:t>Grundversorgung</a:t>
            </a:r>
            <a:r>
              <a:rPr lang="de-DE" dirty="0" smtClean="0"/>
              <a:t> mit Schulsozialarbeit.</a:t>
            </a:r>
            <a:endParaRPr lang="de-DE" dirty="0"/>
          </a:p>
        </p:txBody>
      </p:sp>
      <p:sp>
        <p:nvSpPr>
          <p:cNvPr id="4" name="Foliennummernplatzhalter 3"/>
          <p:cNvSpPr>
            <a:spLocks noGrp="1"/>
          </p:cNvSpPr>
          <p:nvPr>
            <p:ph type="sldNum" sz="quarter" idx="10"/>
          </p:nvPr>
        </p:nvSpPr>
        <p:spPr/>
        <p:txBody>
          <a:bodyPr/>
          <a:lstStyle/>
          <a:p>
            <a:pPr>
              <a:defRPr/>
            </a:pPr>
            <a:fld id="{EB1BAC24-1D9A-42F5-AF2F-28CA7AA3E475}" type="slidenum">
              <a:rPr lang="de-DE" smtClean="0"/>
              <a:pPr>
                <a:defRPr/>
              </a:pPr>
              <a:t>8</a:t>
            </a:fld>
            <a:endParaRPr lang="de-DE"/>
          </a:p>
        </p:txBody>
      </p:sp>
    </p:spTree>
    <p:extLst>
      <p:ext uri="{BB962C8B-B14F-4D97-AF65-F5344CB8AC3E}">
        <p14:creationId xmlns:p14="http://schemas.microsoft.com/office/powerpoint/2010/main" val="34391857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smtClean="0"/>
              <a:t>Aufgabenfelder</a:t>
            </a:r>
            <a:r>
              <a:rPr lang="de-DE" baseline="0" dirty="0" smtClean="0"/>
              <a:t> der Koordination ausführen.</a:t>
            </a:r>
            <a:endParaRPr lang="de-DE" dirty="0" smtClean="0"/>
          </a:p>
        </p:txBody>
      </p:sp>
      <p:sp>
        <p:nvSpPr>
          <p:cNvPr id="4" name="Foliennummernplatzhalter 3"/>
          <p:cNvSpPr>
            <a:spLocks noGrp="1"/>
          </p:cNvSpPr>
          <p:nvPr>
            <p:ph type="sldNum" sz="quarter" idx="10"/>
          </p:nvPr>
        </p:nvSpPr>
        <p:spPr/>
        <p:txBody>
          <a:bodyPr/>
          <a:lstStyle/>
          <a:p>
            <a:pPr>
              <a:defRPr/>
            </a:pPr>
            <a:fld id="{EB1BAC24-1D9A-42F5-AF2F-28CA7AA3E475}" type="slidenum">
              <a:rPr lang="de-DE" smtClean="0"/>
              <a:pPr>
                <a:defRPr/>
              </a:pPr>
              <a:t>9</a:t>
            </a:fld>
            <a:endParaRPr lang="de-DE"/>
          </a:p>
        </p:txBody>
      </p:sp>
    </p:spTree>
    <p:extLst>
      <p:ext uri="{BB962C8B-B14F-4D97-AF65-F5344CB8AC3E}">
        <p14:creationId xmlns:p14="http://schemas.microsoft.com/office/powerpoint/2010/main" val="5843676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147" name="Notizenplatzhalt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ltLang="de-DE" dirty="0" smtClean="0"/>
          </a:p>
        </p:txBody>
      </p:sp>
      <p:sp>
        <p:nvSpPr>
          <p:cNvPr id="6148" name="Foliennummernplatzhalt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DDEB5479-1DA2-4200-A3B5-44723F66B8E4}" type="slidenum">
              <a:rPr lang="de-DE" altLang="de-DE" smtClean="0"/>
              <a:pPr fontAlgn="base">
                <a:spcBef>
                  <a:spcPct val="0"/>
                </a:spcBef>
                <a:spcAft>
                  <a:spcPct val="0"/>
                </a:spcAft>
              </a:pPr>
              <a:t>10</a:t>
            </a:fld>
            <a:endParaRPr lang="de-DE" altLang="de-DE" smtClean="0"/>
          </a:p>
        </p:txBody>
      </p:sp>
    </p:spTree>
    <p:extLst>
      <p:ext uri="{BB962C8B-B14F-4D97-AF65-F5344CB8AC3E}">
        <p14:creationId xmlns:p14="http://schemas.microsoft.com/office/powerpoint/2010/main" val="8665058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
    <p:spTree>
      <p:nvGrpSpPr>
        <p:cNvPr id="1" name=""/>
        <p:cNvGrpSpPr/>
        <p:nvPr/>
      </p:nvGrpSpPr>
      <p:grpSpPr>
        <a:xfrm>
          <a:off x="0" y="0"/>
          <a:ext cx="0" cy="0"/>
          <a:chOff x="0" y="0"/>
          <a:chExt cx="0" cy="0"/>
        </a:xfrm>
      </p:grpSpPr>
      <p:sp>
        <p:nvSpPr>
          <p:cNvPr id="7" name="Rechteck 6"/>
          <p:cNvSpPr>
            <a:spLocks noChangeArrowheads="1"/>
          </p:cNvSpPr>
          <p:nvPr userDrawn="1"/>
        </p:nvSpPr>
        <p:spPr bwMode="auto">
          <a:xfrm>
            <a:off x="2695575" y="5786438"/>
            <a:ext cx="2555875" cy="4000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defRPr/>
            </a:pPr>
            <a:r>
              <a:rPr lang="de-DE" altLang="de-DE" sz="2000" b="1" dirty="0" smtClean="0">
                <a:solidFill>
                  <a:schemeClr val="bg1"/>
                </a:solidFill>
                <a:latin typeface="Arial" panose="020B0604020202020204" pitchFamily="34" charset="0"/>
                <a:cs typeface="Arial" panose="020B0604020202020204" pitchFamily="34" charset="0"/>
              </a:rPr>
              <a:t>Stadt Bielefeld</a:t>
            </a:r>
          </a:p>
        </p:txBody>
      </p:sp>
      <p:sp>
        <p:nvSpPr>
          <p:cNvPr id="4" name="Inhaltsplatzhalter 19"/>
          <p:cNvSpPr>
            <a:spLocks noGrp="1"/>
          </p:cNvSpPr>
          <p:nvPr>
            <p:ph sz="quarter" idx="14" hasCustomPrompt="1"/>
          </p:nvPr>
        </p:nvSpPr>
        <p:spPr>
          <a:xfrm>
            <a:off x="2696076" y="3116236"/>
            <a:ext cx="1747587" cy="395183"/>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Tx/>
              <a:buNone/>
              <a:tabLst/>
              <a:defRPr sz="2000" b="0">
                <a:solidFill>
                  <a:schemeClr val="bg1"/>
                </a:solidFill>
                <a:latin typeface="Arial" panose="020B0604020202020204" pitchFamily="34" charset="0"/>
                <a:cs typeface="Arial" panose="020B0604020202020204" pitchFamily="34" charset="0"/>
              </a:defRPr>
            </a:lvl1pPr>
          </a:lstStyle>
          <a:p>
            <a:pPr lvl="0"/>
            <a:r>
              <a:rPr lang="de-DE" dirty="0" smtClean="0"/>
              <a:t>16.11.2016</a:t>
            </a:r>
          </a:p>
        </p:txBody>
      </p:sp>
      <p:sp>
        <p:nvSpPr>
          <p:cNvPr id="5" name="Inhaltsplatzhalter 19"/>
          <p:cNvSpPr>
            <a:spLocks noGrp="1"/>
          </p:cNvSpPr>
          <p:nvPr>
            <p:ph sz="quarter" idx="15" hasCustomPrompt="1"/>
          </p:nvPr>
        </p:nvSpPr>
        <p:spPr>
          <a:xfrm>
            <a:off x="2696076" y="3621564"/>
            <a:ext cx="5822282" cy="1816710"/>
          </a:xfrm>
          <a:prstGeom prst="rect">
            <a:avLst/>
          </a:prstGeom>
        </p:spPr>
        <p:txBody>
          <a:bodyPr>
            <a:normAutofit/>
          </a:bodyPr>
          <a:lstStyle>
            <a:lvl1pPr marL="0" marR="0" indent="0" algn="l" defTabSz="914400" rtl="0" eaLnBrk="1" fontAlgn="auto" latinLnBrk="0" hangingPunct="1">
              <a:lnSpc>
                <a:spcPct val="90000"/>
              </a:lnSpc>
              <a:spcBef>
                <a:spcPts val="1000"/>
              </a:spcBef>
              <a:spcAft>
                <a:spcPts val="0"/>
              </a:spcAft>
              <a:buClrTx/>
              <a:buSzTx/>
              <a:buFontTx/>
              <a:buNone/>
              <a:tabLst/>
              <a:defRPr sz="4000" b="1">
                <a:solidFill>
                  <a:schemeClr val="bg1"/>
                </a:solidFill>
                <a:latin typeface="Arial" panose="020B0604020202020204" pitchFamily="34" charset="0"/>
                <a:cs typeface="Arial" panose="020B0604020202020204" pitchFamily="34" charset="0"/>
              </a:defRPr>
            </a:lvl1pPr>
          </a:lstStyle>
          <a:p>
            <a:r>
              <a:rPr lang="de-DE" dirty="0" smtClean="0"/>
              <a:t>Bedarfsgerechte Verteilung und Index Schulsozialarbeit</a:t>
            </a:r>
            <a:endParaRPr lang="de-DE" dirty="0"/>
          </a:p>
        </p:txBody>
      </p:sp>
      <p:sp>
        <p:nvSpPr>
          <p:cNvPr id="6" name="Inhaltsplatzhalter 19"/>
          <p:cNvSpPr>
            <a:spLocks noGrp="1"/>
          </p:cNvSpPr>
          <p:nvPr>
            <p:ph sz="quarter" idx="16" hasCustomPrompt="1"/>
          </p:nvPr>
        </p:nvSpPr>
        <p:spPr>
          <a:xfrm>
            <a:off x="2684462" y="6088506"/>
            <a:ext cx="5833896" cy="607923"/>
          </a:xfrm>
          <a:prstGeom prst="rect">
            <a:avLst/>
          </a:prstGeom>
        </p:spPr>
        <p:txBody>
          <a:bodyPr>
            <a:normAutofit/>
          </a:bodyPr>
          <a:lstStyle>
            <a:lvl1pPr marL="0" marR="0" indent="0" algn="l" defTabSz="914400" rtl="0" eaLnBrk="1" fontAlgn="auto" latinLnBrk="0" hangingPunct="1">
              <a:lnSpc>
                <a:spcPts val="2200"/>
              </a:lnSpc>
              <a:spcBef>
                <a:spcPts val="0"/>
              </a:spcBef>
              <a:spcAft>
                <a:spcPts val="0"/>
              </a:spcAft>
              <a:buClrTx/>
              <a:buSzTx/>
              <a:buFontTx/>
              <a:buNone/>
              <a:tabLst/>
              <a:defRPr sz="2000" b="0" baseline="0">
                <a:solidFill>
                  <a:schemeClr val="bg1"/>
                </a:solidFill>
                <a:latin typeface="Arial" panose="020B0604020202020204" pitchFamily="34" charset="0"/>
                <a:cs typeface="Arial" panose="020B0604020202020204" pitchFamily="34" charset="0"/>
              </a:defRPr>
            </a:lvl1pPr>
          </a:lstStyle>
          <a:p>
            <a:pPr lvl="0"/>
            <a:r>
              <a:rPr lang="de-DE" dirty="0" smtClean="0"/>
              <a:t/>
            </a:r>
            <a:br>
              <a:rPr lang="de-DE" dirty="0" smtClean="0"/>
            </a:br>
            <a:endParaRPr lang="de-DE" dirty="0" smtClean="0"/>
          </a:p>
        </p:txBody>
      </p:sp>
    </p:spTree>
    <p:extLst>
      <p:ext uri="{BB962C8B-B14F-4D97-AF65-F5344CB8AC3E}">
        <p14:creationId xmlns:p14="http://schemas.microsoft.com/office/powerpoint/2010/main" val="4174957185"/>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OLIE: Inhal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0" name="Inhaltsplatzhalter 19"/>
          <p:cNvSpPr>
            <a:spLocks noGrp="1" noChangeAspect="1"/>
          </p:cNvSpPr>
          <p:nvPr>
            <p:ph sz="quarter" idx="14" hasCustomPrompt="1"/>
          </p:nvPr>
        </p:nvSpPr>
        <p:spPr>
          <a:xfrm>
            <a:off x="628650" y="1592024"/>
            <a:ext cx="6480000" cy="1000864"/>
          </a:xfrm>
          <a:prstGeom prst="rect">
            <a:avLst/>
          </a:prstGeom>
          <a:noFill/>
        </p:spPr>
        <p:txBody>
          <a:bodyPr>
            <a:normAutofit/>
          </a:bodyPr>
          <a:lstStyle>
            <a:lvl1pPr marL="0" marR="0" indent="0" algn="l" defTabSz="914400" rtl="0" eaLnBrk="1" fontAlgn="auto" latinLnBrk="0" hangingPunct="1">
              <a:lnSpc>
                <a:spcPct val="90000"/>
              </a:lnSpc>
              <a:spcBef>
                <a:spcPts val="1000"/>
              </a:spcBef>
              <a:spcAft>
                <a:spcPts val="0"/>
              </a:spcAft>
              <a:buClrTx/>
              <a:buSzTx/>
              <a:buFontTx/>
              <a:buNone/>
              <a:tabLst/>
              <a:defRPr sz="3000" b="1">
                <a:latin typeface="Arial" panose="020B0604020202020204" pitchFamily="34" charset="0"/>
                <a:cs typeface="Arial" panose="020B0604020202020204" pitchFamily="34" charset="0"/>
              </a:defRPr>
            </a:lvl1pPr>
          </a:lstStyle>
          <a:p>
            <a:pPr lvl="0"/>
            <a:r>
              <a:rPr lang="de-DE" dirty="0" smtClean="0"/>
              <a:t>Eine Headline</a:t>
            </a:r>
          </a:p>
        </p:txBody>
      </p:sp>
      <p:sp>
        <p:nvSpPr>
          <p:cNvPr id="23" name="Textplatzhalter 22"/>
          <p:cNvSpPr>
            <a:spLocks noGrp="1"/>
          </p:cNvSpPr>
          <p:nvPr>
            <p:ph type="body" sz="quarter" idx="15" hasCustomPrompt="1"/>
          </p:nvPr>
        </p:nvSpPr>
        <p:spPr>
          <a:xfrm>
            <a:off x="628650" y="630606"/>
            <a:ext cx="7026275" cy="372694"/>
          </a:xfrm>
          <a:prstGeom prst="rect">
            <a:avLst/>
          </a:prstGeom>
        </p:spPr>
        <p:txBody>
          <a:bodyPr/>
          <a:lstStyle>
            <a:lvl1pPr marL="0" indent="0">
              <a:buNone/>
              <a:defRPr sz="2200" b="1" baseline="0">
                <a:solidFill>
                  <a:schemeClr val="bg1"/>
                </a:solidFill>
                <a:latin typeface="Arial" panose="020B0604020202020204" pitchFamily="34" charset="0"/>
                <a:cs typeface="Arial" panose="020B0604020202020204" pitchFamily="34" charset="0"/>
              </a:defRPr>
            </a:lvl1pPr>
          </a:lstStyle>
          <a:p>
            <a:r>
              <a:rPr lang="de-DE" dirty="0" smtClean="0"/>
              <a:t>Umsetzungsstand Schulsozialarbeit</a:t>
            </a:r>
            <a:endParaRPr lang="de-DE" dirty="0"/>
          </a:p>
        </p:txBody>
      </p:sp>
      <p:sp>
        <p:nvSpPr>
          <p:cNvPr id="25" name="Inhaltsplatzhalter 19"/>
          <p:cNvSpPr>
            <a:spLocks noGrp="1"/>
          </p:cNvSpPr>
          <p:nvPr>
            <p:ph sz="quarter" idx="17" hasCustomPrompt="1"/>
          </p:nvPr>
        </p:nvSpPr>
        <p:spPr>
          <a:xfrm>
            <a:off x="628650" y="2817194"/>
            <a:ext cx="6459538" cy="2932905"/>
          </a:xfrm>
          <a:prstGeom prst="rect">
            <a:avLst/>
          </a:prstGeom>
        </p:spPr>
        <p:txBody>
          <a:bodyPr>
            <a:normAutofit/>
          </a:bodyPr>
          <a:lstStyle>
            <a:lvl1pPr marL="457200" marR="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sz="3000" b="0" baseline="0">
                <a:latin typeface="Arial" panose="020B0604020202020204" pitchFamily="34" charset="0"/>
                <a:cs typeface="Arial" panose="020B0604020202020204" pitchFamily="34" charset="0"/>
              </a:defRPr>
            </a:lvl1pPr>
          </a:lstStyle>
          <a:p>
            <a:pPr lvl="0"/>
            <a:r>
              <a:rPr lang="de-DE" dirty="0" err="1" smtClean="0"/>
              <a:t>Bulletzeilen</a:t>
            </a:r>
            <a:r>
              <a:rPr lang="de-DE" dirty="0" smtClean="0"/>
              <a:t> als Blindtext</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de-DE" dirty="0" err="1" smtClean="0"/>
              <a:t>Bulletzeilen</a:t>
            </a:r>
            <a:r>
              <a:rPr lang="de-DE" dirty="0" smtClean="0"/>
              <a:t> als Blindtext</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de-DE" dirty="0" err="1" smtClean="0"/>
              <a:t>Bulletzeilen</a:t>
            </a:r>
            <a:r>
              <a:rPr lang="de-DE" dirty="0" smtClean="0"/>
              <a:t> als Blindtext</a:t>
            </a:r>
          </a:p>
          <a:p>
            <a:pPr lvl="0"/>
            <a:endParaRPr lang="de-DE" dirty="0" smtClean="0"/>
          </a:p>
        </p:txBody>
      </p:sp>
      <p:sp>
        <p:nvSpPr>
          <p:cNvPr id="26" name="Inhaltsplatzhalter 19"/>
          <p:cNvSpPr>
            <a:spLocks noGrp="1"/>
          </p:cNvSpPr>
          <p:nvPr>
            <p:ph sz="quarter" idx="18" hasCustomPrompt="1"/>
          </p:nvPr>
        </p:nvSpPr>
        <p:spPr>
          <a:xfrm>
            <a:off x="628650" y="6474624"/>
            <a:ext cx="1256297" cy="217732"/>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Tx/>
              <a:buNone/>
              <a:tabLst/>
              <a:defRPr sz="1400" b="0">
                <a:latin typeface="Arial" panose="020B0604020202020204" pitchFamily="34" charset="0"/>
                <a:cs typeface="Arial" panose="020B0604020202020204" pitchFamily="34" charset="0"/>
              </a:defRPr>
            </a:lvl1pPr>
          </a:lstStyle>
          <a:p>
            <a:pPr lvl="0"/>
            <a:r>
              <a:rPr lang="de-DE" dirty="0" smtClean="0"/>
              <a:t>17.01.2023</a:t>
            </a:r>
            <a:endParaRPr lang="de-DE" dirty="0"/>
          </a:p>
        </p:txBody>
      </p:sp>
      <p:sp>
        <p:nvSpPr>
          <p:cNvPr id="27" name="Inhaltsplatzhalter 19"/>
          <p:cNvSpPr>
            <a:spLocks noGrp="1"/>
          </p:cNvSpPr>
          <p:nvPr>
            <p:ph sz="quarter" idx="19" hasCustomPrompt="1"/>
          </p:nvPr>
        </p:nvSpPr>
        <p:spPr>
          <a:xfrm>
            <a:off x="2305050" y="6474624"/>
            <a:ext cx="3978792" cy="217732"/>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Tx/>
              <a:buNone/>
              <a:tabLst/>
              <a:defRPr sz="1400" b="0" baseline="0">
                <a:latin typeface="Arial" panose="020B0604020202020204" pitchFamily="34" charset="0"/>
                <a:cs typeface="Arial" panose="020B0604020202020204" pitchFamily="34" charset="0"/>
              </a:defRPr>
            </a:lvl1pPr>
          </a:lstStyle>
          <a:p>
            <a:pPr lvl="0"/>
            <a:r>
              <a:rPr lang="de-DE" dirty="0" smtClean="0"/>
              <a:t>Stadt Bielefeld | Koordination Schulsozialarbeit</a:t>
            </a:r>
            <a:endParaRPr lang="de-DE" dirty="0"/>
          </a:p>
        </p:txBody>
      </p:sp>
      <p:sp>
        <p:nvSpPr>
          <p:cNvPr id="7" name="Foliennummernplatzhalter 1"/>
          <p:cNvSpPr>
            <a:spLocks noGrp="1"/>
          </p:cNvSpPr>
          <p:nvPr>
            <p:ph type="sldNum" sz="quarter" idx="4"/>
          </p:nvPr>
        </p:nvSpPr>
        <p:spPr>
          <a:xfrm>
            <a:off x="8134722" y="6474624"/>
            <a:ext cx="873198" cy="216000"/>
          </a:xfrm>
          <a:prstGeom prst="rect">
            <a:avLst/>
          </a:prstGeom>
        </p:spPr>
        <p:txBody>
          <a:bodyPr vert="horz" lIns="91440" tIns="45720" rIns="91440" bIns="45720" rtlCol="0" anchor="ctr"/>
          <a:lstStyle>
            <a:lvl1pPr algn="r">
              <a:defRPr sz="1400">
                <a:solidFill>
                  <a:schemeClr val="tx1"/>
                </a:solidFill>
                <a:latin typeface="Arial"/>
              </a:defRPr>
            </a:lvl1pPr>
          </a:lstStyle>
          <a:p>
            <a:fld id="{D8A02D57-5650-2348-854A-14D0207037F0}" type="slidenum">
              <a:rPr lang="de-DE" smtClean="0"/>
              <a:pPr/>
              <a:t>‹Nr.›</a:t>
            </a:fld>
            <a:endParaRPr lang="de-DE" dirty="0"/>
          </a:p>
        </p:txBody>
      </p:sp>
    </p:spTree>
    <p:extLst>
      <p:ext uri="{BB962C8B-B14F-4D97-AF65-F5344CB8AC3E}">
        <p14:creationId xmlns:p14="http://schemas.microsoft.com/office/powerpoint/2010/main" val="79018777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renner">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2402660" y="1736132"/>
            <a:ext cx="6117226" cy="4025841"/>
          </a:xfrm>
          <a:prstGeom prst="rect">
            <a:avLst/>
          </a:prstGeom>
        </p:spPr>
        <p:txBody>
          <a:bodyPr>
            <a:normAutofit/>
          </a:bodyPr>
          <a:lstStyle>
            <a:lvl1pPr marL="0" indent="0">
              <a:buNone/>
              <a:defRPr sz="4000" b="1" baseline="0">
                <a:solidFill>
                  <a:schemeClr val="bg1"/>
                </a:solidFill>
                <a:latin typeface="Arial" panose="020B0604020202020204" pitchFamily="34" charset="0"/>
                <a:cs typeface="Arial" panose="020B0604020202020204" pitchFamily="34" charset="0"/>
              </a:defRPr>
            </a:lvl1pPr>
          </a:lstStyle>
          <a:p>
            <a:pPr lvl="0"/>
            <a:r>
              <a:rPr lang="en-US" dirty="0" err="1" smtClean="0"/>
              <a:t>Trennseite</a:t>
            </a:r>
            <a:r>
              <a:rPr lang="en-US" dirty="0" smtClean="0"/>
              <a:t> </a:t>
            </a:r>
            <a:r>
              <a:rPr lang="en-US" dirty="0" err="1" smtClean="0"/>
              <a:t>Blindtext</a:t>
            </a:r>
            <a:endParaRPr lang="en-US" dirty="0" smtClean="0"/>
          </a:p>
          <a:p>
            <a:pPr lvl="0"/>
            <a:endParaRPr lang="en-US" dirty="0"/>
          </a:p>
        </p:txBody>
      </p:sp>
    </p:spTree>
    <p:extLst>
      <p:ext uri="{BB962C8B-B14F-4D97-AF65-F5344CB8AC3E}">
        <p14:creationId xmlns:p14="http://schemas.microsoft.com/office/powerpoint/2010/main" val="2674266484"/>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ildseit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8" name="Bildplatzhalter 7"/>
          <p:cNvSpPr>
            <a:spLocks noGrp="1"/>
          </p:cNvSpPr>
          <p:nvPr>
            <p:ph type="pic" sz="quarter" idx="10"/>
          </p:nvPr>
        </p:nvSpPr>
        <p:spPr>
          <a:xfrm>
            <a:off x="0" y="1155700"/>
            <a:ext cx="9144000" cy="5702300"/>
          </a:xfrm>
          <a:prstGeom prst="rect">
            <a:avLst/>
          </a:prstGeom>
        </p:spPr>
        <p:txBody>
          <a:bodyPr/>
          <a:lstStyle/>
          <a:p>
            <a:pPr lvl="0"/>
            <a:endParaRPr lang="de-DE" noProof="0" dirty="0"/>
          </a:p>
        </p:txBody>
      </p:sp>
      <p:sp>
        <p:nvSpPr>
          <p:cNvPr id="10" name="Textplatzhalter 22"/>
          <p:cNvSpPr>
            <a:spLocks noGrp="1"/>
          </p:cNvSpPr>
          <p:nvPr>
            <p:ph type="body" sz="quarter" idx="15" hasCustomPrompt="1"/>
          </p:nvPr>
        </p:nvSpPr>
        <p:spPr>
          <a:xfrm>
            <a:off x="628650" y="630606"/>
            <a:ext cx="7026275" cy="372694"/>
          </a:xfrm>
          <a:prstGeom prst="rect">
            <a:avLst/>
          </a:prstGeom>
        </p:spPr>
        <p:txBody>
          <a:bodyPr/>
          <a:lstStyle>
            <a:lvl1pPr marL="0" indent="0">
              <a:buNone/>
              <a:defRPr sz="2200" b="1" baseline="0">
                <a:solidFill>
                  <a:schemeClr val="bg1"/>
                </a:solidFill>
                <a:latin typeface="Arial" panose="020B0604020202020204" pitchFamily="34" charset="0"/>
                <a:cs typeface="Arial" panose="020B0604020202020204" pitchFamily="34" charset="0"/>
              </a:defRPr>
            </a:lvl1pPr>
          </a:lstStyle>
          <a:p>
            <a:pPr lvl="0"/>
            <a:r>
              <a:rPr lang="de-DE" dirty="0" smtClean="0"/>
              <a:t>Umsetzungsstand Schulsozialarbeit</a:t>
            </a:r>
          </a:p>
        </p:txBody>
      </p:sp>
    </p:spTree>
    <p:extLst>
      <p:ext uri="{BB962C8B-B14F-4D97-AF65-F5344CB8AC3E}">
        <p14:creationId xmlns:p14="http://schemas.microsoft.com/office/powerpoint/2010/main" val="903812374"/>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ildseite_3">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8" name="Bildplatzhalter 7"/>
          <p:cNvSpPr>
            <a:spLocks noGrp="1"/>
          </p:cNvSpPr>
          <p:nvPr>
            <p:ph type="pic" sz="quarter" idx="10"/>
          </p:nvPr>
        </p:nvSpPr>
        <p:spPr>
          <a:xfrm>
            <a:off x="0" y="1155700"/>
            <a:ext cx="4812632" cy="5702300"/>
          </a:xfrm>
          <a:prstGeom prst="rect">
            <a:avLst/>
          </a:prstGeom>
        </p:spPr>
        <p:txBody>
          <a:bodyPr/>
          <a:lstStyle/>
          <a:p>
            <a:pPr lvl="0"/>
            <a:endParaRPr lang="de-DE" noProof="0" dirty="0"/>
          </a:p>
        </p:txBody>
      </p:sp>
      <p:sp>
        <p:nvSpPr>
          <p:cNvPr id="3" name="Bildplatzhalter 7"/>
          <p:cNvSpPr>
            <a:spLocks noGrp="1"/>
          </p:cNvSpPr>
          <p:nvPr>
            <p:ph type="pic" sz="quarter" idx="11"/>
          </p:nvPr>
        </p:nvSpPr>
        <p:spPr>
          <a:xfrm>
            <a:off x="4844716" y="1155700"/>
            <a:ext cx="4299284" cy="2844000"/>
          </a:xfrm>
          <a:prstGeom prst="rect">
            <a:avLst/>
          </a:prstGeom>
        </p:spPr>
        <p:txBody>
          <a:bodyPr/>
          <a:lstStyle/>
          <a:p>
            <a:pPr lvl="0"/>
            <a:endParaRPr lang="de-DE" noProof="0" dirty="0"/>
          </a:p>
        </p:txBody>
      </p:sp>
      <p:sp>
        <p:nvSpPr>
          <p:cNvPr id="4" name="Bildplatzhalter 7"/>
          <p:cNvSpPr>
            <a:spLocks noGrp="1"/>
          </p:cNvSpPr>
          <p:nvPr>
            <p:ph type="pic" sz="quarter" idx="12"/>
          </p:nvPr>
        </p:nvSpPr>
        <p:spPr>
          <a:xfrm>
            <a:off x="4844716" y="4026568"/>
            <a:ext cx="4299284" cy="2808000"/>
          </a:xfrm>
          <a:prstGeom prst="rect">
            <a:avLst/>
          </a:prstGeom>
        </p:spPr>
        <p:txBody>
          <a:bodyPr/>
          <a:lstStyle/>
          <a:p>
            <a:pPr lvl="0"/>
            <a:endParaRPr lang="de-DE" noProof="0" dirty="0"/>
          </a:p>
        </p:txBody>
      </p:sp>
      <p:sp>
        <p:nvSpPr>
          <p:cNvPr id="5" name="Textplatzhalter 22"/>
          <p:cNvSpPr>
            <a:spLocks noGrp="1"/>
          </p:cNvSpPr>
          <p:nvPr>
            <p:ph type="body" sz="quarter" idx="15" hasCustomPrompt="1"/>
          </p:nvPr>
        </p:nvSpPr>
        <p:spPr>
          <a:xfrm>
            <a:off x="628650" y="630606"/>
            <a:ext cx="7026275" cy="372694"/>
          </a:xfrm>
          <a:prstGeom prst="rect">
            <a:avLst/>
          </a:prstGeom>
        </p:spPr>
        <p:txBody>
          <a:bodyPr/>
          <a:lstStyle>
            <a:lvl1pPr marL="0" indent="0">
              <a:buNone/>
              <a:defRPr sz="2200" b="1" baseline="0">
                <a:solidFill>
                  <a:schemeClr val="bg1"/>
                </a:solidFill>
                <a:latin typeface="Arial" panose="020B0604020202020204" pitchFamily="34" charset="0"/>
                <a:cs typeface="Arial" panose="020B0604020202020204" pitchFamily="34" charset="0"/>
              </a:defRPr>
            </a:lvl1pPr>
          </a:lstStyle>
          <a:p>
            <a:pPr lvl="0"/>
            <a:r>
              <a:rPr lang="de-DE" dirty="0" smtClean="0"/>
              <a:t>Bielefeld: Thema des Vortrags</a:t>
            </a:r>
          </a:p>
        </p:txBody>
      </p:sp>
    </p:spTree>
    <p:extLst>
      <p:ext uri="{BB962C8B-B14F-4D97-AF65-F5344CB8AC3E}">
        <p14:creationId xmlns:p14="http://schemas.microsoft.com/office/powerpoint/2010/main" val="3434250525"/>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de-DE" smtClean="0"/>
              <a:t>Titelmasterformat durch Klicken bearbeiten</a:t>
            </a:r>
            <a:endParaRPr lang="de-DE"/>
          </a:p>
        </p:txBody>
      </p:sp>
      <p:sp>
        <p:nvSpPr>
          <p:cNvPr id="3" name="Unt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smtClean="0"/>
              <a:t>Formatvorlage des Untertitelmasters durch Klicken bearbeiten</a:t>
            </a:r>
            <a:endParaRPr lang="de-DE"/>
          </a:p>
        </p:txBody>
      </p:sp>
      <p:sp>
        <p:nvSpPr>
          <p:cNvPr id="4" name="Datumsplatzhalter 3"/>
          <p:cNvSpPr>
            <a:spLocks noGrp="1"/>
          </p:cNvSpPr>
          <p:nvPr>
            <p:ph type="dt" sz="half" idx="10"/>
          </p:nvPr>
        </p:nvSpPr>
        <p:spPr/>
        <p:txBody>
          <a:bodyPr/>
          <a:lstStyle/>
          <a:p>
            <a:fld id="{5FB44A8C-374C-45C9-8CA2-0DC20A541D9D}" type="datetime1">
              <a:rPr lang="de-DE" smtClean="0"/>
              <a:t>16.01.2023</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696B3F9A-FB64-4110-9CF2-B4C824C69FE2}" type="slidenum">
              <a:rPr lang="de-DE" smtClean="0"/>
              <a:t>‹Nr.›</a:t>
            </a:fld>
            <a:endParaRPr lang="de-DE"/>
          </a:p>
        </p:txBody>
      </p:sp>
    </p:spTree>
    <p:extLst>
      <p:ext uri="{BB962C8B-B14F-4D97-AF65-F5344CB8AC3E}">
        <p14:creationId xmlns:p14="http://schemas.microsoft.com/office/powerpoint/2010/main" val="3904755106"/>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idx="1"/>
          </p:nvPr>
        </p:nvSpPr>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Datumsplatzhalter 3"/>
          <p:cNvSpPr>
            <a:spLocks noGrp="1"/>
          </p:cNvSpPr>
          <p:nvPr>
            <p:ph type="dt" sz="half" idx="10"/>
          </p:nvPr>
        </p:nvSpPr>
        <p:spPr/>
        <p:txBody>
          <a:bodyPr/>
          <a:lstStyle/>
          <a:p>
            <a:fld id="{16CBF289-A1D6-4F8B-BB79-66CEB52A0B27}" type="datetime1">
              <a:rPr lang="de-DE" smtClean="0"/>
              <a:t>16.01.2023</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696B3F9A-FB64-4110-9CF2-B4C824C69FE2}" type="slidenum">
              <a:rPr lang="de-DE" smtClean="0"/>
              <a:t>‹Nr.›</a:t>
            </a:fld>
            <a:endParaRPr lang="de-DE"/>
          </a:p>
        </p:txBody>
      </p:sp>
    </p:spTree>
    <p:extLst>
      <p:ext uri="{BB962C8B-B14F-4D97-AF65-F5344CB8AC3E}">
        <p14:creationId xmlns:p14="http://schemas.microsoft.com/office/powerpoint/2010/main" val="367079943"/>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e-DE" smtClean="0"/>
              <a:t>Titelmasterformat durch Klicken bearbeiten</a:t>
            </a:r>
            <a:endParaRPr lang="de-DE"/>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smtClean="0"/>
              <a:t>Textmasterformat bearbeiten</a:t>
            </a:r>
          </a:p>
        </p:txBody>
      </p:sp>
      <p:sp>
        <p:nvSpPr>
          <p:cNvPr id="4" name="Datumsplatzhalter 3"/>
          <p:cNvSpPr>
            <a:spLocks noGrp="1"/>
          </p:cNvSpPr>
          <p:nvPr>
            <p:ph type="dt" sz="half" idx="10"/>
          </p:nvPr>
        </p:nvSpPr>
        <p:spPr/>
        <p:txBody>
          <a:bodyPr/>
          <a:lstStyle/>
          <a:p>
            <a:fld id="{AD8E1392-1534-4F11-8754-D81EF48574B7}" type="datetime1">
              <a:rPr lang="de-DE" smtClean="0"/>
              <a:t>16.01.2023</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696B3F9A-FB64-4110-9CF2-B4C824C69FE2}" type="slidenum">
              <a:rPr lang="de-DE" smtClean="0"/>
              <a:t>‹Nr.›</a:t>
            </a:fld>
            <a:endParaRPr lang="de-DE"/>
          </a:p>
        </p:txBody>
      </p:sp>
    </p:spTree>
    <p:extLst>
      <p:ext uri="{BB962C8B-B14F-4D97-AF65-F5344CB8AC3E}">
        <p14:creationId xmlns:p14="http://schemas.microsoft.com/office/powerpoint/2010/main" val="232599341"/>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Inhaltsplatzhalt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Datumsplatzhalter 4"/>
          <p:cNvSpPr>
            <a:spLocks noGrp="1"/>
          </p:cNvSpPr>
          <p:nvPr>
            <p:ph type="dt" sz="half" idx="10"/>
          </p:nvPr>
        </p:nvSpPr>
        <p:spPr/>
        <p:txBody>
          <a:bodyPr/>
          <a:lstStyle/>
          <a:p>
            <a:fld id="{F7C05C7D-AF40-4E3B-9EA7-C3EE12200319}" type="datetime1">
              <a:rPr lang="de-DE" smtClean="0"/>
              <a:t>16.01.2023</a:t>
            </a:fld>
            <a:endParaRPr lang="de-DE"/>
          </a:p>
        </p:txBody>
      </p:sp>
      <p:sp>
        <p:nvSpPr>
          <p:cNvPr id="6" name="Fußzeilenplatzhalter 5"/>
          <p:cNvSpPr>
            <a:spLocks noGrp="1"/>
          </p:cNvSpPr>
          <p:nvPr>
            <p:ph type="ftr" sz="quarter" idx="11"/>
          </p:nvPr>
        </p:nvSpPr>
        <p:spPr/>
        <p:txBody>
          <a:bodyPr/>
          <a:lstStyle/>
          <a:p>
            <a:endParaRPr lang="de-DE"/>
          </a:p>
        </p:txBody>
      </p:sp>
      <p:sp>
        <p:nvSpPr>
          <p:cNvPr id="7" name="Foliennummernplatzhalter 6"/>
          <p:cNvSpPr>
            <a:spLocks noGrp="1"/>
          </p:cNvSpPr>
          <p:nvPr>
            <p:ph type="sldNum" sz="quarter" idx="12"/>
          </p:nvPr>
        </p:nvSpPr>
        <p:spPr/>
        <p:txBody>
          <a:bodyPr/>
          <a:lstStyle/>
          <a:p>
            <a:fld id="{696B3F9A-FB64-4110-9CF2-B4C824C69FE2}" type="slidenum">
              <a:rPr lang="de-DE" smtClean="0"/>
              <a:t>‹Nr.›</a:t>
            </a:fld>
            <a:endParaRPr lang="de-DE"/>
          </a:p>
        </p:txBody>
      </p:sp>
    </p:spTree>
    <p:extLst>
      <p:ext uri="{BB962C8B-B14F-4D97-AF65-F5344CB8AC3E}">
        <p14:creationId xmlns:p14="http://schemas.microsoft.com/office/powerpoint/2010/main" val="1727911734"/>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smtClean="0"/>
              <a:t>Titelmasterformat durch Klicken bearbeiten</a:t>
            </a:r>
            <a:endParaRPr lang="de-DE"/>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7" name="Datumsplatzhalter 6"/>
          <p:cNvSpPr>
            <a:spLocks noGrp="1"/>
          </p:cNvSpPr>
          <p:nvPr>
            <p:ph type="dt" sz="half" idx="10"/>
          </p:nvPr>
        </p:nvSpPr>
        <p:spPr/>
        <p:txBody>
          <a:bodyPr/>
          <a:lstStyle/>
          <a:p>
            <a:fld id="{62AF71AA-D519-4A5A-ACA5-7996C5BD6FE2}" type="datetime1">
              <a:rPr lang="de-DE" smtClean="0"/>
              <a:t>16.01.2023</a:t>
            </a:fld>
            <a:endParaRPr lang="de-DE"/>
          </a:p>
        </p:txBody>
      </p:sp>
      <p:sp>
        <p:nvSpPr>
          <p:cNvPr id="8" name="Fußzeilenplatzhalter 7"/>
          <p:cNvSpPr>
            <a:spLocks noGrp="1"/>
          </p:cNvSpPr>
          <p:nvPr>
            <p:ph type="ftr" sz="quarter" idx="11"/>
          </p:nvPr>
        </p:nvSpPr>
        <p:spPr/>
        <p:txBody>
          <a:bodyPr/>
          <a:lstStyle/>
          <a:p>
            <a:endParaRPr lang="de-DE"/>
          </a:p>
        </p:txBody>
      </p:sp>
      <p:sp>
        <p:nvSpPr>
          <p:cNvPr id="9" name="Foliennummernplatzhalter 8"/>
          <p:cNvSpPr>
            <a:spLocks noGrp="1"/>
          </p:cNvSpPr>
          <p:nvPr>
            <p:ph type="sldNum" sz="quarter" idx="12"/>
          </p:nvPr>
        </p:nvSpPr>
        <p:spPr/>
        <p:txBody>
          <a:bodyPr/>
          <a:lstStyle/>
          <a:p>
            <a:fld id="{696B3F9A-FB64-4110-9CF2-B4C824C69FE2}" type="slidenum">
              <a:rPr lang="de-DE" smtClean="0"/>
              <a:t>‹Nr.›</a:t>
            </a:fld>
            <a:endParaRPr lang="de-DE"/>
          </a:p>
        </p:txBody>
      </p:sp>
    </p:spTree>
    <p:extLst>
      <p:ext uri="{BB962C8B-B14F-4D97-AF65-F5344CB8AC3E}">
        <p14:creationId xmlns:p14="http://schemas.microsoft.com/office/powerpoint/2010/main" val="2659444236"/>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Datumsplatzhalter 2"/>
          <p:cNvSpPr>
            <a:spLocks noGrp="1"/>
          </p:cNvSpPr>
          <p:nvPr>
            <p:ph type="dt" sz="half" idx="10"/>
          </p:nvPr>
        </p:nvSpPr>
        <p:spPr/>
        <p:txBody>
          <a:bodyPr/>
          <a:lstStyle/>
          <a:p>
            <a:fld id="{F1EFB021-F58D-4767-A327-4FD79218600A}" type="datetime1">
              <a:rPr lang="de-DE" smtClean="0"/>
              <a:t>16.01.2023</a:t>
            </a:fld>
            <a:endParaRPr lang="de-DE"/>
          </a:p>
        </p:txBody>
      </p:sp>
      <p:sp>
        <p:nvSpPr>
          <p:cNvPr id="4" name="Fußzeilenplatzhalter 3"/>
          <p:cNvSpPr>
            <a:spLocks noGrp="1"/>
          </p:cNvSpPr>
          <p:nvPr>
            <p:ph type="ftr" sz="quarter" idx="11"/>
          </p:nvPr>
        </p:nvSpPr>
        <p:spPr/>
        <p:txBody>
          <a:bodyPr/>
          <a:lstStyle/>
          <a:p>
            <a:endParaRPr lang="de-DE"/>
          </a:p>
        </p:txBody>
      </p:sp>
      <p:sp>
        <p:nvSpPr>
          <p:cNvPr id="5" name="Foliennummernplatzhalter 4"/>
          <p:cNvSpPr>
            <a:spLocks noGrp="1"/>
          </p:cNvSpPr>
          <p:nvPr>
            <p:ph type="sldNum" sz="quarter" idx="12"/>
          </p:nvPr>
        </p:nvSpPr>
        <p:spPr/>
        <p:txBody>
          <a:bodyPr/>
          <a:lstStyle/>
          <a:p>
            <a:fld id="{696B3F9A-FB64-4110-9CF2-B4C824C69FE2}" type="slidenum">
              <a:rPr lang="de-DE" smtClean="0"/>
              <a:t>‹Nr.›</a:t>
            </a:fld>
            <a:endParaRPr lang="de-DE"/>
          </a:p>
        </p:txBody>
      </p:sp>
    </p:spTree>
    <p:extLst>
      <p:ext uri="{BB962C8B-B14F-4D97-AF65-F5344CB8AC3E}">
        <p14:creationId xmlns:p14="http://schemas.microsoft.com/office/powerpoint/2010/main" val="1567696269"/>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76F30588-6D99-43EF-8D08-625C16A945C1}" type="datetime1">
              <a:rPr lang="de-DE" smtClean="0"/>
              <a:t>16.01.2023</a:t>
            </a:fld>
            <a:endParaRPr lang="de-DE"/>
          </a:p>
        </p:txBody>
      </p:sp>
      <p:sp>
        <p:nvSpPr>
          <p:cNvPr id="3" name="Fußzeilenplatzhalter 2"/>
          <p:cNvSpPr>
            <a:spLocks noGrp="1"/>
          </p:cNvSpPr>
          <p:nvPr>
            <p:ph type="ftr" sz="quarter" idx="11"/>
          </p:nvPr>
        </p:nvSpPr>
        <p:spPr/>
        <p:txBody>
          <a:bodyPr/>
          <a:lstStyle/>
          <a:p>
            <a:endParaRPr lang="de-DE"/>
          </a:p>
        </p:txBody>
      </p:sp>
      <p:sp>
        <p:nvSpPr>
          <p:cNvPr id="4" name="Foliennummernplatzhalter 3"/>
          <p:cNvSpPr>
            <a:spLocks noGrp="1"/>
          </p:cNvSpPr>
          <p:nvPr>
            <p:ph type="sldNum" sz="quarter" idx="12"/>
          </p:nvPr>
        </p:nvSpPr>
        <p:spPr/>
        <p:txBody>
          <a:bodyPr/>
          <a:lstStyle/>
          <a:p>
            <a:fld id="{696B3F9A-FB64-4110-9CF2-B4C824C69FE2}" type="slidenum">
              <a:rPr lang="de-DE" smtClean="0"/>
              <a:t>‹Nr.›</a:t>
            </a:fld>
            <a:endParaRPr lang="de-DE"/>
          </a:p>
        </p:txBody>
      </p:sp>
    </p:spTree>
    <p:extLst>
      <p:ext uri="{BB962C8B-B14F-4D97-AF65-F5344CB8AC3E}">
        <p14:creationId xmlns:p14="http://schemas.microsoft.com/office/powerpoint/2010/main" val="910179872"/>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e-DE" smtClean="0"/>
              <a:t>Titelmasterformat durch Klicken bearbeiten</a:t>
            </a:r>
            <a:endParaRPr lang="de-DE"/>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 bearbeiten</a:t>
            </a:r>
          </a:p>
        </p:txBody>
      </p:sp>
      <p:sp>
        <p:nvSpPr>
          <p:cNvPr id="5" name="Datumsplatzhalter 4"/>
          <p:cNvSpPr>
            <a:spLocks noGrp="1"/>
          </p:cNvSpPr>
          <p:nvPr>
            <p:ph type="dt" sz="half" idx="10"/>
          </p:nvPr>
        </p:nvSpPr>
        <p:spPr/>
        <p:txBody>
          <a:bodyPr/>
          <a:lstStyle/>
          <a:p>
            <a:fld id="{BD9CB4C7-B960-4CBE-A807-AF96E7219D86}" type="datetime1">
              <a:rPr lang="de-DE" smtClean="0"/>
              <a:t>16.01.2023</a:t>
            </a:fld>
            <a:endParaRPr lang="de-DE"/>
          </a:p>
        </p:txBody>
      </p:sp>
      <p:sp>
        <p:nvSpPr>
          <p:cNvPr id="6" name="Fußzeilenplatzhalter 5"/>
          <p:cNvSpPr>
            <a:spLocks noGrp="1"/>
          </p:cNvSpPr>
          <p:nvPr>
            <p:ph type="ftr" sz="quarter" idx="11"/>
          </p:nvPr>
        </p:nvSpPr>
        <p:spPr/>
        <p:txBody>
          <a:bodyPr/>
          <a:lstStyle/>
          <a:p>
            <a:endParaRPr lang="de-DE"/>
          </a:p>
        </p:txBody>
      </p:sp>
      <p:sp>
        <p:nvSpPr>
          <p:cNvPr id="7" name="Foliennummernplatzhalter 6"/>
          <p:cNvSpPr>
            <a:spLocks noGrp="1"/>
          </p:cNvSpPr>
          <p:nvPr>
            <p:ph type="sldNum" sz="quarter" idx="12"/>
          </p:nvPr>
        </p:nvSpPr>
        <p:spPr/>
        <p:txBody>
          <a:bodyPr/>
          <a:lstStyle/>
          <a:p>
            <a:fld id="{696B3F9A-FB64-4110-9CF2-B4C824C69FE2}" type="slidenum">
              <a:rPr lang="de-DE" smtClean="0"/>
              <a:t>‹Nr.›</a:t>
            </a:fld>
            <a:endParaRPr lang="de-DE"/>
          </a:p>
        </p:txBody>
      </p:sp>
    </p:spTree>
    <p:extLst>
      <p:ext uri="{BB962C8B-B14F-4D97-AF65-F5344CB8AC3E}">
        <p14:creationId xmlns:p14="http://schemas.microsoft.com/office/powerpoint/2010/main" val="164905490"/>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e-DE" smtClean="0"/>
              <a:t>Titelmasterformat durch Klicken bearbeiten</a:t>
            </a:r>
            <a:endParaRPr lang="de-DE"/>
          </a:p>
        </p:txBody>
      </p:sp>
      <p:sp>
        <p:nvSpPr>
          <p:cNvPr id="3" name="Bildplatzhalt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 bearbeiten</a:t>
            </a:r>
          </a:p>
        </p:txBody>
      </p:sp>
      <p:sp>
        <p:nvSpPr>
          <p:cNvPr id="5" name="Datumsplatzhalter 4"/>
          <p:cNvSpPr>
            <a:spLocks noGrp="1"/>
          </p:cNvSpPr>
          <p:nvPr>
            <p:ph type="dt" sz="half" idx="10"/>
          </p:nvPr>
        </p:nvSpPr>
        <p:spPr/>
        <p:txBody>
          <a:bodyPr/>
          <a:lstStyle/>
          <a:p>
            <a:fld id="{ACA8B70D-FCAC-4D0A-9E7B-7107B4319638}" type="datetime1">
              <a:rPr lang="de-DE" smtClean="0"/>
              <a:t>16.01.2023</a:t>
            </a:fld>
            <a:endParaRPr lang="de-DE"/>
          </a:p>
        </p:txBody>
      </p:sp>
      <p:sp>
        <p:nvSpPr>
          <p:cNvPr id="6" name="Fußzeilenplatzhalter 5"/>
          <p:cNvSpPr>
            <a:spLocks noGrp="1"/>
          </p:cNvSpPr>
          <p:nvPr>
            <p:ph type="ftr" sz="quarter" idx="11"/>
          </p:nvPr>
        </p:nvSpPr>
        <p:spPr/>
        <p:txBody>
          <a:bodyPr/>
          <a:lstStyle/>
          <a:p>
            <a:endParaRPr lang="de-DE"/>
          </a:p>
        </p:txBody>
      </p:sp>
      <p:sp>
        <p:nvSpPr>
          <p:cNvPr id="7" name="Foliennummernplatzhalter 6"/>
          <p:cNvSpPr>
            <a:spLocks noGrp="1"/>
          </p:cNvSpPr>
          <p:nvPr>
            <p:ph type="sldNum" sz="quarter" idx="12"/>
          </p:nvPr>
        </p:nvSpPr>
        <p:spPr/>
        <p:txBody>
          <a:bodyPr/>
          <a:lstStyle/>
          <a:p>
            <a:fld id="{696B3F9A-FB64-4110-9CF2-B4C824C69FE2}" type="slidenum">
              <a:rPr lang="de-DE" smtClean="0"/>
              <a:t>‹Nr.›</a:t>
            </a:fld>
            <a:endParaRPr lang="de-DE"/>
          </a:p>
        </p:txBody>
      </p:sp>
    </p:spTree>
    <p:extLst>
      <p:ext uri="{BB962C8B-B14F-4D97-AF65-F5344CB8AC3E}">
        <p14:creationId xmlns:p14="http://schemas.microsoft.com/office/powerpoint/2010/main" val="2818203190"/>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Vertikaler Textplatzhalter 2"/>
          <p:cNvSpPr>
            <a:spLocks noGrp="1"/>
          </p:cNvSpPr>
          <p:nvPr>
            <p:ph type="body" orient="vert" idx="1"/>
          </p:nvPr>
        </p:nvSpPr>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Datumsplatzhalter 3"/>
          <p:cNvSpPr>
            <a:spLocks noGrp="1"/>
          </p:cNvSpPr>
          <p:nvPr>
            <p:ph type="dt" sz="half" idx="10"/>
          </p:nvPr>
        </p:nvSpPr>
        <p:spPr/>
        <p:txBody>
          <a:bodyPr/>
          <a:lstStyle/>
          <a:p>
            <a:fld id="{7ED787F7-92BA-4596-BDB3-B157E2C9A910}" type="datetime1">
              <a:rPr lang="de-DE" smtClean="0"/>
              <a:t>16.01.2023</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696B3F9A-FB64-4110-9CF2-B4C824C69FE2}" type="slidenum">
              <a:rPr lang="de-DE" smtClean="0"/>
              <a:t>‹Nr.›</a:t>
            </a:fld>
            <a:endParaRPr lang="de-DE"/>
          </a:p>
        </p:txBody>
      </p:sp>
    </p:spTree>
    <p:extLst>
      <p:ext uri="{BB962C8B-B14F-4D97-AF65-F5344CB8AC3E}">
        <p14:creationId xmlns:p14="http://schemas.microsoft.com/office/powerpoint/2010/main" val="2606408678"/>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29400" y="274638"/>
            <a:ext cx="2057400" cy="5851525"/>
          </a:xfrm>
        </p:spPr>
        <p:txBody>
          <a:bodyPr vert="eaVert"/>
          <a:lstStyle/>
          <a:p>
            <a:r>
              <a:rPr lang="de-DE" smtClean="0"/>
              <a:t>Titelmasterformat durch Klicken bearbeiten</a:t>
            </a:r>
            <a:endParaRPr lang="de-DE"/>
          </a:p>
        </p:txBody>
      </p:sp>
      <p:sp>
        <p:nvSpPr>
          <p:cNvPr id="3" name="Vertikaler Textplatzhalter 2"/>
          <p:cNvSpPr>
            <a:spLocks noGrp="1"/>
          </p:cNvSpPr>
          <p:nvPr>
            <p:ph type="body" orient="vert" idx="1"/>
          </p:nvPr>
        </p:nvSpPr>
        <p:spPr>
          <a:xfrm>
            <a:off x="457200" y="274638"/>
            <a:ext cx="6019800" cy="5851525"/>
          </a:xfrm>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Datumsplatzhalter 3"/>
          <p:cNvSpPr>
            <a:spLocks noGrp="1"/>
          </p:cNvSpPr>
          <p:nvPr>
            <p:ph type="dt" sz="half" idx="10"/>
          </p:nvPr>
        </p:nvSpPr>
        <p:spPr/>
        <p:txBody>
          <a:bodyPr/>
          <a:lstStyle/>
          <a:p>
            <a:fld id="{5CEE6A29-9953-44D7-A4D8-3E2A27BAAFEC}" type="datetime1">
              <a:rPr lang="de-DE" smtClean="0"/>
              <a:t>16.01.2023</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696B3F9A-FB64-4110-9CF2-B4C824C69FE2}" type="slidenum">
              <a:rPr lang="de-DE" smtClean="0"/>
              <a:t>‹Nr.›</a:t>
            </a:fld>
            <a:endParaRPr lang="de-DE"/>
          </a:p>
        </p:txBody>
      </p:sp>
    </p:spTree>
    <p:extLst>
      <p:ext uri="{BB962C8B-B14F-4D97-AF65-F5344CB8AC3E}">
        <p14:creationId xmlns:p14="http://schemas.microsoft.com/office/powerpoint/2010/main" val="641692152"/>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Trenner">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2402660" y="1736132"/>
            <a:ext cx="6117226" cy="4025841"/>
          </a:xfrm>
          <a:prstGeom prst="rect">
            <a:avLst/>
          </a:prstGeom>
        </p:spPr>
        <p:txBody>
          <a:bodyPr>
            <a:normAutofit/>
          </a:bodyPr>
          <a:lstStyle>
            <a:lvl1pPr marL="0" indent="0">
              <a:buNone/>
              <a:defRPr sz="4000" b="1" baseline="0">
                <a:solidFill>
                  <a:schemeClr val="bg1"/>
                </a:solidFill>
                <a:latin typeface="Arial" panose="020B0604020202020204" pitchFamily="34" charset="0"/>
                <a:cs typeface="Arial" panose="020B0604020202020204" pitchFamily="34" charset="0"/>
              </a:defRPr>
            </a:lvl1pPr>
          </a:lstStyle>
          <a:p>
            <a:pPr lvl="0"/>
            <a:r>
              <a:rPr lang="en-US" dirty="0" err="1" smtClean="0"/>
              <a:t>Trennseite</a:t>
            </a:r>
            <a:r>
              <a:rPr lang="en-US" dirty="0" smtClean="0"/>
              <a:t> </a:t>
            </a:r>
            <a:r>
              <a:rPr lang="en-US" dirty="0" err="1" smtClean="0"/>
              <a:t>Blindtext</a:t>
            </a:r>
            <a:endParaRPr lang="en-US" dirty="0" smtClean="0"/>
          </a:p>
          <a:p>
            <a:pPr lvl="0"/>
            <a:endParaRPr lang="en-US" dirty="0"/>
          </a:p>
        </p:txBody>
      </p:sp>
      <p:sp>
        <p:nvSpPr>
          <p:cNvPr id="4" name="Inhaltsplatzhalter 19"/>
          <p:cNvSpPr>
            <a:spLocks noGrp="1"/>
          </p:cNvSpPr>
          <p:nvPr>
            <p:ph sz="quarter" idx="18" hasCustomPrompt="1"/>
          </p:nvPr>
        </p:nvSpPr>
        <p:spPr>
          <a:xfrm>
            <a:off x="628650" y="6474624"/>
            <a:ext cx="1256297" cy="217732"/>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Tx/>
              <a:buNone/>
              <a:tabLst/>
              <a:defRPr sz="1400" b="0">
                <a:solidFill>
                  <a:schemeClr val="bg1"/>
                </a:solidFill>
                <a:latin typeface="Arial" panose="020B0604020202020204" pitchFamily="34" charset="0"/>
                <a:cs typeface="Arial" panose="020B0604020202020204" pitchFamily="34" charset="0"/>
              </a:defRPr>
            </a:lvl1pPr>
          </a:lstStyle>
          <a:p>
            <a:pPr lvl="0"/>
            <a:r>
              <a:rPr lang="de-DE" dirty="0" smtClean="0"/>
              <a:t>24.10.2022	</a:t>
            </a:r>
            <a:endParaRPr lang="de-DE" dirty="0"/>
          </a:p>
        </p:txBody>
      </p:sp>
      <p:sp>
        <p:nvSpPr>
          <p:cNvPr id="5" name="Inhaltsplatzhalter 19"/>
          <p:cNvSpPr>
            <a:spLocks noGrp="1"/>
          </p:cNvSpPr>
          <p:nvPr>
            <p:ph sz="quarter" idx="19" hasCustomPrompt="1"/>
          </p:nvPr>
        </p:nvSpPr>
        <p:spPr>
          <a:xfrm>
            <a:off x="2305050" y="6474624"/>
            <a:ext cx="4080636" cy="217732"/>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Tx/>
              <a:buNone/>
              <a:tabLst/>
              <a:defRPr sz="1400" b="0" baseline="0">
                <a:solidFill>
                  <a:schemeClr val="bg1"/>
                </a:solidFill>
                <a:latin typeface="Arial" panose="020B0604020202020204" pitchFamily="34" charset="0"/>
                <a:cs typeface="Arial" panose="020B0604020202020204" pitchFamily="34" charset="0"/>
              </a:defRPr>
            </a:lvl1pPr>
          </a:lstStyle>
          <a:p>
            <a:pPr lvl="0"/>
            <a:r>
              <a:rPr lang="de-DE" dirty="0" smtClean="0"/>
              <a:t>Stadt Bielefeld | Koordination Schulsozialarbeit</a:t>
            </a:r>
            <a:endParaRPr lang="de-DE" dirty="0"/>
          </a:p>
        </p:txBody>
      </p:sp>
    </p:spTree>
    <p:extLst>
      <p:ext uri="{BB962C8B-B14F-4D97-AF65-F5344CB8AC3E}">
        <p14:creationId xmlns:p14="http://schemas.microsoft.com/office/powerpoint/2010/main" val="3456978479"/>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FOLIE: Inhal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0" name="Inhaltsplatzhalter 19"/>
          <p:cNvSpPr>
            <a:spLocks noGrp="1" noChangeAspect="1"/>
          </p:cNvSpPr>
          <p:nvPr>
            <p:ph sz="quarter" idx="14" hasCustomPrompt="1"/>
          </p:nvPr>
        </p:nvSpPr>
        <p:spPr>
          <a:xfrm>
            <a:off x="628650" y="1592024"/>
            <a:ext cx="6480000" cy="1000864"/>
          </a:xfrm>
          <a:prstGeom prst="rect">
            <a:avLst/>
          </a:prstGeom>
          <a:noFill/>
        </p:spPr>
        <p:txBody>
          <a:bodyPr>
            <a:normAutofit/>
          </a:bodyPr>
          <a:lstStyle>
            <a:lvl1pPr marL="0" marR="0" indent="0" algn="l" defTabSz="914400" rtl="0" eaLnBrk="1" fontAlgn="auto" latinLnBrk="0" hangingPunct="1">
              <a:lnSpc>
                <a:spcPct val="90000"/>
              </a:lnSpc>
              <a:spcBef>
                <a:spcPts val="1000"/>
              </a:spcBef>
              <a:spcAft>
                <a:spcPts val="0"/>
              </a:spcAft>
              <a:buClrTx/>
              <a:buSzTx/>
              <a:buFontTx/>
              <a:buNone/>
              <a:tabLst/>
              <a:defRPr sz="3000" b="1">
                <a:latin typeface="Arial" panose="020B0604020202020204" pitchFamily="34" charset="0"/>
                <a:cs typeface="Arial" panose="020B0604020202020204" pitchFamily="34" charset="0"/>
              </a:defRPr>
            </a:lvl1pPr>
          </a:lstStyle>
          <a:p>
            <a:pPr lvl="0"/>
            <a:r>
              <a:rPr lang="de-DE" dirty="0" smtClean="0"/>
              <a:t>Eine Headline</a:t>
            </a:r>
          </a:p>
        </p:txBody>
      </p:sp>
      <p:sp>
        <p:nvSpPr>
          <p:cNvPr id="23" name="Textplatzhalter 22"/>
          <p:cNvSpPr>
            <a:spLocks noGrp="1"/>
          </p:cNvSpPr>
          <p:nvPr>
            <p:ph type="body" sz="quarter" idx="15" hasCustomPrompt="1"/>
          </p:nvPr>
        </p:nvSpPr>
        <p:spPr>
          <a:xfrm>
            <a:off x="628650" y="630606"/>
            <a:ext cx="7026275" cy="372694"/>
          </a:xfrm>
          <a:prstGeom prst="rect">
            <a:avLst/>
          </a:prstGeom>
        </p:spPr>
        <p:txBody>
          <a:bodyPr/>
          <a:lstStyle>
            <a:lvl1pPr marL="0" indent="0">
              <a:buNone/>
              <a:defRPr sz="2200" b="1" baseline="0">
                <a:solidFill>
                  <a:schemeClr val="bg1"/>
                </a:solidFill>
                <a:latin typeface="Arial" panose="020B0604020202020204" pitchFamily="34" charset="0"/>
                <a:cs typeface="Arial" panose="020B0604020202020204" pitchFamily="34" charset="0"/>
              </a:defRPr>
            </a:lvl1pPr>
          </a:lstStyle>
          <a:p>
            <a:r>
              <a:rPr lang="de-DE" dirty="0" smtClean="0"/>
              <a:t>Bedarfsgerechte Verteilung von Schulsozialarbeit</a:t>
            </a:r>
            <a:endParaRPr lang="de-DE" dirty="0"/>
          </a:p>
        </p:txBody>
      </p:sp>
      <p:sp>
        <p:nvSpPr>
          <p:cNvPr id="26" name="Inhaltsplatzhalter 19"/>
          <p:cNvSpPr>
            <a:spLocks noGrp="1"/>
          </p:cNvSpPr>
          <p:nvPr>
            <p:ph sz="quarter" idx="18" hasCustomPrompt="1"/>
          </p:nvPr>
        </p:nvSpPr>
        <p:spPr>
          <a:xfrm>
            <a:off x="628650" y="6474624"/>
            <a:ext cx="1256297" cy="217732"/>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Tx/>
              <a:buNone/>
              <a:tabLst/>
              <a:defRPr sz="1400" b="0">
                <a:latin typeface="Arial" panose="020B0604020202020204" pitchFamily="34" charset="0"/>
                <a:cs typeface="Arial" panose="020B0604020202020204" pitchFamily="34" charset="0"/>
              </a:defRPr>
            </a:lvl1pPr>
          </a:lstStyle>
          <a:p>
            <a:pPr lvl="0"/>
            <a:r>
              <a:rPr lang="de-DE" dirty="0" smtClean="0"/>
              <a:t>04.01.2023</a:t>
            </a:r>
            <a:endParaRPr lang="de-DE" dirty="0"/>
          </a:p>
        </p:txBody>
      </p:sp>
      <p:sp>
        <p:nvSpPr>
          <p:cNvPr id="27" name="Inhaltsplatzhalter 19"/>
          <p:cNvSpPr>
            <a:spLocks noGrp="1"/>
          </p:cNvSpPr>
          <p:nvPr>
            <p:ph sz="quarter" idx="19" hasCustomPrompt="1"/>
          </p:nvPr>
        </p:nvSpPr>
        <p:spPr>
          <a:xfrm>
            <a:off x="2305050" y="6474624"/>
            <a:ext cx="3957205" cy="216000"/>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Tx/>
              <a:buNone/>
              <a:tabLst/>
              <a:defRPr sz="1400" b="0" baseline="0">
                <a:latin typeface="Arial" panose="020B0604020202020204" pitchFamily="34" charset="0"/>
                <a:cs typeface="Arial" panose="020B0604020202020204" pitchFamily="34" charset="0"/>
              </a:defRPr>
            </a:lvl1pPr>
          </a:lstStyle>
          <a:p>
            <a:pPr lvl="0"/>
            <a:r>
              <a:rPr lang="de-DE" dirty="0" smtClean="0"/>
              <a:t>Stadt Bielefeld | Koordination Schulsozialarbeit</a:t>
            </a:r>
            <a:endParaRPr lang="de-DE" dirty="0"/>
          </a:p>
        </p:txBody>
      </p:sp>
      <p:sp>
        <p:nvSpPr>
          <p:cNvPr id="7" name="Foliennummernplatzhalter 1"/>
          <p:cNvSpPr>
            <a:spLocks noGrp="1"/>
          </p:cNvSpPr>
          <p:nvPr>
            <p:ph type="sldNum" sz="quarter" idx="4"/>
          </p:nvPr>
        </p:nvSpPr>
        <p:spPr>
          <a:xfrm>
            <a:off x="8134722" y="6474624"/>
            <a:ext cx="873198" cy="216000"/>
          </a:xfrm>
          <a:prstGeom prst="rect">
            <a:avLst/>
          </a:prstGeom>
        </p:spPr>
        <p:txBody>
          <a:bodyPr vert="horz" lIns="91440" tIns="45720" rIns="91440" bIns="45720" rtlCol="0" anchor="ctr"/>
          <a:lstStyle>
            <a:lvl1pPr algn="r">
              <a:defRPr sz="1400">
                <a:solidFill>
                  <a:schemeClr val="tx1"/>
                </a:solidFill>
                <a:latin typeface="Arial"/>
              </a:defRPr>
            </a:lvl1pPr>
          </a:lstStyle>
          <a:p>
            <a:fld id="{D8A02D57-5650-2348-854A-14D0207037F0}" type="slidenum">
              <a:rPr lang="de-DE" smtClean="0"/>
              <a:pPr/>
              <a:t>‹Nr.›</a:t>
            </a:fld>
            <a:endParaRPr lang="de-DE" dirty="0"/>
          </a:p>
        </p:txBody>
      </p:sp>
    </p:spTree>
    <p:extLst>
      <p:ext uri="{BB962C8B-B14F-4D97-AF65-F5344CB8AC3E}">
        <p14:creationId xmlns:p14="http://schemas.microsoft.com/office/powerpoint/2010/main" val="187771106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3.xml"/><Relationship Id="rId13" Type="http://schemas.openxmlformats.org/officeDocument/2006/relationships/slideLayout" Target="../slideLayouts/slideLayout18.xml"/><Relationship Id="rId3" Type="http://schemas.openxmlformats.org/officeDocument/2006/relationships/slideLayout" Target="../slideLayouts/slideLayout8.xml"/><Relationship Id="rId7" Type="http://schemas.openxmlformats.org/officeDocument/2006/relationships/slideLayout" Target="../slideLayouts/slideLayout12.xml"/><Relationship Id="rId12" Type="http://schemas.openxmlformats.org/officeDocument/2006/relationships/slideLayout" Target="../slideLayouts/slideLayout17.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slideLayout" Target="../slideLayouts/slideLayout16.xml"/><Relationship Id="rId5" Type="http://schemas.openxmlformats.org/officeDocument/2006/relationships/slideLayout" Target="../slideLayouts/slideLayout10.xml"/><Relationship Id="rId10" Type="http://schemas.openxmlformats.org/officeDocument/2006/relationships/slideLayout" Target="../slideLayouts/slideLayout15.xml"/><Relationship Id="rId4" Type="http://schemas.openxmlformats.org/officeDocument/2006/relationships/slideLayout" Target="../slideLayouts/slideLayout9.xml"/><Relationship Id="rId9" Type="http://schemas.openxmlformats.org/officeDocument/2006/relationships/slideLayout" Target="../slideLayouts/slideLayout14.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2" name="Foliennummernplatzhalter 1"/>
          <p:cNvSpPr>
            <a:spLocks noGrp="1"/>
          </p:cNvSpPr>
          <p:nvPr>
            <p:ph type="sldNum" sz="quarter" idx="4"/>
          </p:nvPr>
        </p:nvSpPr>
        <p:spPr>
          <a:xfrm>
            <a:off x="8270802" y="6356350"/>
            <a:ext cx="748637" cy="371255"/>
          </a:xfrm>
          <a:prstGeom prst="rect">
            <a:avLst/>
          </a:prstGeom>
        </p:spPr>
        <p:txBody>
          <a:bodyPr vert="horz" lIns="91440" tIns="45720" rIns="91440" bIns="45720" rtlCol="0" anchor="ctr"/>
          <a:lstStyle>
            <a:lvl1pPr algn="r">
              <a:defRPr sz="1400">
                <a:solidFill>
                  <a:schemeClr val="tx1"/>
                </a:solidFill>
                <a:latin typeface="Arial"/>
              </a:defRPr>
            </a:lvl1pPr>
          </a:lstStyle>
          <a:p>
            <a:fld id="{D8A02D57-5650-2348-854A-14D0207037F0}" type="slidenum">
              <a:rPr lang="de-DE" smtClean="0"/>
              <a:pPr/>
              <a:t>‹Nr.›</a:t>
            </a:fld>
            <a:endParaRPr lang="de-DE" dirty="0"/>
          </a:p>
        </p:txBody>
      </p:sp>
    </p:spTree>
  </p:cSld>
  <p:clrMap bg1="lt1" tx1="dk1" bg2="lt2" tx2="dk2" accent1="accent1" accent2="accent2" accent3="accent3" accent4="accent4" accent5="accent5" accent6="accent6" hlink="hlink" folHlink="folHlink"/>
  <p:sldLayoutIdLst>
    <p:sldLayoutId id="2147483725" r:id="rId1"/>
    <p:sldLayoutId id="2147483726" r:id="rId2"/>
    <p:sldLayoutId id="2147483727" r:id="rId3"/>
    <p:sldLayoutId id="2147483728" r:id="rId4"/>
    <p:sldLayoutId id="2147483729" r:id="rId5"/>
  </p:sldLayoutIdLst>
  <p:timing>
    <p:tnLst>
      <p:par>
        <p:cTn id="1" dur="indefinite" restart="never" nodeType="tmRoot"/>
      </p:par>
    </p:tnLst>
  </p:timing>
  <p:hf hdr="0" ftr="0" dt="0"/>
  <p:txStyles>
    <p:titleStyle>
      <a:lvl1pPr algn="l" rtl="0" eaLnBrk="0" fontAlgn="base" hangingPunct="0">
        <a:spcBef>
          <a:spcPct val="0"/>
        </a:spcBef>
        <a:spcAft>
          <a:spcPct val="0"/>
        </a:spcAft>
        <a:defRPr sz="2000" kern="1200">
          <a:solidFill>
            <a:schemeClr val="bg1"/>
          </a:solidFill>
          <a:latin typeface="Arial" panose="020B0604020202020204" pitchFamily="34" charset="0"/>
          <a:ea typeface="+mj-ea"/>
          <a:cs typeface="Arial" panose="020B0604020202020204" pitchFamily="34" charset="0"/>
        </a:defRPr>
      </a:lvl1pPr>
      <a:lvl2pPr algn="l" rtl="0" eaLnBrk="0" fontAlgn="base" hangingPunct="0">
        <a:spcBef>
          <a:spcPct val="0"/>
        </a:spcBef>
        <a:spcAft>
          <a:spcPct val="0"/>
        </a:spcAft>
        <a:defRPr sz="2000">
          <a:solidFill>
            <a:schemeClr val="bg1"/>
          </a:solidFill>
          <a:latin typeface="Arial" panose="020B0604020202020204" pitchFamily="34" charset="0"/>
          <a:cs typeface="Arial" panose="020B0604020202020204" pitchFamily="34" charset="0"/>
        </a:defRPr>
      </a:lvl2pPr>
      <a:lvl3pPr algn="l" rtl="0" eaLnBrk="0" fontAlgn="base" hangingPunct="0">
        <a:spcBef>
          <a:spcPct val="0"/>
        </a:spcBef>
        <a:spcAft>
          <a:spcPct val="0"/>
        </a:spcAft>
        <a:defRPr sz="2000">
          <a:solidFill>
            <a:schemeClr val="bg1"/>
          </a:solidFill>
          <a:latin typeface="Arial" panose="020B0604020202020204" pitchFamily="34" charset="0"/>
          <a:cs typeface="Arial" panose="020B0604020202020204" pitchFamily="34" charset="0"/>
        </a:defRPr>
      </a:lvl3pPr>
      <a:lvl4pPr algn="l" rtl="0" eaLnBrk="0" fontAlgn="base" hangingPunct="0">
        <a:spcBef>
          <a:spcPct val="0"/>
        </a:spcBef>
        <a:spcAft>
          <a:spcPct val="0"/>
        </a:spcAft>
        <a:defRPr sz="2000">
          <a:solidFill>
            <a:schemeClr val="bg1"/>
          </a:solidFill>
          <a:latin typeface="Arial" panose="020B0604020202020204" pitchFamily="34" charset="0"/>
          <a:cs typeface="Arial" panose="020B0604020202020204" pitchFamily="34" charset="0"/>
        </a:defRPr>
      </a:lvl4pPr>
      <a:lvl5pPr algn="l" rtl="0" eaLnBrk="0" fontAlgn="base" hangingPunct="0">
        <a:spcBef>
          <a:spcPct val="0"/>
        </a:spcBef>
        <a:spcAft>
          <a:spcPct val="0"/>
        </a:spcAft>
        <a:defRPr sz="2000">
          <a:solidFill>
            <a:schemeClr val="bg1"/>
          </a:solidFill>
          <a:latin typeface="Arial" panose="020B0604020202020204" pitchFamily="34" charset="0"/>
          <a:cs typeface="Arial" panose="020B0604020202020204" pitchFamily="34" charset="0"/>
        </a:defRPr>
      </a:lvl5pPr>
      <a:lvl6pPr marL="457200" algn="l" rtl="0" fontAlgn="base">
        <a:spcBef>
          <a:spcPct val="0"/>
        </a:spcBef>
        <a:spcAft>
          <a:spcPct val="0"/>
        </a:spcAft>
        <a:defRPr sz="2000">
          <a:solidFill>
            <a:schemeClr val="bg1"/>
          </a:solidFill>
          <a:latin typeface="Arial" panose="020B0604020202020204" pitchFamily="34" charset="0"/>
          <a:cs typeface="Arial" panose="020B0604020202020204" pitchFamily="34" charset="0"/>
        </a:defRPr>
      </a:lvl6pPr>
      <a:lvl7pPr marL="914400" algn="l" rtl="0" fontAlgn="base">
        <a:spcBef>
          <a:spcPct val="0"/>
        </a:spcBef>
        <a:spcAft>
          <a:spcPct val="0"/>
        </a:spcAft>
        <a:defRPr sz="2000">
          <a:solidFill>
            <a:schemeClr val="bg1"/>
          </a:solidFill>
          <a:latin typeface="Arial" panose="020B0604020202020204" pitchFamily="34" charset="0"/>
          <a:cs typeface="Arial" panose="020B0604020202020204" pitchFamily="34" charset="0"/>
        </a:defRPr>
      </a:lvl7pPr>
      <a:lvl8pPr marL="1371600" algn="l" rtl="0" fontAlgn="base">
        <a:spcBef>
          <a:spcPct val="0"/>
        </a:spcBef>
        <a:spcAft>
          <a:spcPct val="0"/>
        </a:spcAft>
        <a:defRPr sz="2000">
          <a:solidFill>
            <a:schemeClr val="bg1"/>
          </a:solidFill>
          <a:latin typeface="Arial" panose="020B0604020202020204" pitchFamily="34" charset="0"/>
          <a:cs typeface="Arial" panose="020B0604020202020204" pitchFamily="34" charset="0"/>
        </a:defRPr>
      </a:lvl8pPr>
      <a:lvl9pPr marL="1828800" algn="l" rtl="0" fontAlgn="base">
        <a:spcBef>
          <a:spcPct val="0"/>
        </a:spcBef>
        <a:spcAft>
          <a:spcPct val="0"/>
        </a:spcAft>
        <a:defRPr sz="2000">
          <a:solidFill>
            <a:schemeClr val="bg1"/>
          </a:solidFill>
          <a:latin typeface="Arial" panose="020B0604020202020204" pitchFamily="34" charset="0"/>
          <a:cs typeface="Arial" panose="020B060402020202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de-DE" smtClean="0"/>
              <a:t>Titelmasterformat durch Klicken bearbeiten</a:t>
            </a:r>
            <a:endParaRPr lang="de-DE"/>
          </a:p>
        </p:txBody>
      </p:sp>
      <p:sp>
        <p:nvSpPr>
          <p:cNvPr id="3" name="Textplatzhalt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Datumsplatzhalt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F7B2991-71DF-4564-8800-027EF03DE7B8}" type="datetime1">
              <a:rPr lang="de-DE" smtClean="0"/>
              <a:t>16.01.2023</a:t>
            </a:fld>
            <a:endParaRPr lang="de-DE"/>
          </a:p>
        </p:txBody>
      </p:sp>
      <p:sp>
        <p:nvSpPr>
          <p:cNvPr id="5" name="Fußzeilenplatzhalt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e-DE"/>
          </a:p>
        </p:txBody>
      </p:sp>
      <p:sp>
        <p:nvSpPr>
          <p:cNvPr id="6" name="Foliennummernplatzhalt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6B3F9A-FB64-4110-9CF2-B4C824C69FE2}" type="slidenum">
              <a:rPr lang="de-DE" smtClean="0"/>
              <a:t>‹Nr.›</a:t>
            </a:fld>
            <a:endParaRPr lang="de-DE"/>
          </a:p>
        </p:txBody>
      </p:sp>
    </p:spTree>
    <p:extLst>
      <p:ext uri="{BB962C8B-B14F-4D97-AF65-F5344CB8AC3E}">
        <p14:creationId xmlns:p14="http://schemas.microsoft.com/office/powerpoint/2010/main" val="80402469"/>
      </p:ext>
    </p:extLst>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6" r:id="rId6"/>
    <p:sldLayoutId id="2147483737" r:id="rId7"/>
    <p:sldLayoutId id="2147483738" r:id="rId8"/>
    <p:sldLayoutId id="2147483739" r:id="rId9"/>
    <p:sldLayoutId id="2147483740" r:id="rId10"/>
    <p:sldLayoutId id="2147483741" r:id="rId11"/>
    <p:sldLayoutId id="2147483742" r:id="rId12"/>
    <p:sldLayoutId id="2147483743" r:id="rId13"/>
  </p:sldLayoutIdLst>
  <p:timing>
    <p:tnLst>
      <p:par>
        <p:cTn id="1" dur="indefinite" restart="never" nodeType="tmRoot"/>
      </p:par>
    </p:tnLst>
  </p:timing>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sz="quarter" idx="14"/>
          </p:nvPr>
        </p:nvSpPr>
        <p:spPr>
          <a:xfrm>
            <a:off x="217571" y="6196321"/>
            <a:ext cx="1747587" cy="395183"/>
          </a:xfrm>
        </p:spPr>
        <p:txBody>
          <a:bodyPr/>
          <a:lstStyle/>
          <a:p>
            <a:r>
              <a:rPr lang="de-DE" dirty="0" smtClean="0"/>
              <a:t>17.01.2023</a:t>
            </a:r>
            <a:endParaRPr lang="de-DE" dirty="0"/>
          </a:p>
        </p:txBody>
      </p:sp>
      <p:sp>
        <p:nvSpPr>
          <p:cNvPr id="3" name="Inhaltsplatzhalter 2"/>
          <p:cNvSpPr>
            <a:spLocks noGrp="1"/>
          </p:cNvSpPr>
          <p:nvPr>
            <p:ph sz="quarter" idx="15"/>
          </p:nvPr>
        </p:nvSpPr>
        <p:spPr>
          <a:xfrm>
            <a:off x="1291389" y="3096127"/>
            <a:ext cx="7299158" cy="2470484"/>
          </a:xfrm>
        </p:spPr>
        <p:txBody>
          <a:bodyPr>
            <a:normAutofit/>
          </a:bodyPr>
          <a:lstStyle/>
          <a:p>
            <a:r>
              <a:rPr lang="de-DE" dirty="0" smtClean="0"/>
              <a:t>Bedarfsgerechte Versorgung mit regelhafter Schulsozialarbeit an Schulen in städtischer Trägerschaft</a:t>
            </a:r>
            <a:endParaRPr lang="de-DE"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Inhaltsplatzhalter 7"/>
          <p:cNvSpPr>
            <a:spLocks noGrp="1"/>
          </p:cNvSpPr>
          <p:nvPr>
            <p:ph sz="quarter" idx="14"/>
          </p:nvPr>
        </p:nvSpPr>
        <p:spPr/>
        <p:txBody>
          <a:bodyPr/>
          <a:lstStyle/>
          <a:p>
            <a:r>
              <a:rPr lang="de-DE" dirty="0" smtClean="0"/>
              <a:t>Inhalt</a:t>
            </a:r>
            <a:endParaRPr lang="de-DE" dirty="0"/>
          </a:p>
        </p:txBody>
      </p:sp>
      <p:sp>
        <p:nvSpPr>
          <p:cNvPr id="10" name="Inhaltsplatzhalter 9"/>
          <p:cNvSpPr>
            <a:spLocks noGrp="1"/>
          </p:cNvSpPr>
          <p:nvPr>
            <p:ph sz="quarter" idx="4294967295"/>
          </p:nvPr>
        </p:nvSpPr>
        <p:spPr>
          <a:xfrm>
            <a:off x="628649" y="2286001"/>
            <a:ext cx="7506073" cy="2465882"/>
          </a:xfrm>
        </p:spPr>
        <p:txBody>
          <a:bodyPr>
            <a:normAutofit fontScale="92500" lnSpcReduction="10000"/>
          </a:bodyPr>
          <a:lstStyle/>
          <a:p>
            <a:pPr marL="0" indent="0">
              <a:buNone/>
            </a:pPr>
            <a:r>
              <a:rPr lang="de-DE" dirty="0" smtClean="0"/>
              <a:t>1.) Arbeitsauftrag und Hintergrund</a:t>
            </a:r>
          </a:p>
          <a:p>
            <a:pPr marL="0" indent="0">
              <a:buNone/>
            </a:pPr>
            <a:r>
              <a:rPr lang="de-DE" dirty="0" smtClean="0"/>
              <a:t>2.) Bielefelder Indikatorentableau</a:t>
            </a:r>
          </a:p>
          <a:p>
            <a:pPr marL="0" indent="-457200">
              <a:buNone/>
            </a:pPr>
            <a:r>
              <a:rPr lang="de-DE" dirty="0"/>
              <a:t>3</a:t>
            </a:r>
            <a:r>
              <a:rPr lang="de-DE" dirty="0" smtClean="0"/>
              <a:t>.) Umsetzung Rahmenkonzept</a:t>
            </a:r>
            <a:br>
              <a:rPr lang="de-DE" dirty="0" smtClean="0"/>
            </a:br>
            <a:r>
              <a:rPr lang="de-DE" dirty="0" smtClean="0"/>
              <a:t>      Schulsozialarbeit</a:t>
            </a:r>
          </a:p>
          <a:p>
            <a:pPr marL="0" indent="0">
              <a:buNone/>
            </a:pPr>
            <a:r>
              <a:rPr lang="de-DE" dirty="0"/>
              <a:t>4</a:t>
            </a:r>
            <a:r>
              <a:rPr lang="de-DE" dirty="0" smtClean="0"/>
              <a:t>.) Ausblick</a:t>
            </a:r>
          </a:p>
        </p:txBody>
      </p:sp>
      <p:sp>
        <p:nvSpPr>
          <p:cNvPr id="11" name="Inhaltsplatzhalter 10"/>
          <p:cNvSpPr>
            <a:spLocks noGrp="1"/>
          </p:cNvSpPr>
          <p:nvPr>
            <p:ph sz="quarter" idx="18"/>
          </p:nvPr>
        </p:nvSpPr>
        <p:spPr/>
        <p:txBody>
          <a:bodyPr>
            <a:normAutofit fontScale="77500" lnSpcReduction="20000"/>
          </a:bodyPr>
          <a:lstStyle/>
          <a:p>
            <a:r>
              <a:rPr lang="de-DE" dirty="0" smtClean="0"/>
              <a:t>17.01.2023</a:t>
            </a:r>
            <a:endParaRPr lang="de-DE" dirty="0"/>
          </a:p>
        </p:txBody>
      </p:sp>
      <p:sp>
        <p:nvSpPr>
          <p:cNvPr id="12" name="Inhaltsplatzhalter 11"/>
          <p:cNvSpPr>
            <a:spLocks noGrp="1"/>
          </p:cNvSpPr>
          <p:nvPr>
            <p:ph sz="quarter" idx="19"/>
          </p:nvPr>
        </p:nvSpPr>
        <p:spPr/>
        <p:txBody>
          <a:bodyPr>
            <a:normAutofit fontScale="77500" lnSpcReduction="20000"/>
          </a:bodyPr>
          <a:lstStyle/>
          <a:p>
            <a:r>
              <a:rPr lang="de-DE" dirty="0" smtClean="0"/>
              <a:t>Stadt Bielefeld | Koordination Schulsozialarbeit</a:t>
            </a:r>
            <a:endParaRPr lang="de-DE" dirty="0"/>
          </a:p>
        </p:txBody>
      </p:sp>
      <p:sp>
        <p:nvSpPr>
          <p:cNvPr id="7" name="Foliennummernplatzhalter 6"/>
          <p:cNvSpPr>
            <a:spLocks noGrp="1"/>
          </p:cNvSpPr>
          <p:nvPr>
            <p:ph type="sldNum" sz="quarter" idx="4"/>
          </p:nvPr>
        </p:nvSpPr>
        <p:spPr/>
        <p:txBody>
          <a:bodyPr/>
          <a:lstStyle/>
          <a:p>
            <a:fld id="{D8A02D57-5650-2348-854A-14D0207037F0}" type="slidenum">
              <a:rPr lang="de-DE" smtClean="0"/>
              <a:pPr/>
              <a:t>2</a:t>
            </a:fld>
            <a:endParaRPr lang="de-DE" dirty="0"/>
          </a:p>
        </p:txBody>
      </p:sp>
      <p:sp>
        <p:nvSpPr>
          <p:cNvPr id="14" name="Textplatzhalter 2"/>
          <p:cNvSpPr>
            <a:spLocks noGrp="1"/>
          </p:cNvSpPr>
          <p:nvPr>
            <p:ph type="body" sz="quarter" idx="15"/>
          </p:nvPr>
        </p:nvSpPr>
        <p:spPr>
          <a:xfrm>
            <a:off x="628650" y="630606"/>
            <a:ext cx="7026275" cy="372694"/>
          </a:xfrm>
        </p:spPr>
        <p:txBody>
          <a:bodyPr>
            <a:noAutofit/>
          </a:bodyPr>
          <a:lstStyle/>
          <a:p>
            <a:r>
              <a:rPr lang="de-DE" dirty="0" smtClean="0"/>
              <a:t>Bedarfsgerechte Verteilung von Schulsozialarbeit</a:t>
            </a:r>
            <a:endParaRPr lang="de-DE" dirty="0"/>
          </a:p>
        </p:txBody>
      </p:sp>
    </p:spTree>
    <p:extLst>
      <p:ext uri="{BB962C8B-B14F-4D97-AF65-F5344CB8AC3E}">
        <p14:creationId xmlns:p14="http://schemas.microsoft.com/office/powerpoint/2010/main" val="83402963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p:cNvSpPr>
            <a:spLocks noGrp="1"/>
          </p:cNvSpPr>
          <p:nvPr>
            <p:ph type="body" sz="quarter" idx="15"/>
          </p:nvPr>
        </p:nvSpPr>
        <p:spPr/>
        <p:txBody>
          <a:bodyPr/>
          <a:lstStyle/>
          <a:p>
            <a:r>
              <a:rPr lang="de-DE" dirty="0"/>
              <a:t>Arbeitsauftrag und Hintergrund</a:t>
            </a:r>
          </a:p>
        </p:txBody>
      </p:sp>
      <p:sp>
        <p:nvSpPr>
          <p:cNvPr id="4" name="Inhaltsplatzhalter 3"/>
          <p:cNvSpPr>
            <a:spLocks noGrp="1"/>
          </p:cNvSpPr>
          <p:nvPr>
            <p:ph sz="quarter" idx="17"/>
          </p:nvPr>
        </p:nvSpPr>
        <p:spPr>
          <a:xfrm>
            <a:off x="377505" y="1476462"/>
            <a:ext cx="8129413" cy="4467138"/>
          </a:xfrm>
        </p:spPr>
        <p:txBody>
          <a:bodyPr>
            <a:normAutofit fontScale="25000" lnSpcReduction="20000"/>
          </a:bodyPr>
          <a:lstStyle/>
          <a:p>
            <a:pPr marL="0" lvl="0" indent="0">
              <a:lnSpc>
                <a:spcPct val="120000"/>
              </a:lnSpc>
              <a:spcAft>
                <a:spcPts val="1200"/>
              </a:spcAft>
              <a:buNone/>
            </a:pPr>
            <a:r>
              <a:rPr lang="de-DE" sz="7200" b="1" dirty="0" smtClean="0"/>
              <a:t>Rahmenkonzept Schulsozialarbeit an Bielefelder Schulen:</a:t>
            </a:r>
          </a:p>
          <a:p>
            <a:pPr lvl="1">
              <a:lnSpc>
                <a:spcPct val="120000"/>
              </a:lnSpc>
            </a:pPr>
            <a:r>
              <a:rPr lang="de-DE" sz="7200" b="1" dirty="0" smtClean="0"/>
              <a:t>Enge </a:t>
            </a:r>
            <a:r>
              <a:rPr lang="de-DE" sz="7200" b="1" dirty="0"/>
              <a:t>Verzahnung und Zusammenarbeit der Systeme Jugendhilfe und Schule </a:t>
            </a:r>
            <a:endParaRPr lang="de-DE" sz="7200" b="1" dirty="0" smtClean="0"/>
          </a:p>
          <a:p>
            <a:pPr marL="228600" lvl="1" indent="0">
              <a:lnSpc>
                <a:spcPct val="120000"/>
              </a:lnSpc>
              <a:buNone/>
            </a:pPr>
            <a:endParaRPr lang="de-DE" sz="7200" b="1" dirty="0"/>
          </a:p>
          <a:p>
            <a:pPr lvl="1">
              <a:lnSpc>
                <a:spcPct val="120000"/>
              </a:lnSpc>
            </a:pPr>
            <a:r>
              <a:rPr lang="de-DE" sz="7200" b="1" dirty="0"/>
              <a:t>Integrierte Jugendhilfe- und Schulentwicklungsplanung in Bezug auf </a:t>
            </a:r>
            <a:r>
              <a:rPr lang="de-DE" sz="7200" b="1" dirty="0" smtClean="0"/>
              <a:t>Schulsozialarbeit</a:t>
            </a:r>
          </a:p>
          <a:p>
            <a:pPr marL="228600" lvl="1" indent="0">
              <a:lnSpc>
                <a:spcPct val="120000"/>
              </a:lnSpc>
              <a:buNone/>
            </a:pPr>
            <a:endParaRPr lang="de-DE" sz="7200" b="1" dirty="0"/>
          </a:p>
          <a:p>
            <a:pPr lvl="1">
              <a:lnSpc>
                <a:spcPct val="120000"/>
              </a:lnSpc>
            </a:pPr>
            <a:r>
              <a:rPr lang="de-DE" sz="7200" b="1" dirty="0"/>
              <a:t>Weiterentwicklung abgestimmter Kooperation und </a:t>
            </a:r>
            <a:r>
              <a:rPr lang="de-DE" sz="7200" b="1" dirty="0" smtClean="0"/>
              <a:t>Vernetzung</a:t>
            </a:r>
          </a:p>
          <a:p>
            <a:pPr lvl="1">
              <a:lnSpc>
                <a:spcPct val="120000"/>
              </a:lnSpc>
            </a:pPr>
            <a:endParaRPr lang="de-DE" sz="7200" b="1" dirty="0"/>
          </a:p>
          <a:p>
            <a:pPr lvl="1">
              <a:lnSpc>
                <a:spcPct val="120000"/>
              </a:lnSpc>
            </a:pPr>
            <a:r>
              <a:rPr lang="de-DE" sz="7200" b="1" dirty="0"/>
              <a:t>Die Implementierung eines Qualitätsmanagements mit abgestimmten Standards </a:t>
            </a:r>
            <a:r>
              <a:rPr lang="de-DE" sz="7200" b="1" dirty="0" smtClean="0"/>
              <a:t>und</a:t>
            </a:r>
          </a:p>
          <a:p>
            <a:pPr marL="228600" lvl="1" indent="0">
              <a:lnSpc>
                <a:spcPct val="120000"/>
              </a:lnSpc>
              <a:buNone/>
            </a:pPr>
            <a:r>
              <a:rPr lang="de-DE" sz="7200" b="1" dirty="0" smtClean="0"/>
              <a:t> </a:t>
            </a:r>
            <a:endParaRPr lang="de-DE" sz="7200" b="1" dirty="0"/>
          </a:p>
          <a:p>
            <a:pPr lvl="1">
              <a:lnSpc>
                <a:spcPct val="120000"/>
              </a:lnSpc>
            </a:pPr>
            <a:r>
              <a:rPr lang="de-DE" sz="7200" b="1" dirty="0"/>
              <a:t>die Erarbeitung einer Indikatoren gestützten bedarfsgerechten Verteilung von </a:t>
            </a:r>
            <a:r>
              <a:rPr lang="de-DE" sz="7200" b="1" dirty="0" smtClean="0"/>
              <a:t>Schulsozialarbeit</a:t>
            </a:r>
            <a:endParaRPr lang="de-DE" sz="4400" dirty="0"/>
          </a:p>
        </p:txBody>
      </p:sp>
      <p:sp>
        <p:nvSpPr>
          <p:cNvPr id="5" name="Inhaltsplatzhalter 4"/>
          <p:cNvSpPr>
            <a:spLocks noGrp="1"/>
          </p:cNvSpPr>
          <p:nvPr>
            <p:ph sz="quarter" idx="18"/>
          </p:nvPr>
        </p:nvSpPr>
        <p:spPr/>
        <p:txBody>
          <a:bodyPr/>
          <a:lstStyle/>
          <a:p>
            <a:endParaRPr lang="de-DE"/>
          </a:p>
        </p:txBody>
      </p:sp>
      <p:sp>
        <p:nvSpPr>
          <p:cNvPr id="6" name="Inhaltsplatzhalter 5"/>
          <p:cNvSpPr>
            <a:spLocks noGrp="1"/>
          </p:cNvSpPr>
          <p:nvPr>
            <p:ph sz="quarter" idx="19"/>
          </p:nvPr>
        </p:nvSpPr>
        <p:spPr/>
        <p:txBody>
          <a:bodyPr/>
          <a:lstStyle/>
          <a:p>
            <a:endParaRPr lang="de-DE"/>
          </a:p>
        </p:txBody>
      </p:sp>
      <p:sp>
        <p:nvSpPr>
          <p:cNvPr id="7" name="Foliennummernplatzhalter 6"/>
          <p:cNvSpPr>
            <a:spLocks noGrp="1"/>
          </p:cNvSpPr>
          <p:nvPr>
            <p:ph type="sldNum" sz="quarter" idx="4"/>
          </p:nvPr>
        </p:nvSpPr>
        <p:spPr/>
        <p:txBody>
          <a:bodyPr/>
          <a:lstStyle/>
          <a:p>
            <a:fld id="{D8A02D57-5650-2348-854A-14D0207037F0}" type="slidenum">
              <a:rPr lang="de-DE" smtClean="0"/>
              <a:pPr/>
              <a:t>3</a:t>
            </a:fld>
            <a:endParaRPr lang="de-DE" dirty="0"/>
          </a:p>
        </p:txBody>
      </p:sp>
    </p:spTree>
    <p:extLst>
      <p:ext uri="{BB962C8B-B14F-4D97-AF65-F5344CB8AC3E}">
        <p14:creationId xmlns:p14="http://schemas.microsoft.com/office/powerpoint/2010/main" val="29121957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sz="quarter" idx="14"/>
          </p:nvPr>
        </p:nvSpPr>
        <p:spPr>
          <a:xfrm>
            <a:off x="628650" y="1592024"/>
            <a:ext cx="6887076" cy="718039"/>
          </a:xfrm>
        </p:spPr>
        <p:txBody>
          <a:bodyPr>
            <a:normAutofit/>
          </a:bodyPr>
          <a:lstStyle/>
          <a:p>
            <a:r>
              <a:rPr lang="de-DE" dirty="0" smtClean="0"/>
              <a:t>IST-Stand (Summen)</a:t>
            </a:r>
            <a:endParaRPr lang="de-DE" dirty="0"/>
          </a:p>
        </p:txBody>
      </p:sp>
      <p:sp>
        <p:nvSpPr>
          <p:cNvPr id="3" name="Textplatzhalter 2"/>
          <p:cNvSpPr>
            <a:spLocks noGrp="1"/>
          </p:cNvSpPr>
          <p:nvPr>
            <p:ph type="body" sz="quarter" idx="15"/>
          </p:nvPr>
        </p:nvSpPr>
        <p:spPr/>
        <p:txBody>
          <a:bodyPr/>
          <a:lstStyle/>
          <a:p>
            <a:r>
              <a:rPr lang="de-DE" dirty="0"/>
              <a:t>Bielefelder </a:t>
            </a:r>
            <a:r>
              <a:rPr lang="de-DE" dirty="0" err="1"/>
              <a:t>Indikatorentableau</a:t>
            </a:r>
            <a:endParaRPr lang="de-DE" dirty="0"/>
          </a:p>
        </p:txBody>
      </p:sp>
      <p:sp>
        <p:nvSpPr>
          <p:cNvPr id="5" name="Inhaltsplatzhalter 4"/>
          <p:cNvSpPr>
            <a:spLocks noGrp="1"/>
          </p:cNvSpPr>
          <p:nvPr>
            <p:ph sz="quarter" idx="18"/>
          </p:nvPr>
        </p:nvSpPr>
        <p:spPr/>
        <p:txBody>
          <a:bodyPr/>
          <a:lstStyle/>
          <a:p>
            <a:r>
              <a:rPr lang="de-DE" dirty="0" smtClean="0"/>
              <a:t>17.01.2023</a:t>
            </a:r>
            <a:endParaRPr lang="de-DE" dirty="0"/>
          </a:p>
        </p:txBody>
      </p:sp>
      <p:sp>
        <p:nvSpPr>
          <p:cNvPr id="6" name="Inhaltsplatzhalter 5"/>
          <p:cNvSpPr>
            <a:spLocks noGrp="1"/>
          </p:cNvSpPr>
          <p:nvPr>
            <p:ph sz="quarter" idx="19"/>
          </p:nvPr>
        </p:nvSpPr>
        <p:spPr/>
        <p:txBody>
          <a:bodyPr/>
          <a:lstStyle/>
          <a:p>
            <a:endParaRPr lang="de-DE"/>
          </a:p>
        </p:txBody>
      </p:sp>
      <p:sp>
        <p:nvSpPr>
          <p:cNvPr id="7" name="Foliennummernplatzhalter 6"/>
          <p:cNvSpPr>
            <a:spLocks noGrp="1"/>
          </p:cNvSpPr>
          <p:nvPr>
            <p:ph type="sldNum" sz="quarter" idx="4"/>
          </p:nvPr>
        </p:nvSpPr>
        <p:spPr/>
        <p:txBody>
          <a:bodyPr/>
          <a:lstStyle/>
          <a:p>
            <a:fld id="{D8A02D57-5650-2348-854A-14D0207037F0}" type="slidenum">
              <a:rPr lang="de-DE" smtClean="0"/>
              <a:pPr/>
              <a:t>4</a:t>
            </a:fld>
            <a:endParaRPr lang="de-DE" dirty="0"/>
          </a:p>
        </p:txBody>
      </p:sp>
      <p:graphicFrame>
        <p:nvGraphicFramePr>
          <p:cNvPr id="9" name="Inhaltsplatzhalter 8"/>
          <p:cNvGraphicFramePr>
            <a:graphicFrameLocks noGrp="1"/>
          </p:cNvGraphicFramePr>
          <p:nvPr>
            <p:ph sz="quarter" idx="17"/>
            <p:extLst>
              <p:ext uri="{D42A27DB-BD31-4B8C-83A1-F6EECF244321}">
                <p14:modId xmlns:p14="http://schemas.microsoft.com/office/powerpoint/2010/main" val="2199907292"/>
              </p:ext>
            </p:extLst>
          </p:nvPr>
        </p:nvGraphicFramePr>
        <p:xfrm>
          <a:off x="880280" y="2310063"/>
          <a:ext cx="6040596" cy="1483360"/>
        </p:xfrm>
        <a:graphic>
          <a:graphicData uri="http://schemas.openxmlformats.org/drawingml/2006/table">
            <a:tbl>
              <a:tblPr firstRow="1" bandRow="1">
                <a:tableStyleId>{5C22544A-7EE6-4342-B048-85BDC9FD1C3A}</a:tableStyleId>
              </a:tblPr>
              <a:tblGrid>
                <a:gridCol w="1795685">
                  <a:extLst>
                    <a:ext uri="{9D8B030D-6E8A-4147-A177-3AD203B41FA5}">
                      <a16:colId xmlns:a16="http://schemas.microsoft.com/office/drawing/2014/main" val="843348504"/>
                    </a:ext>
                  </a:extLst>
                </a:gridCol>
                <a:gridCol w="1411941">
                  <a:extLst>
                    <a:ext uri="{9D8B030D-6E8A-4147-A177-3AD203B41FA5}">
                      <a16:colId xmlns:a16="http://schemas.microsoft.com/office/drawing/2014/main" val="1230309829"/>
                    </a:ext>
                  </a:extLst>
                </a:gridCol>
                <a:gridCol w="1465729">
                  <a:extLst>
                    <a:ext uri="{9D8B030D-6E8A-4147-A177-3AD203B41FA5}">
                      <a16:colId xmlns:a16="http://schemas.microsoft.com/office/drawing/2014/main" val="994072457"/>
                    </a:ext>
                  </a:extLst>
                </a:gridCol>
                <a:gridCol w="1367241">
                  <a:extLst>
                    <a:ext uri="{9D8B030D-6E8A-4147-A177-3AD203B41FA5}">
                      <a16:colId xmlns:a16="http://schemas.microsoft.com/office/drawing/2014/main" val="681926549"/>
                    </a:ext>
                  </a:extLst>
                </a:gridCol>
              </a:tblGrid>
              <a:tr h="370840">
                <a:tc>
                  <a:txBody>
                    <a:bodyPr/>
                    <a:lstStyle/>
                    <a:p>
                      <a:endParaRPr lang="de-DE" dirty="0"/>
                    </a:p>
                  </a:txBody>
                  <a:tcPr/>
                </a:tc>
                <a:tc>
                  <a:txBody>
                    <a:bodyPr/>
                    <a:lstStyle/>
                    <a:p>
                      <a:pPr algn="ctr"/>
                      <a:r>
                        <a:rPr lang="de-DE" dirty="0" err="1" smtClean="0"/>
                        <a:t>SchuSa</a:t>
                      </a:r>
                      <a:r>
                        <a:rPr lang="de-DE" baseline="0" dirty="0" smtClean="0"/>
                        <a:t> VZÄ</a:t>
                      </a:r>
                      <a:endParaRPr lang="de-DE" dirty="0"/>
                    </a:p>
                  </a:txBody>
                  <a:tcPr/>
                </a:tc>
                <a:tc>
                  <a:txBody>
                    <a:bodyPr/>
                    <a:lstStyle/>
                    <a:p>
                      <a:pPr algn="ctr"/>
                      <a:r>
                        <a:rPr lang="de-DE" dirty="0" smtClean="0"/>
                        <a:t>Quote (</a:t>
                      </a:r>
                      <a:r>
                        <a:rPr lang="de-DE" dirty="0" smtClean="0">
                          <a:sym typeface="Symbol" panose="05050102010706020507" pitchFamily="18" charset="2"/>
                        </a:rPr>
                        <a:t>)</a:t>
                      </a:r>
                      <a:endParaRPr lang="de-DE" dirty="0"/>
                    </a:p>
                  </a:txBody>
                  <a:tcPr/>
                </a:tc>
                <a:tc>
                  <a:txBody>
                    <a:bodyPr/>
                    <a:lstStyle/>
                    <a:p>
                      <a:pPr algn="ctr"/>
                      <a:r>
                        <a:rPr lang="de-DE" baseline="0" dirty="0" smtClean="0"/>
                        <a:t>&lt;0,5</a:t>
                      </a:r>
                      <a:endParaRPr lang="de-DE" dirty="0"/>
                    </a:p>
                  </a:txBody>
                  <a:tcPr/>
                </a:tc>
                <a:extLst>
                  <a:ext uri="{0D108BD9-81ED-4DB2-BD59-A6C34878D82A}">
                    <a16:rowId xmlns:a16="http://schemas.microsoft.com/office/drawing/2014/main" val="2086178134"/>
                  </a:ext>
                </a:extLst>
              </a:tr>
              <a:tr h="370840">
                <a:tc>
                  <a:txBody>
                    <a:bodyPr/>
                    <a:lstStyle/>
                    <a:p>
                      <a:r>
                        <a:rPr lang="de-DE" dirty="0" smtClean="0"/>
                        <a:t>Grundschulen</a:t>
                      </a:r>
                      <a:endParaRPr lang="de-DE" dirty="0"/>
                    </a:p>
                  </a:txBody>
                  <a:tcPr/>
                </a:tc>
                <a:tc>
                  <a:txBody>
                    <a:bodyPr/>
                    <a:lstStyle/>
                    <a:p>
                      <a:pPr algn="l"/>
                      <a:r>
                        <a:rPr lang="de-DE" dirty="0" smtClean="0"/>
                        <a:t>Ca. 43,92</a:t>
                      </a:r>
                    </a:p>
                  </a:txBody>
                  <a:tcPr/>
                </a:tc>
                <a:tc>
                  <a:txBody>
                    <a:bodyPr/>
                    <a:lstStyle/>
                    <a:p>
                      <a:pPr algn="ctr"/>
                      <a:r>
                        <a:rPr lang="de-DE" dirty="0" smtClean="0"/>
                        <a:t>~ 1:285</a:t>
                      </a:r>
                      <a:endParaRPr lang="de-DE" dirty="0"/>
                    </a:p>
                  </a:txBody>
                  <a:tcPr/>
                </a:tc>
                <a:tc>
                  <a:txBody>
                    <a:bodyPr/>
                    <a:lstStyle/>
                    <a:p>
                      <a:pPr algn="ctr"/>
                      <a:r>
                        <a:rPr lang="de-DE" dirty="0" smtClean="0"/>
                        <a:t>9</a:t>
                      </a:r>
                      <a:endParaRPr lang="de-DE" dirty="0"/>
                    </a:p>
                  </a:txBody>
                  <a:tcPr/>
                </a:tc>
                <a:extLst>
                  <a:ext uri="{0D108BD9-81ED-4DB2-BD59-A6C34878D82A}">
                    <a16:rowId xmlns:a16="http://schemas.microsoft.com/office/drawing/2014/main" val="3627136054"/>
                  </a:ext>
                </a:extLst>
              </a:tr>
              <a:tr h="370840">
                <a:tc>
                  <a:txBody>
                    <a:bodyPr/>
                    <a:lstStyle/>
                    <a:p>
                      <a:r>
                        <a:rPr lang="de-DE" dirty="0" smtClean="0"/>
                        <a:t>Schulen Sek I/II</a:t>
                      </a:r>
                      <a:endParaRPr lang="de-DE" dirty="0"/>
                    </a:p>
                  </a:txBody>
                  <a:tcPr/>
                </a:tc>
                <a:tc>
                  <a:txBody>
                    <a:bodyPr/>
                    <a:lstStyle/>
                    <a:p>
                      <a:pPr algn="l"/>
                      <a:r>
                        <a:rPr lang="de-DE" dirty="0" smtClean="0"/>
                        <a:t>Ca. 37,86</a:t>
                      </a:r>
                    </a:p>
                  </a:txBody>
                  <a:tcPr/>
                </a:tc>
                <a:tc>
                  <a:txBody>
                    <a:bodyPr/>
                    <a:lstStyle/>
                    <a:p>
                      <a:pPr algn="ctr"/>
                      <a:r>
                        <a:rPr lang="de-DE" dirty="0" smtClean="0"/>
                        <a:t>~ 1:443</a:t>
                      </a:r>
                      <a:endParaRPr lang="de-DE" dirty="0"/>
                    </a:p>
                  </a:txBody>
                  <a:tcPr/>
                </a:tc>
                <a:tc>
                  <a:txBody>
                    <a:bodyPr/>
                    <a:lstStyle/>
                    <a:p>
                      <a:pPr algn="ctr"/>
                      <a:r>
                        <a:rPr lang="de-DE" dirty="0" smtClean="0"/>
                        <a:t>6</a:t>
                      </a:r>
                      <a:endParaRPr lang="de-DE" dirty="0"/>
                    </a:p>
                  </a:txBody>
                  <a:tcPr/>
                </a:tc>
                <a:extLst>
                  <a:ext uri="{0D108BD9-81ED-4DB2-BD59-A6C34878D82A}">
                    <a16:rowId xmlns:a16="http://schemas.microsoft.com/office/drawing/2014/main" val="3989934613"/>
                  </a:ext>
                </a:extLst>
              </a:tr>
              <a:tr h="370840">
                <a:tc>
                  <a:txBody>
                    <a:bodyPr/>
                    <a:lstStyle/>
                    <a:p>
                      <a:r>
                        <a:rPr lang="de-DE" b="1" dirty="0" smtClean="0"/>
                        <a:t>Gesamt</a:t>
                      </a:r>
                      <a:endParaRPr lang="de-DE" b="1"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dirty="0" smtClean="0"/>
                        <a:t>Ca. 81,78</a:t>
                      </a:r>
                    </a:p>
                  </a:txBody>
                  <a:tcPr/>
                </a:tc>
                <a:tc>
                  <a:txBody>
                    <a:bodyPr/>
                    <a:lstStyle/>
                    <a:p>
                      <a:pPr algn="ctr"/>
                      <a:r>
                        <a:rPr lang="de-DE" dirty="0" smtClean="0"/>
                        <a:t>~ 1:358</a:t>
                      </a:r>
                      <a:endParaRPr lang="de-DE" dirty="0"/>
                    </a:p>
                  </a:txBody>
                  <a:tcPr/>
                </a:tc>
                <a:tc>
                  <a:txBody>
                    <a:bodyPr/>
                    <a:lstStyle/>
                    <a:p>
                      <a:pPr algn="ctr"/>
                      <a:r>
                        <a:rPr lang="de-DE" dirty="0" smtClean="0"/>
                        <a:t>15</a:t>
                      </a:r>
                      <a:endParaRPr lang="de-DE" dirty="0"/>
                    </a:p>
                  </a:txBody>
                  <a:tcPr/>
                </a:tc>
                <a:extLst>
                  <a:ext uri="{0D108BD9-81ED-4DB2-BD59-A6C34878D82A}">
                    <a16:rowId xmlns:a16="http://schemas.microsoft.com/office/drawing/2014/main" val="2940397910"/>
                  </a:ext>
                </a:extLst>
              </a:tr>
            </a:tbl>
          </a:graphicData>
        </a:graphic>
      </p:graphicFrame>
      <p:sp>
        <p:nvSpPr>
          <p:cNvPr id="11" name="Textfeld 10"/>
          <p:cNvSpPr txBox="1"/>
          <p:nvPr/>
        </p:nvSpPr>
        <p:spPr>
          <a:xfrm>
            <a:off x="628651" y="4199499"/>
            <a:ext cx="6459540" cy="369332"/>
          </a:xfrm>
          <a:prstGeom prst="rect">
            <a:avLst/>
          </a:prstGeom>
          <a:noFill/>
        </p:spPr>
        <p:txBody>
          <a:bodyPr wrap="square" rtlCol="0">
            <a:spAutoFit/>
          </a:bodyPr>
          <a:lstStyle/>
          <a:p>
            <a:pPr marL="285750" indent="-285750">
              <a:buFont typeface="Arial" panose="020B0604020202020204" pitchFamily="34" charset="0"/>
              <a:buChar char="•"/>
            </a:pPr>
            <a:endParaRPr lang="de-DE" dirty="0"/>
          </a:p>
        </p:txBody>
      </p:sp>
      <p:graphicFrame>
        <p:nvGraphicFramePr>
          <p:cNvPr id="12" name="Inhaltsplatzhalter 8"/>
          <p:cNvGraphicFramePr>
            <a:graphicFrameLocks/>
          </p:cNvGraphicFramePr>
          <p:nvPr>
            <p:extLst>
              <p:ext uri="{D42A27DB-BD31-4B8C-83A1-F6EECF244321}">
                <p14:modId xmlns:p14="http://schemas.microsoft.com/office/powerpoint/2010/main" val="2552325167"/>
              </p:ext>
            </p:extLst>
          </p:nvPr>
        </p:nvGraphicFramePr>
        <p:xfrm>
          <a:off x="898087" y="4215856"/>
          <a:ext cx="6040595" cy="1873860"/>
        </p:xfrm>
        <a:graphic>
          <a:graphicData uri="http://schemas.openxmlformats.org/drawingml/2006/table">
            <a:tbl>
              <a:tblPr firstRow="1" bandRow="1">
                <a:tableStyleId>{5C22544A-7EE6-4342-B048-85BDC9FD1C3A}</a:tableStyleId>
              </a:tblPr>
              <a:tblGrid>
                <a:gridCol w="1777878">
                  <a:extLst>
                    <a:ext uri="{9D8B030D-6E8A-4147-A177-3AD203B41FA5}">
                      <a16:colId xmlns:a16="http://schemas.microsoft.com/office/drawing/2014/main" val="843348504"/>
                    </a:ext>
                  </a:extLst>
                </a:gridCol>
                <a:gridCol w="1411941">
                  <a:extLst>
                    <a:ext uri="{9D8B030D-6E8A-4147-A177-3AD203B41FA5}">
                      <a16:colId xmlns:a16="http://schemas.microsoft.com/office/drawing/2014/main" val="1230309829"/>
                    </a:ext>
                  </a:extLst>
                </a:gridCol>
                <a:gridCol w="1479176">
                  <a:extLst>
                    <a:ext uri="{9D8B030D-6E8A-4147-A177-3AD203B41FA5}">
                      <a16:colId xmlns:a16="http://schemas.microsoft.com/office/drawing/2014/main" val="994072457"/>
                    </a:ext>
                  </a:extLst>
                </a:gridCol>
                <a:gridCol w="1371600">
                  <a:extLst>
                    <a:ext uri="{9D8B030D-6E8A-4147-A177-3AD203B41FA5}">
                      <a16:colId xmlns:a16="http://schemas.microsoft.com/office/drawing/2014/main" val="681926549"/>
                    </a:ext>
                  </a:extLst>
                </a:gridCol>
              </a:tblGrid>
              <a:tr h="374772">
                <a:tc>
                  <a:txBody>
                    <a:bodyPr/>
                    <a:lstStyle/>
                    <a:p>
                      <a:endParaRPr lang="de-DE" dirty="0"/>
                    </a:p>
                  </a:txBody>
                  <a:tcPr/>
                </a:tc>
                <a:tc>
                  <a:txBody>
                    <a:bodyPr/>
                    <a:lstStyle/>
                    <a:p>
                      <a:pPr algn="ctr"/>
                      <a:r>
                        <a:rPr lang="de-DE" dirty="0" err="1" smtClean="0"/>
                        <a:t>SchuSa</a:t>
                      </a:r>
                      <a:r>
                        <a:rPr lang="de-DE" baseline="0" dirty="0" smtClean="0"/>
                        <a:t> VZÄ</a:t>
                      </a:r>
                      <a:endParaRPr lang="de-DE" dirty="0"/>
                    </a:p>
                  </a:txBody>
                  <a:tcPr/>
                </a:tc>
                <a:tc>
                  <a:txBody>
                    <a:bodyPr/>
                    <a:lstStyle/>
                    <a:p>
                      <a:pPr algn="ctr"/>
                      <a:r>
                        <a:rPr lang="de-DE" dirty="0" smtClean="0"/>
                        <a:t>Quote (</a:t>
                      </a:r>
                      <a:r>
                        <a:rPr lang="de-DE" dirty="0" smtClean="0">
                          <a:sym typeface="Symbol" panose="05050102010706020507" pitchFamily="18" charset="2"/>
                        </a:rPr>
                        <a:t>)</a:t>
                      </a:r>
                      <a:endParaRPr lang="de-DE" dirty="0"/>
                    </a:p>
                  </a:txBody>
                  <a:tcPr/>
                </a:tc>
                <a:tc>
                  <a:txBody>
                    <a:bodyPr/>
                    <a:lstStyle/>
                    <a:p>
                      <a:pPr algn="ctr"/>
                      <a:r>
                        <a:rPr lang="de-DE" baseline="0" dirty="0" smtClean="0"/>
                        <a:t>&lt;0,5/0,75</a:t>
                      </a:r>
                      <a:endParaRPr lang="de-DE" dirty="0"/>
                    </a:p>
                  </a:txBody>
                  <a:tcPr/>
                </a:tc>
                <a:extLst>
                  <a:ext uri="{0D108BD9-81ED-4DB2-BD59-A6C34878D82A}">
                    <a16:rowId xmlns:a16="http://schemas.microsoft.com/office/drawing/2014/main" val="2086178134"/>
                  </a:ext>
                </a:extLst>
              </a:tr>
              <a:tr h="374772">
                <a:tc>
                  <a:txBody>
                    <a:bodyPr/>
                    <a:lstStyle/>
                    <a:p>
                      <a:r>
                        <a:rPr lang="de-DE" dirty="0" smtClean="0"/>
                        <a:t>Gesamtschulen</a:t>
                      </a:r>
                      <a:endParaRPr lang="de-DE" dirty="0"/>
                    </a:p>
                  </a:txBody>
                  <a:tcPr/>
                </a:tc>
                <a:tc>
                  <a:txBody>
                    <a:bodyPr/>
                    <a:lstStyle/>
                    <a:p>
                      <a:pPr algn="l"/>
                      <a:r>
                        <a:rPr lang="de-DE" dirty="0" smtClean="0"/>
                        <a:t>Ca. 15,81</a:t>
                      </a:r>
                    </a:p>
                  </a:txBody>
                  <a:tcPr/>
                </a:tc>
                <a:tc>
                  <a:txBody>
                    <a:bodyPr/>
                    <a:lstStyle/>
                    <a:p>
                      <a:pPr algn="l"/>
                      <a:r>
                        <a:rPr lang="de-DE" dirty="0" smtClean="0"/>
                        <a:t>~ 1:284</a:t>
                      </a:r>
                      <a:endParaRPr lang="de-DE" dirty="0"/>
                    </a:p>
                  </a:txBody>
                  <a:tcPr/>
                </a:tc>
                <a:tc>
                  <a:txBody>
                    <a:bodyPr/>
                    <a:lstStyle/>
                    <a:p>
                      <a:pPr algn="ctr"/>
                      <a:r>
                        <a:rPr lang="de-DE" dirty="0" smtClean="0"/>
                        <a:t>0</a:t>
                      </a:r>
                      <a:endParaRPr lang="de-DE" dirty="0"/>
                    </a:p>
                  </a:txBody>
                  <a:tcPr/>
                </a:tc>
                <a:extLst>
                  <a:ext uri="{0D108BD9-81ED-4DB2-BD59-A6C34878D82A}">
                    <a16:rowId xmlns:a16="http://schemas.microsoft.com/office/drawing/2014/main" val="3627136054"/>
                  </a:ext>
                </a:extLst>
              </a:tr>
              <a:tr h="374772">
                <a:tc>
                  <a:txBody>
                    <a:bodyPr/>
                    <a:lstStyle/>
                    <a:p>
                      <a:r>
                        <a:rPr lang="de-DE" dirty="0" smtClean="0"/>
                        <a:t>Realschulen</a:t>
                      </a:r>
                      <a:endParaRPr lang="de-DE" dirty="0"/>
                    </a:p>
                  </a:txBody>
                  <a:tcPr/>
                </a:tc>
                <a:tc>
                  <a:txBody>
                    <a:bodyPr/>
                    <a:lstStyle/>
                    <a:p>
                      <a:pPr algn="l"/>
                      <a:r>
                        <a:rPr lang="de-DE" dirty="0" smtClean="0"/>
                        <a:t>Ca. 16,52</a:t>
                      </a:r>
                    </a:p>
                  </a:txBody>
                  <a:tcPr/>
                </a:tc>
                <a:tc>
                  <a:txBody>
                    <a:bodyPr/>
                    <a:lstStyle/>
                    <a:p>
                      <a:pPr algn="l"/>
                      <a:r>
                        <a:rPr lang="de-DE" dirty="0" smtClean="0"/>
                        <a:t>~ 1:335</a:t>
                      </a:r>
                      <a:endParaRPr lang="de-DE" dirty="0"/>
                    </a:p>
                  </a:txBody>
                  <a:tcPr/>
                </a:tc>
                <a:tc>
                  <a:txBody>
                    <a:bodyPr/>
                    <a:lstStyle/>
                    <a:p>
                      <a:pPr algn="ctr"/>
                      <a:r>
                        <a:rPr lang="de-DE" dirty="0" smtClean="0"/>
                        <a:t>0</a:t>
                      </a:r>
                      <a:endParaRPr lang="de-DE" dirty="0"/>
                    </a:p>
                  </a:txBody>
                  <a:tcPr/>
                </a:tc>
                <a:extLst>
                  <a:ext uri="{0D108BD9-81ED-4DB2-BD59-A6C34878D82A}">
                    <a16:rowId xmlns:a16="http://schemas.microsoft.com/office/drawing/2014/main" val="3989934613"/>
                  </a:ext>
                </a:extLst>
              </a:tr>
              <a:tr h="374772">
                <a:tc>
                  <a:txBody>
                    <a:bodyPr/>
                    <a:lstStyle/>
                    <a:p>
                      <a:r>
                        <a:rPr lang="de-DE" dirty="0" smtClean="0"/>
                        <a:t>Gymnasien</a:t>
                      </a:r>
                      <a:endParaRPr lang="de-DE"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dirty="0" smtClean="0"/>
                        <a:t>Ca. 2,30</a:t>
                      </a:r>
                    </a:p>
                  </a:txBody>
                  <a:tcPr/>
                </a:tc>
                <a:tc>
                  <a:txBody>
                    <a:bodyPr/>
                    <a:lstStyle/>
                    <a:p>
                      <a:pPr algn="l"/>
                      <a:r>
                        <a:rPr lang="de-DE" dirty="0" smtClean="0"/>
                        <a:t>~ 1:2674</a:t>
                      </a:r>
                      <a:endParaRPr lang="de-DE" dirty="0"/>
                    </a:p>
                  </a:txBody>
                  <a:tcPr/>
                </a:tc>
                <a:tc>
                  <a:txBody>
                    <a:bodyPr/>
                    <a:lstStyle/>
                    <a:p>
                      <a:pPr algn="ctr"/>
                      <a:r>
                        <a:rPr lang="de-DE" dirty="0" smtClean="0"/>
                        <a:t>6</a:t>
                      </a:r>
                      <a:endParaRPr lang="de-DE" dirty="0"/>
                    </a:p>
                  </a:txBody>
                  <a:tcPr/>
                </a:tc>
                <a:extLst>
                  <a:ext uri="{0D108BD9-81ED-4DB2-BD59-A6C34878D82A}">
                    <a16:rowId xmlns:a16="http://schemas.microsoft.com/office/drawing/2014/main" val="2940397910"/>
                  </a:ext>
                </a:extLst>
              </a:tr>
              <a:tr h="374772">
                <a:tc>
                  <a:txBody>
                    <a:bodyPr/>
                    <a:lstStyle/>
                    <a:p>
                      <a:r>
                        <a:rPr lang="de-DE" dirty="0" smtClean="0"/>
                        <a:t>Sekundarschulen</a:t>
                      </a:r>
                      <a:endParaRPr lang="de-DE"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dirty="0" smtClean="0"/>
                        <a:t>Ca. 2,73</a:t>
                      </a:r>
                    </a:p>
                  </a:txBody>
                  <a:tcPr/>
                </a:tc>
                <a:tc>
                  <a:txBody>
                    <a:bodyPr/>
                    <a:lstStyle/>
                    <a:p>
                      <a:pPr algn="l"/>
                      <a:r>
                        <a:rPr lang="de-DE" sz="1800" kern="1200" dirty="0" smtClean="0">
                          <a:solidFill>
                            <a:schemeClr val="dk1"/>
                          </a:solidFill>
                          <a:latin typeface="+mn-lt"/>
                          <a:ea typeface="+mn-ea"/>
                          <a:cs typeface="+mn-cs"/>
                        </a:rPr>
                        <a:t>~ 1:276</a:t>
                      </a:r>
                      <a:endParaRPr lang="de-DE" sz="1800" kern="1200" dirty="0">
                        <a:solidFill>
                          <a:schemeClr val="dk1"/>
                        </a:solidFill>
                        <a:latin typeface="+mn-lt"/>
                        <a:ea typeface="+mn-ea"/>
                        <a:cs typeface="+mn-cs"/>
                      </a:endParaRPr>
                    </a:p>
                  </a:txBody>
                  <a:tcPr/>
                </a:tc>
                <a:tc>
                  <a:txBody>
                    <a:bodyPr/>
                    <a:lstStyle/>
                    <a:p>
                      <a:pPr algn="ctr"/>
                      <a:r>
                        <a:rPr lang="de-DE" dirty="0" smtClean="0"/>
                        <a:t>0</a:t>
                      </a:r>
                      <a:endParaRPr lang="de-DE" dirty="0"/>
                    </a:p>
                  </a:txBody>
                  <a:tcPr/>
                </a:tc>
                <a:extLst>
                  <a:ext uri="{0D108BD9-81ED-4DB2-BD59-A6C34878D82A}">
                    <a16:rowId xmlns:a16="http://schemas.microsoft.com/office/drawing/2014/main" val="1943578449"/>
                  </a:ext>
                </a:extLst>
              </a:tr>
            </a:tbl>
          </a:graphicData>
        </a:graphic>
      </p:graphicFrame>
    </p:spTree>
    <p:extLst>
      <p:ext uri="{BB962C8B-B14F-4D97-AF65-F5344CB8AC3E}">
        <p14:creationId xmlns:p14="http://schemas.microsoft.com/office/powerpoint/2010/main" val="98883411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p:cNvSpPr>
            <a:spLocks noGrp="1"/>
          </p:cNvSpPr>
          <p:nvPr>
            <p:ph type="body" sz="quarter" idx="15"/>
          </p:nvPr>
        </p:nvSpPr>
        <p:spPr/>
        <p:txBody>
          <a:bodyPr/>
          <a:lstStyle/>
          <a:p>
            <a:r>
              <a:rPr lang="de-DE" dirty="0"/>
              <a:t>Bielefelder </a:t>
            </a:r>
            <a:r>
              <a:rPr lang="de-DE" dirty="0" err="1"/>
              <a:t>Indikatorentableau</a:t>
            </a:r>
            <a:endParaRPr lang="de-DE" dirty="0"/>
          </a:p>
          <a:p>
            <a:r>
              <a:rPr lang="de-DE" dirty="0" smtClean="0"/>
              <a:t> </a:t>
            </a:r>
            <a:endParaRPr lang="de-DE" dirty="0"/>
          </a:p>
          <a:p>
            <a:endParaRPr lang="de-DE" dirty="0"/>
          </a:p>
        </p:txBody>
      </p:sp>
      <p:sp>
        <p:nvSpPr>
          <p:cNvPr id="5" name="Inhaltsplatzhalter 4"/>
          <p:cNvSpPr>
            <a:spLocks noGrp="1"/>
          </p:cNvSpPr>
          <p:nvPr>
            <p:ph sz="quarter" idx="18"/>
          </p:nvPr>
        </p:nvSpPr>
        <p:spPr/>
        <p:txBody>
          <a:bodyPr/>
          <a:lstStyle/>
          <a:p>
            <a:r>
              <a:rPr lang="de-DE" dirty="0" smtClean="0"/>
              <a:t>17.01.2023</a:t>
            </a:r>
            <a:endParaRPr lang="de-DE" dirty="0"/>
          </a:p>
        </p:txBody>
      </p:sp>
      <p:sp>
        <p:nvSpPr>
          <p:cNvPr id="6" name="Inhaltsplatzhalter 5"/>
          <p:cNvSpPr>
            <a:spLocks noGrp="1"/>
          </p:cNvSpPr>
          <p:nvPr>
            <p:ph sz="quarter" idx="19"/>
          </p:nvPr>
        </p:nvSpPr>
        <p:spPr>
          <a:xfrm>
            <a:off x="2305050" y="6474624"/>
            <a:ext cx="4216066" cy="217732"/>
          </a:xfrm>
        </p:spPr>
        <p:txBody>
          <a:bodyPr/>
          <a:lstStyle/>
          <a:p>
            <a:r>
              <a:rPr lang="de-DE" dirty="0"/>
              <a:t>Stadt Bielefeld | Koordination Schulsozialarbeit</a:t>
            </a:r>
          </a:p>
        </p:txBody>
      </p:sp>
      <p:sp>
        <p:nvSpPr>
          <p:cNvPr id="7" name="Foliennummernplatzhalter 6"/>
          <p:cNvSpPr>
            <a:spLocks noGrp="1"/>
          </p:cNvSpPr>
          <p:nvPr>
            <p:ph type="sldNum" sz="quarter" idx="4"/>
          </p:nvPr>
        </p:nvSpPr>
        <p:spPr/>
        <p:txBody>
          <a:bodyPr/>
          <a:lstStyle/>
          <a:p>
            <a:fld id="{D8A02D57-5650-2348-854A-14D0207037F0}" type="slidenum">
              <a:rPr lang="de-DE" smtClean="0"/>
              <a:pPr/>
              <a:t>5</a:t>
            </a:fld>
            <a:endParaRPr lang="de-DE" dirty="0"/>
          </a:p>
        </p:txBody>
      </p:sp>
      <p:sp>
        <p:nvSpPr>
          <p:cNvPr id="8" name="Rechteck 7"/>
          <p:cNvSpPr/>
          <p:nvPr/>
        </p:nvSpPr>
        <p:spPr>
          <a:xfrm>
            <a:off x="713704" y="1367438"/>
            <a:ext cx="8294215" cy="4632550"/>
          </a:xfrm>
          <a:prstGeom prst="rect">
            <a:avLst/>
          </a:prstGeom>
        </p:spPr>
        <p:txBody>
          <a:bodyPr wrap="square">
            <a:spAutoFit/>
          </a:bodyPr>
          <a:lstStyle/>
          <a:p>
            <a:pPr marL="342900" lvl="0" indent="-342900">
              <a:lnSpc>
                <a:spcPct val="107000"/>
              </a:lnSpc>
              <a:spcAft>
                <a:spcPts val="800"/>
              </a:spcAft>
              <a:buFont typeface="Symbol" panose="05050102010706020507" pitchFamily="18" charset="2"/>
              <a:buChar char=""/>
            </a:pPr>
            <a:r>
              <a:rPr lang="de-DE" sz="1600" b="1" dirty="0" smtClean="0"/>
              <a:t>Basisausstattung für </a:t>
            </a:r>
            <a:r>
              <a:rPr lang="de-DE" sz="1600" b="1" u="sng" dirty="0" smtClean="0"/>
              <a:t>alle</a:t>
            </a:r>
            <a:r>
              <a:rPr lang="de-DE" sz="1600" b="1" dirty="0" smtClean="0"/>
              <a:t> Schulen</a:t>
            </a:r>
            <a:br>
              <a:rPr lang="de-DE" sz="1600" b="1" dirty="0" smtClean="0"/>
            </a:br>
            <a:r>
              <a:rPr lang="de-DE" b="1" dirty="0" smtClean="0"/>
              <a:t>	</a:t>
            </a:r>
            <a:r>
              <a:rPr lang="de-DE" sz="1600" dirty="0" smtClean="0"/>
              <a:t>Einfache Basisausstattung (Fixum)		0,50 VZÄ </a:t>
            </a:r>
            <a:r>
              <a:rPr lang="de-DE" sz="1600" dirty="0"/>
              <a:t/>
            </a:r>
            <a:br>
              <a:rPr lang="de-DE" sz="1600" dirty="0"/>
            </a:br>
            <a:r>
              <a:rPr lang="de-DE" sz="1600" dirty="0" smtClean="0"/>
              <a:t>	Basisausstattung plus (ab 5 Zügen)		0,75 VZÄ</a:t>
            </a:r>
            <a:endParaRPr lang="de-DE" sz="1100" dirty="0" smtClean="0"/>
          </a:p>
          <a:p>
            <a:pPr marL="342900" lvl="0" indent="-342900">
              <a:lnSpc>
                <a:spcPct val="107000"/>
              </a:lnSpc>
              <a:spcAft>
                <a:spcPts val="1800"/>
              </a:spcAft>
              <a:buFont typeface="Symbol" panose="05050102010706020507" pitchFamily="18" charset="2"/>
              <a:buChar char=""/>
            </a:pPr>
            <a:r>
              <a:rPr lang="de-DE" sz="1600" b="1" dirty="0" smtClean="0"/>
              <a:t>Erweiterte Grundausstattung nach Schulgröße </a:t>
            </a:r>
            <a:r>
              <a:rPr lang="de-DE" sz="1600" dirty="0" smtClean="0"/>
              <a:t>(„Größen-Aufschlag“)</a:t>
            </a:r>
            <a:r>
              <a:rPr lang="de-DE" sz="1600" b="1" dirty="0" smtClean="0"/>
              <a:t/>
            </a:r>
            <a:br>
              <a:rPr lang="de-DE" sz="1600" b="1" dirty="0" smtClean="0"/>
            </a:br>
            <a:r>
              <a:rPr lang="de-DE" dirty="0" smtClean="0"/>
              <a:t>	</a:t>
            </a:r>
            <a:r>
              <a:rPr lang="de-DE" sz="1600" dirty="0" smtClean="0"/>
              <a:t>je Zug 0,25 </a:t>
            </a:r>
            <a:r>
              <a:rPr lang="de-DE" sz="1600" dirty="0"/>
              <a:t>VZÄ </a:t>
            </a:r>
            <a:r>
              <a:rPr lang="de-DE" sz="1600" dirty="0" smtClean="0"/>
              <a:t>– abzüglich Fixum Basisausstattung (0,5 / 0,75)</a:t>
            </a:r>
          </a:p>
          <a:p>
            <a:pPr marL="342900" indent="-342900">
              <a:spcAft>
                <a:spcPts val="1400"/>
              </a:spcAft>
              <a:buFont typeface="Symbol" panose="05050102010706020507" pitchFamily="18" charset="2"/>
              <a:buChar char=""/>
            </a:pPr>
            <a:r>
              <a:rPr lang="de-DE" sz="1600" b="1" dirty="0" smtClean="0"/>
              <a:t>Aufschlag für Gemeinsames Lernen (GL): </a:t>
            </a:r>
            <a:br>
              <a:rPr lang="de-DE" sz="1600" b="1" dirty="0" smtClean="0"/>
            </a:br>
            <a:r>
              <a:rPr lang="de-DE" dirty="0" smtClean="0"/>
              <a:t>	</a:t>
            </a:r>
            <a:r>
              <a:rPr lang="de-DE" sz="1600" dirty="0" smtClean="0"/>
              <a:t>je </a:t>
            </a:r>
            <a:r>
              <a:rPr lang="de-DE" sz="1600" dirty="0"/>
              <a:t>Grundschule </a:t>
            </a:r>
            <a:r>
              <a:rPr lang="de-DE" sz="1600" dirty="0" smtClean="0"/>
              <a:t>				0,25 VZÄ</a:t>
            </a:r>
            <a:br>
              <a:rPr lang="de-DE" sz="1600" dirty="0" smtClean="0"/>
            </a:br>
            <a:r>
              <a:rPr lang="de-DE" sz="300" dirty="0" smtClean="0"/>
              <a:t/>
            </a:r>
            <a:br>
              <a:rPr lang="de-DE" sz="300" dirty="0" smtClean="0"/>
            </a:br>
            <a:r>
              <a:rPr lang="de-DE" sz="1600" dirty="0" smtClean="0"/>
              <a:t>	je Schule SEKI/II  einfach (1-4 Züge)		0,75 VZÄ</a:t>
            </a:r>
            <a:br>
              <a:rPr lang="de-DE" sz="1600" dirty="0" smtClean="0"/>
            </a:br>
            <a:r>
              <a:rPr lang="de-DE" dirty="0" smtClean="0"/>
              <a:t>	je </a:t>
            </a:r>
            <a:r>
              <a:rPr lang="de-DE" sz="1600" dirty="0" smtClean="0"/>
              <a:t>Schule SEKI/II  plus 	   (ab 5 Zügen)		1,25 VZÄ</a:t>
            </a:r>
          </a:p>
          <a:p>
            <a:pPr marL="342900" indent="-342900">
              <a:lnSpc>
                <a:spcPct val="107000"/>
              </a:lnSpc>
              <a:spcAft>
                <a:spcPts val="800"/>
              </a:spcAft>
              <a:buFont typeface="Symbol" panose="05050102010706020507" pitchFamily="18" charset="2"/>
              <a:buChar char=""/>
            </a:pPr>
            <a:r>
              <a:rPr lang="de-DE" sz="1600" b="1" dirty="0" smtClean="0"/>
              <a:t>Aufschlag für Bildungsrelevante soziale Belastungen (BRSB)</a:t>
            </a:r>
            <a:r>
              <a:rPr lang="de-DE" sz="1600" dirty="0" smtClean="0"/>
              <a:t>: </a:t>
            </a:r>
          </a:p>
          <a:p>
            <a:pPr>
              <a:lnSpc>
                <a:spcPct val="107000"/>
              </a:lnSpc>
              <a:spcAft>
                <a:spcPts val="800"/>
              </a:spcAft>
            </a:pPr>
            <a:r>
              <a:rPr lang="de-DE" sz="1600" b="1" dirty="0"/>
              <a:t>	</a:t>
            </a:r>
            <a:r>
              <a:rPr lang="de-DE" sz="1600" dirty="0" smtClean="0"/>
              <a:t>je </a:t>
            </a:r>
            <a:r>
              <a:rPr lang="de-DE" sz="1600" dirty="0"/>
              <a:t>Grundschule (einfach</a:t>
            </a:r>
            <a:r>
              <a:rPr lang="de-DE" sz="1600" dirty="0" smtClean="0"/>
              <a:t>) / je </a:t>
            </a:r>
            <a:r>
              <a:rPr lang="de-DE" sz="1600" dirty="0"/>
              <a:t>Zug *0,5 bei Schulen SEKI/II </a:t>
            </a:r>
            <a:endParaRPr lang="de-DE" sz="1600" dirty="0" smtClean="0"/>
          </a:p>
          <a:p>
            <a:pPr>
              <a:lnSpc>
                <a:spcPct val="107000"/>
              </a:lnSpc>
              <a:spcAft>
                <a:spcPts val="800"/>
              </a:spcAft>
            </a:pPr>
            <a:r>
              <a:rPr lang="de-DE" sz="1600" dirty="0"/>
              <a:t>	</a:t>
            </a:r>
            <a:r>
              <a:rPr lang="de-DE" sz="1600" dirty="0" smtClean="0"/>
              <a:t>Ausprägung „mittlere BRSB“		</a:t>
            </a:r>
            <a:r>
              <a:rPr lang="de-DE" sz="1600" dirty="0"/>
              <a:t> </a:t>
            </a:r>
            <a:r>
              <a:rPr lang="de-DE" sz="1600" dirty="0" smtClean="0"/>
              <a:t>	0,25 </a:t>
            </a:r>
            <a:r>
              <a:rPr lang="de-DE" sz="1600" dirty="0"/>
              <a:t>VZÄ </a:t>
            </a:r>
            <a:r>
              <a:rPr lang="de-DE" sz="1600" dirty="0" smtClean="0"/>
              <a:t/>
            </a:r>
            <a:br>
              <a:rPr lang="de-DE" sz="1600" dirty="0" smtClean="0"/>
            </a:br>
            <a:r>
              <a:rPr lang="de-DE" sz="1600" dirty="0"/>
              <a:t>	</a:t>
            </a:r>
            <a:r>
              <a:rPr lang="de-DE" sz="1600" dirty="0" smtClean="0"/>
              <a:t>Ausprägung „eher hohe BRSB“</a:t>
            </a:r>
            <a:r>
              <a:rPr lang="de-DE" sz="1600" dirty="0"/>
              <a:t>		</a:t>
            </a:r>
            <a:r>
              <a:rPr lang="de-DE" sz="1600" dirty="0" smtClean="0"/>
              <a:t>	0,50 </a:t>
            </a:r>
            <a:r>
              <a:rPr lang="de-DE" sz="1600" dirty="0"/>
              <a:t>VZÄ </a:t>
            </a:r>
            <a:r>
              <a:rPr lang="de-DE" sz="1600" dirty="0" smtClean="0"/>
              <a:t/>
            </a:r>
            <a:br>
              <a:rPr lang="de-DE" sz="1600" dirty="0" smtClean="0"/>
            </a:br>
            <a:r>
              <a:rPr lang="de-DE" sz="1600" dirty="0"/>
              <a:t>	</a:t>
            </a:r>
            <a:r>
              <a:rPr lang="de-DE" sz="1600" dirty="0" smtClean="0"/>
              <a:t>Ausprägung „hohe BRSB“</a:t>
            </a:r>
            <a:r>
              <a:rPr lang="de-DE" sz="1600" dirty="0"/>
              <a:t>		</a:t>
            </a:r>
            <a:r>
              <a:rPr lang="de-DE" sz="1600" dirty="0" smtClean="0"/>
              <a:t>	</a:t>
            </a:r>
            <a:r>
              <a:rPr lang="de-DE" sz="1600" dirty="0"/>
              <a:t>0,75 </a:t>
            </a:r>
            <a:r>
              <a:rPr lang="de-DE" sz="1600" dirty="0" smtClean="0"/>
              <a:t>VZÄ</a:t>
            </a:r>
            <a:endParaRPr lang="de-DE" sz="1600" strike="sngStrike" dirty="0"/>
          </a:p>
        </p:txBody>
      </p:sp>
    </p:spTree>
    <p:extLst>
      <p:ext uri="{BB962C8B-B14F-4D97-AF65-F5344CB8AC3E}">
        <p14:creationId xmlns:p14="http://schemas.microsoft.com/office/powerpoint/2010/main" val="294977827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sz="quarter" idx="14"/>
          </p:nvPr>
        </p:nvSpPr>
        <p:spPr>
          <a:xfrm>
            <a:off x="628650" y="1592024"/>
            <a:ext cx="6480000" cy="718039"/>
          </a:xfrm>
        </p:spPr>
        <p:txBody>
          <a:bodyPr/>
          <a:lstStyle/>
          <a:p>
            <a:r>
              <a:rPr lang="de-DE" dirty="0" smtClean="0"/>
              <a:t>Bsp. Grundschule Maximum</a:t>
            </a:r>
            <a:endParaRPr lang="de-DE" dirty="0"/>
          </a:p>
        </p:txBody>
      </p:sp>
      <p:sp>
        <p:nvSpPr>
          <p:cNvPr id="3" name="Textplatzhalter 2"/>
          <p:cNvSpPr>
            <a:spLocks noGrp="1"/>
          </p:cNvSpPr>
          <p:nvPr>
            <p:ph type="body" sz="quarter" idx="15"/>
          </p:nvPr>
        </p:nvSpPr>
        <p:spPr/>
        <p:txBody>
          <a:bodyPr/>
          <a:lstStyle/>
          <a:p>
            <a:r>
              <a:rPr lang="de-DE" dirty="0"/>
              <a:t>Bielefelder </a:t>
            </a:r>
            <a:r>
              <a:rPr lang="de-DE" dirty="0" err="1"/>
              <a:t>Indikatorentableau</a:t>
            </a:r>
            <a:endParaRPr lang="de-DE" dirty="0"/>
          </a:p>
        </p:txBody>
      </p:sp>
      <p:sp>
        <p:nvSpPr>
          <p:cNvPr id="5" name="Inhaltsplatzhalter 4"/>
          <p:cNvSpPr>
            <a:spLocks noGrp="1"/>
          </p:cNvSpPr>
          <p:nvPr>
            <p:ph sz="quarter" idx="18"/>
          </p:nvPr>
        </p:nvSpPr>
        <p:spPr/>
        <p:txBody>
          <a:bodyPr/>
          <a:lstStyle/>
          <a:p>
            <a:r>
              <a:rPr lang="de-DE" dirty="0" smtClean="0"/>
              <a:t>17.01.2023</a:t>
            </a:r>
            <a:endParaRPr lang="de-DE" dirty="0"/>
          </a:p>
        </p:txBody>
      </p:sp>
      <p:sp>
        <p:nvSpPr>
          <p:cNvPr id="6" name="Inhaltsplatzhalter 5"/>
          <p:cNvSpPr>
            <a:spLocks noGrp="1"/>
          </p:cNvSpPr>
          <p:nvPr>
            <p:ph sz="quarter" idx="19"/>
          </p:nvPr>
        </p:nvSpPr>
        <p:spPr/>
        <p:txBody>
          <a:bodyPr/>
          <a:lstStyle/>
          <a:p>
            <a:endParaRPr lang="de-DE"/>
          </a:p>
        </p:txBody>
      </p:sp>
      <p:sp>
        <p:nvSpPr>
          <p:cNvPr id="7" name="Foliennummernplatzhalter 6"/>
          <p:cNvSpPr>
            <a:spLocks noGrp="1"/>
          </p:cNvSpPr>
          <p:nvPr>
            <p:ph type="sldNum" sz="quarter" idx="4"/>
          </p:nvPr>
        </p:nvSpPr>
        <p:spPr/>
        <p:txBody>
          <a:bodyPr/>
          <a:lstStyle/>
          <a:p>
            <a:fld id="{D8A02D57-5650-2348-854A-14D0207037F0}" type="slidenum">
              <a:rPr lang="de-DE" smtClean="0"/>
              <a:pPr/>
              <a:t>6</a:t>
            </a:fld>
            <a:endParaRPr lang="de-DE" dirty="0"/>
          </a:p>
        </p:txBody>
      </p:sp>
      <p:graphicFrame>
        <p:nvGraphicFramePr>
          <p:cNvPr id="12" name="Inhaltsplatzhalter 11"/>
          <p:cNvGraphicFramePr>
            <a:graphicFrameLocks noGrp="1"/>
          </p:cNvGraphicFramePr>
          <p:nvPr>
            <p:ph sz="quarter" idx="17"/>
            <p:extLst/>
          </p:nvPr>
        </p:nvGraphicFramePr>
        <p:xfrm>
          <a:off x="628650" y="2545099"/>
          <a:ext cx="6494045" cy="2219960"/>
        </p:xfrm>
        <a:graphic>
          <a:graphicData uri="http://schemas.openxmlformats.org/drawingml/2006/table">
            <a:tbl>
              <a:tblPr firstRow="1" bandRow="1">
                <a:tableStyleId>{5C22544A-7EE6-4342-B048-85BDC9FD1C3A}</a:tableStyleId>
              </a:tblPr>
              <a:tblGrid>
                <a:gridCol w="1741674">
                  <a:extLst>
                    <a:ext uri="{9D8B030D-6E8A-4147-A177-3AD203B41FA5}">
                      <a16:colId xmlns:a16="http://schemas.microsoft.com/office/drawing/2014/main" val="3671670935"/>
                    </a:ext>
                  </a:extLst>
                </a:gridCol>
                <a:gridCol w="222065">
                  <a:extLst>
                    <a:ext uri="{9D8B030D-6E8A-4147-A177-3AD203B41FA5}">
                      <a16:colId xmlns:a16="http://schemas.microsoft.com/office/drawing/2014/main" val="1297824959"/>
                    </a:ext>
                  </a:extLst>
                </a:gridCol>
                <a:gridCol w="752571">
                  <a:extLst>
                    <a:ext uri="{9D8B030D-6E8A-4147-A177-3AD203B41FA5}">
                      <a16:colId xmlns:a16="http://schemas.microsoft.com/office/drawing/2014/main" val="4148980322"/>
                    </a:ext>
                  </a:extLst>
                </a:gridCol>
                <a:gridCol w="3777735">
                  <a:extLst>
                    <a:ext uri="{9D8B030D-6E8A-4147-A177-3AD203B41FA5}">
                      <a16:colId xmlns:a16="http://schemas.microsoft.com/office/drawing/2014/main" val="4168936639"/>
                    </a:ext>
                  </a:extLst>
                </a:gridCol>
              </a:tblGrid>
              <a:tr h="370840">
                <a:tc>
                  <a:txBody>
                    <a:bodyPr/>
                    <a:lstStyle/>
                    <a:p>
                      <a:r>
                        <a:rPr lang="de-DE" dirty="0" smtClean="0"/>
                        <a:t>Ausstattung</a:t>
                      </a:r>
                      <a:endParaRPr lang="de-DE" dirty="0"/>
                    </a:p>
                  </a:txBody>
                  <a:tcPr/>
                </a:tc>
                <a:tc>
                  <a:txBody>
                    <a:bodyPr/>
                    <a:lstStyle/>
                    <a:p>
                      <a:pPr algn="ctr"/>
                      <a:endParaRPr lang="de-DE" dirty="0"/>
                    </a:p>
                  </a:txBody>
                  <a:tcPr/>
                </a:tc>
                <a:tc>
                  <a:txBody>
                    <a:bodyPr/>
                    <a:lstStyle/>
                    <a:p>
                      <a:pPr algn="ctr"/>
                      <a:r>
                        <a:rPr lang="de-DE" dirty="0" smtClean="0"/>
                        <a:t>VZÄs</a:t>
                      </a:r>
                      <a:endParaRPr lang="de-DE" dirty="0"/>
                    </a:p>
                  </a:txBody>
                  <a:tcPr/>
                </a:tc>
                <a:tc>
                  <a:txBody>
                    <a:bodyPr/>
                    <a:lstStyle/>
                    <a:p>
                      <a:r>
                        <a:rPr lang="de-DE" dirty="0" smtClean="0"/>
                        <a:t>Anmerkungen</a:t>
                      </a:r>
                      <a:endParaRPr lang="de-DE" dirty="0"/>
                    </a:p>
                  </a:txBody>
                  <a:tcPr/>
                </a:tc>
                <a:extLst>
                  <a:ext uri="{0D108BD9-81ED-4DB2-BD59-A6C34878D82A}">
                    <a16:rowId xmlns:a16="http://schemas.microsoft.com/office/drawing/2014/main" val="743914852"/>
                  </a:ext>
                </a:extLst>
              </a:tr>
              <a:tr h="370840">
                <a:tc>
                  <a:txBody>
                    <a:bodyPr/>
                    <a:lstStyle/>
                    <a:p>
                      <a:r>
                        <a:rPr lang="de-DE" dirty="0" smtClean="0"/>
                        <a:t>Basis</a:t>
                      </a:r>
                      <a:endParaRPr lang="de-DE" dirty="0"/>
                    </a:p>
                  </a:txBody>
                  <a:tcPr/>
                </a:tc>
                <a:tc>
                  <a:txBody>
                    <a:bodyPr/>
                    <a:lstStyle/>
                    <a:p>
                      <a:pPr algn="ctr"/>
                      <a:endParaRPr lang="de-DE" dirty="0"/>
                    </a:p>
                  </a:txBody>
                  <a:tcPr/>
                </a:tc>
                <a:tc>
                  <a:txBody>
                    <a:bodyPr/>
                    <a:lstStyle/>
                    <a:p>
                      <a:pPr algn="ctr"/>
                      <a:r>
                        <a:rPr lang="de-DE" dirty="0" smtClean="0"/>
                        <a:t>0,50</a:t>
                      </a:r>
                      <a:endParaRPr lang="de-DE" dirty="0"/>
                    </a:p>
                  </a:txBody>
                  <a:tcPr/>
                </a:tc>
                <a:tc>
                  <a:txBody>
                    <a:bodyPr/>
                    <a:lstStyle/>
                    <a:p>
                      <a:r>
                        <a:rPr lang="de-DE" dirty="0" smtClean="0"/>
                        <a:t>Fixum für</a:t>
                      </a:r>
                      <a:r>
                        <a:rPr lang="de-DE" baseline="0" dirty="0" smtClean="0"/>
                        <a:t> GS</a:t>
                      </a:r>
                      <a:endParaRPr lang="de-DE" dirty="0"/>
                    </a:p>
                  </a:txBody>
                  <a:tcPr/>
                </a:tc>
                <a:extLst>
                  <a:ext uri="{0D108BD9-81ED-4DB2-BD59-A6C34878D82A}">
                    <a16:rowId xmlns:a16="http://schemas.microsoft.com/office/drawing/2014/main" val="1939613123"/>
                  </a:ext>
                </a:extLst>
              </a:tr>
              <a:tr h="370840">
                <a:tc>
                  <a:txBody>
                    <a:bodyPr/>
                    <a:lstStyle/>
                    <a:p>
                      <a:r>
                        <a:rPr lang="de-DE" dirty="0" smtClean="0"/>
                        <a:t>Größenzuschlag</a:t>
                      </a:r>
                      <a:endParaRPr lang="de-DE" dirty="0"/>
                    </a:p>
                  </a:txBody>
                  <a:tcPr/>
                </a:tc>
                <a:tc>
                  <a:txBody>
                    <a:bodyPr/>
                    <a:lstStyle/>
                    <a:p>
                      <a:pPr algn="ctr"/>
                      <a:r>
                        <a:rPr lang="de-DE" dirty="0" smtClean="0"/>
                        <a:t>+</a:t>
                      </a:r>
                      <a:endParaRPr lang="de-DE" dirty="0"/>
                    </a:p>
                  </a:txBody>
                  <a:tcPr/>
                </a:tc>
                <a:tc>
                  <a:txBody>
                    <a:bodyPr/>
                    <a:lstStyle/>
                    <a:p>
                      <a:pPr algn="ctr"/>
                      <a:r>
                        <a:rPr lang="de-DE" dirty="0" smtClean="0"/>
                        <a:t>0,50</a:t>
                      </a:r>
                      <a:endParaRPr lang="de-DE" dirty="0"/>
                    </a:p>
                  </a:txBody>
                  <a:tcPr/>
                </a:tc>
                <a:tc>
                  <a:txBody>
                    <a:bodyPr/>
                    <a:lstStyle/>
                    <a:p>
                      <a:r>
                        <a:rPr lang="de-DE" dirty="0" smtClean="0"/>
                        <a:t>4-zügig:</a:t>
                      </a:r>
                      <a:r>
                        <a:rPr lang="de-DE" baseline="0" dirty="0" smtClean="0"/>
                        <a:t> 4*0,25=</a:t>
                      </a:r>
                      <a:r>
                        <a:rPr lang="de-DE" sz="600" baseline="0" dirty="0" smtClean="0"/>
                        <a:t> </a:t>
                      </a:r>
                      <a:r>
                        <a:rPr lang="de-DE" b="1" baseline="0" dirty="0" smtClean="0"/>
                        <a:t>1,0</a:t>
                      </a:r>
                      <a:r>
                        <a:rPr lang="de-DE" baseline="0" dirty="0" smtClean="0"/>
                        <a:t> abzgl. 0,5 Fixum</a:t>
                      </a:r>
                      <a:endParaRPr lang="de-DE" dirty="0"/>
                    </a:p>
                  </a:txBody>
                  <a:tcPr/>
                </a:tc>
                <a:extLst>
                  <a:ext uri="{0D108BD9-81ED-4DB2-BD59-A6C34878D82A}">
                    <a16:rowId xmlns:a16="http://schemas.microsoft.com/office/drawing/2014/main" val="2558161009"/>
                  </a:ext>
                </a:extLst>
              </a:tr>
              <a:tr h="370840">
                <a:tc>
                  <a:txBody>
                    <a:bodyPr/>
                    <a:lstStyle/>
                    <a:p>
                      <a:r>
                        <a:rPr lang="de-DE" dirty="0" smtClean="0"/>
                        <a:t>GL-Zuschlag</a:t>
                      </a:r>
                      <a:endParaRPr lang="de-DE" dirty="0"/>
                    </a:p>
                  </a:txBody>
                  <a:tcPr/>
                </a:tc>
                <a:tc>
                  <a:txBody>
                    <a:bodyPr/>
                    <a:lstStyle/>
                    <a:p>
                      <a:pPr algn="ctr"/>
                      <a:r>
                        <a:rPr lang="de-DE" dirty="0" smtClean="0"/>
                        <a:t>+</a:t>
                      </a:r>
                      <a:endParaRPr lang="de-DE" dirty="0"/>
                    </a:p>
                  </a:txBody>
                  <a:tcPr/>
                </a:tc>
                <a:tc>
                  <a:txBody>
                    <a:bodyPr/>
                    <a:lstStyle/>
                    <a:p>
                      <a:pPr algn="ctr"/>
                      <a:r>
                        <a:rPr lang="de-DE" dirty="0" smtClean="0"/>
                        <a:t>0,25</a:t>
                      </a:r>
                      <a:endParaRPr lang="de-DE" dirty="0"/>
                    </a:p>
                  </a:txBody>
                  <a:tcPr/>
                </a:tc>
                <a:tc>
                  <a:txBody>
                    <a:bodyPr/>
                    <a:lstStyle/>
                    <a:p>
                      <a:r>
                        <a:rPr lang="de-DE" dirty="0" smtClean="0"/>
                        <a:t>Schule bietet</a:t>
                      </a:r>
                      <a:r>
                        <a:rPr lang="de-DE" baseline="0" dirty="0" smtClean="0"/>
                        <a:t> GL an</a:t>
                      </a:r>
                      <a:endParaRPr lang="de-DE" dirty="0"/>
                    </a:p>
                  </a:txBody>
                  <a:tcPr/>
                </a:tc>
                <a:extLst>
                  <a:ext uri="{0D108BD9-81ED-4DB2-BD59-A6C34878D82A}">
                    <a16:rowId xmlns:a16="http://schemas.microsoft.com/office/drawing/2014/main" val="637787277"/>
                  </a:ext>
                </a:extLst>
              </a:tr>
              <a:tr h="370840">
                <a:tc>
                  <a:txBody>
                    <a:bodyPr/>
                    <a:lstStyle/>
                    <a:p>
                      <a:r>
                        <a:rPr lang="de-DE" dirty="0" smtClean="0"/>
                        <a:t>BRSB-Zuschlag</a:t>
                      </a:r>
                      <a:endParaRPr lang="de-DE" dirty="0"/>
                    </a:p>
                  </a:txBody>
                  <a:tcPr/>
                </a:tc>
                <a:tc>
                  <a:txBody>
                    <a:bodyPr/>
                    <a:lstStyle/>
                    <a:p>
                      <a:pPr algn="ctr"/>
                      <a:r>
                        <a:rPr lang="de-DE" dirty="0" smtClean="0"/>
                        <a:t>+</a:t>
                      </a:r>
                      <a:endParaRPr lang="de-DE" dirty="0"/>
                    </a:p>
                  </a:txBody>
                  <a:tcPr/>
                </a:tc>
                <a:tc>
                  <a:txBody>
                    <a:bodyPr/>
                    <a:lstStyle/>
                    <a:p>
                      <a:pPr algn="ctr"/>
                      <a:r>
                        <a:rPr lang="de-DE" u="sng" dirty="0" smtClean="0"/>
                        <a:t>0,75</a:t>
                      </a:r>
                      <a:endParaRPr lang="de-DE" u="sng" dirty="0"/>
                    </a:p>
                  </a:txBody>
                  <a:tcPr/>
                </a:tc>
                <a:tc>
                  <a:txBody>
                    <a:bodyPr/>
                    <a:lstStyle/>
                    <a:p>
                      <a:r>
                        <a:rPr lang="de-DE" dirty="0" smtClean="0"/>
                        <a:t>Belastung im</a:t>
                      </a:r>
                      <a:r>
                        <a:rPr lang="de-DE" baseline="0" dirty="0" smtClean="0"/>
                        <a:t> Bereich „hoch“ </a:t>
                      </a:r>
                      <a:endParaRPr lang="de-DE" dirty="0"/>
                    </a:p>
                  </a:txBody>
                  <a:tcPr/>
                </a:tc>
                <a:extLst>
                  <a:ext uri="{0D108BD9-81ED-4DB2-BD59-A6C34878D82A}">
                    <a16:rowId xmlns:a16="http://schemas.microsoft.com/office/drawing/2014/main" val="3117568640"/>
                  </a:ext>
                </a:extLst>
              </a:tr>
              <a:tr h="185420">
                <a:tc>
                  <a:txBody>
                    <a:bodyPr/>
                    <a:lstStyle/>
                    <a:p>
                      <a:r>
                        <a:rPr lang="de-DE" dirty="0" smtClean="0"/>
                        <a:t>Summe</a:t>
                      </a:r>
                      <a:endParaRPr lang="de-DE" dirty="0"/>
                    </a:p>
                  </a:txBody>
                  <a:tcPr/>
                </a:tc>
                <a:tc>
                  <a:txBody>
                    <a:bodyPr/>
                    <a:lstStyle/>
                    <a:p>
                      <a:pPr algn="ctr"/>
                      <a:endParaRPr lang="de-DE" dirty="0"/>
                    </a:p>
                  </a:txBody>
                  <a:tcPr/>
                </a:tc>
                <a:tc>
                  <a:txBody>
                    <a:bodyPr/>
                    <a:lstStyle/>
                    <a:p>
                      <a:pPr algn="ctr"/>
                      <a:r>
                        <a:rPr lang="de-DE" dirty="0" smtClean="0"/>
                        <a:t>2,00</a:t>
                      </a:r>
                      <a:endParaRPr lang="de-DE" dirty="0"/>
                    </a:p>
                  </a:txBody>
                  <a:tcPr/>
                </a:tc>
                <a:tc>
                  <a:txBody>
                    <a:bodyPr/>
                    <a:lstStyle/>
                    <a:p>
                      <a:r>
                        <a:rPr lang="de-DE" dirty="0" smtClean="0"/>
                        <a:t>=SOLL-Wert</a:t>
                      </a:r>
                      <a:r>
                        <a:rPr lang="de-DE" baseline="0" dirty="0" smtClean="0"/>
                        <a:t> gem. Ausstattungsindex</a:t>
                      </a:r>
                      <a:endParaRPr lang="de-DE" dirty="0"/>
                    </a:p>
                  </a:txBody>
                  <a:tcPr/>
                </a:tc>
                <a:extLst>
                  <a:ext uri="{0D108BD9-81ED-4DB2-BD59-A6C34878D82A}">
                    <a16:rowId xmlns:a16="http://schemas.microsoft.com/office/drawing/2014/main" val="2221010375"/>
                  </a:ext>
                </a:extLst>
              </a:tr>
            </a:tbl>
          </a:graphicData>
        </a:graphic>
      </p:graphicFrame>
    </p:spTree>
    <p:extLst>
      <p:ext uri="{BB962C8B-B14F-4D97-AF65-F5344CB8AC3E}">
        <p14:creationId xmlns:p14="http://schemas.microsoft.com/office/powerpoint/2010/main" val="83951173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sz="quarter" idx="14"/>
          </p:nvPr>
        </p:nvSpPr>
        <p:spPr>
          <a:xfrm>
            <a:off x="628650" y="1592024"/>
            <a:ext cx="6480000" cy="718039"/>
          </a:xfrm>
        </p:spPr>
        <p:txBody>
          <a:bodyPr/>
          <a:lstStyle/>
          <a:p>
            <a:r>
              <a:rPr lang="de-DE" dirty="0"/>
              <a:t>Bsp. </a:t>
            </a:r>
            <a:r>
              <a:rPr lang="de-DE" dirty="0" smtClean="0"/>
              <a:t>Schule Sek. </a:t>
            </a:r>
            <a:r>
              <a:rPr lang="de-DE" dirty="0"/>
              <a:t>I/II Maximum</a:t>
            </a:r>
          </a:p>
        </p:txBody>
      </p:sp>
      <p:sp>
        <p:nvSpPr>
          <p:cNvPr id="3" name="Textplatzhalter 2"/>
          <p:cNvSpPr>
            <a:spLocks noGrp="1"/>
          </p:cNvSpPr>
          <p:nvPr>
            <p:ph type="body" sz="quarter" idx="15"/>
          </p:nvPr>
        </p:nvSpPr>
        <p:spPr/>
        <p:txBody>
          <a:bodyPr/>
          <a:lstStyle/>
          <a:p>
            <a:r>
              <a:rPr lang="de-DE" dirty="0"/>
              <a:t>Bielefelder </a:t>
            </a:r>
            <a:r>
              <a:rPr lang="de-DE" dirty="0" err="1"/>
              <a:t>Indikatorentableau</a:t>
            </a:r>
            <a:endParaRPr lang="de-DE" dirty="0"/>
          </a:p>
        </p:txBody>
      </p:sp>
      <p:sp>
        <p:nvSpPr>
          <p:cNvPr id="5" name="Inhaltsplatzhalter 4"/>
          <p:cNvSpPr>
            <a:spLocks noGrp="1"/>
          </p:cNvSpPr>
          <p:nvPr>
            <p:ph sz="quarter" idx="18"/>
          </p:nvPr>
        </p:nvSpPr>
        <p:spPr/>
        <p:txBody>
          <a:bodyPr/>
          <a:lstStyle/>
          <a:p>
            <a:r>
              <a:rPr lang="de-DE" dirty="0" smtClean="0"/>
              <a:t>17.01.2023</a:t>
            </a:r>
            <a:endParaRPr lang="de-DE" dirty="0"/>
          </a:p>
          <a:p>
            <a:endParaRPr lang="de-DE" dirty="0"/>
          </a:p>
        </p:txBody>
      </p:sp>
      <p:sp>
        <p:nvSpPr>
          <p:cNvPr id="6" name="Inhaltsplatzhalter 5"/>
          <p:cNvSpPr>
            <a:spLocks noGrp="1"/>
          </p:cNvSpPr>
          <p:nvPr>
            <p:ph sz="quarter" idx="19"/>
          </p:nvPr>
        </p:nvSpPr>
        <p:spPr/>
        <p:txBody>
          <a:bodyPr/>
          <a:lstStyle/>
          <a:p>
            <a:endParaRPr lang="de-DE"/>
          </a:p>
        </p:txBody>
      </p:sp>
      <p:sp>
        <p:nvSpPr>
          <p:cNvPr id="7" name="Foliennummernplatzhalter 6"/>
          <p:cNvSpPr>
            <a:spLocks noGrp="1"/>
          </p:cNvSpPr>
          <p:nvPr>
            <p:ph type="sldNum" sz="quarter" idx="4"/>
          </p:nvPr>
        </p:nvSpPr>
        <p:spPr/>
        <p:txBody>
          <a:bodyPr/>
          <a:lstStyle/>
          <a:p>
            <a:fld id="{D8A02D57-5650-2348-854A-14D0207037F0}" type="slidenum">
              <a:rPr lang="de-DE" smtClean="0"/>
              <a:pPr/>
              <a:t>7</a:t>
            </a:fld>
            <a:endParaRPr lang="de-DE" dirty="0"/>
          </a:p>
        </p:txBody>
      </p:sp>
      <p:graphicFrame>
        <p:nvGraphicFramePr>
          <p:cNvPr id="12" name="Inhaltsplatzhalter 11"/>
          <p:cNvGraphicFramePr>
            <a:graphicFrameLocks noGrp="1"/>
          </p:cNvGraphicFramePr>
          <p:nvPr>
            <p:ph sz="quarter" idx="17"/>
            <p:extLst/>
          </p:nvPr>
        </p:nvGraphicFramePr>
        <p:xfrm>
          <a:off x="628650" y="2545099"/>
          <a:ext cx="6494045" cy="2219960"/>
        </p:xfrm>
        <a:graphic>
          <a:graphicData uri="http://schemas.openxmlformats.org/drawingml/2006/table">
            <a:tbl>
              <a:tblPr firstRow="1" bandRow="1">
                <a:tableStyleId>{5C22544A-7EE6-4342-B048-85BDC9FD1C3A}</a:tableStyleId>
              </a:tblPr>
              <a:tblGrid>
                <a:gridCol w="1741674">
                  <a:extLst>
                    <a:ext uri="{9D8B030D-6E8A-4147-A177-3AD203B41FA5}">
                      <a16:colId xmlns:a16="http://schemas.microsoft.com/office/drawing/2014/main" val="3671670935"/>
                    </a:ext>
                  </a:extLst>
                </a:gridCol>
                <a:gridCol w="222065">
                  <a:extLst>
                    <a:ext uri="{9D8B030D-6E8A-4147-A177-3AD203B41FA5}">
                      <a16:colId xmlns:a16="http://schemas.microsoft.com/office/drawing/2014/main" val="1297824959"/>
                    </a:ext>
                  </a:extLst>
                </a:gridCol>
                <a:gridCol w="752571">
                  <a:extLst>
                    <a:ext uri="{9D8B030D-6E8A-4147-A177-3AD203B41FA5}">
                      <a16:colId xmlns:a16="http://schemas.microsoft.com/office/drawing/2014/main" val="4148980322"/>
                    </a:ext>
                  </a:extLst>
                </a:gridCol>
                <a:gridCol w="3777735">
                  <a:extLst>
                    <a:ext uri="{9D8B030D-6E8A-4147-A177-3AD203B41FA5}">
                      <a16:colId xmlns:a16="http://schemas.microsoft.com/office/drawing/2014/main" val="4168936639"/>
                    </a:ext>
                  </a:extLst>
                </a:gridCol>
              </a:tblGrid>
              <a:tr h="370840">
                <a:tc>
                  <a:txBody>
                    <a:bodyPr/>
                    <a:lstStyle/>
                    <a:p>
                      <a:r>
                        <a:rPr lang="de-DE" dirty="0" smtClean="0"/>
                        <a:t>Ausstattung</a:t>
                      </a:r>
                      <a:endParaRPr lang="de-DE" dirty="0"/>
                    </a:p>
                  </a:txBody>
                  <a:tcPr/>
                </a:tc>
                <a:tc>
                  <a:txBody>
                    <a:bodyPr/>
                    <a:lstStyle/>
                    <a:p>
                      <a:pPr algn="ctr"/>
                      <a:endParaRPr lang="de-DE" dirty="0"/>
                    </a:p>
                  </a:txBody>
                  <a:tcPr/>
                </a:tc>
                <a:tc>
                  <a:txBody>
                    <a:bodyPr/>
                    <a:lstStyle/>
                    <a:p>
                      <a:pPr algn="ctr"/>
                      <a:r>
                        <a:rPr lang="de-DE" dirty="0" smtClean="0"/>
                        <a:t>VZÄs</a:t>
                      </a:r>
                      <a:endParaRPr lang="de-DE" dirty="0"/>
                    </a:p>
                  </a:txBody>
                  <a:tcPr/>
                </a:tc>
                <a:tc>
                  <a:txBody>
                    <a:bodyPr/>
                    <a:lstStyle/>
                    <a:p>
                      <a:r>
                        <a:rPr lang="de-DE" dirty="0" smtClean="0"/>
                        <a:t>Anmerkungen</a:t>
                      </a:r>
                      <a:endParaRPr lang="de-DE" dirty="0"/>
                    </a:p>
                  </a:txBody>
                  <a:tcPr/>
                </a:tc>
                <a:extLst>
                  <a:ext uri="{0D108BD9-81ED-4DB2-BD59-A6C34878D82A}">
                    <a16:rowId xmlns:a16="http://schemas.microsoft.com/office/drawing/2014/main" val="743914852"/>
                  </a:ext>
                </a:extLst>
              </a:tr>
              <a:tr h="370840">
                <a:tc>
                  <a:txBody>
                    <a:bodyPr/>
                    <a:lstStyle/>
                    <a:p>
                      <a:r>
                        <a:rPr lang="de-DE" dirty="0" smtClean="0"/>
                        <a:t>Basis</a:t>
                      </a:r>
                      <a:endParaRPr lang="de-DE" dirty="0"/>
                    </a:p>
                  </a:txBody>
                  <a:tcPr/>
                </a:tc>
                <a:tc>
                  <a:txBody>
                    <a:bodyPr/>
                    <a:lstStyle/>
                    <a:p>
                      <a:pPr algn="ctr"/>
                      <a:endParaRPr lang="de-DE" dirty="0"/>
                    </a:p>
                  </a:txBody>
                  <a:tcPr/>
                </a:tc>
                <a:tc>
                  <a:txBody>
                    <a:bodyPr/>
                    <a:lstStyle/>
                    <a:p>
                      <a:pPr algn="ctr"/>
                      <a:r>
                        <a:rPr lang="de-DE" dirty="0" smtClean="0"/>
                        <a:t>0,75</a:t>
                      </a:r>
                      <a:endParaRPr lang="de-DE" dirty="0"/>
                    </a:p>
                  </a:txBody>
                  <a:tcPr/>
                </a:tc>
                <a:tc>
                  <a:txBody>
                    <a:bodyPr/>
                    <a:lstStyle/>
                    <a:p>
                      <a:r>
                        <a:rPr lang="de-DE" dirty="0" smtClean="0"/>
                        <a:t>Fixum für Schulen</a:t>
                      </a:r>
                      <a:r>
                        <a:rPr lang="de-DE" baseline="0" dirty="0" smtClean="0"/>
                        <a:t> mit 5+ Zügen</a:t>
                      </a:r>
                      <a:endParaRPr lang="de-DE" dirty="0"/>
                    </a:p>
                  </a:txBody>
                  <a:tcPr/>
                </a:tc>
                <a:extLst>
                  <a:ext uri="{0D108BD9-81ED-4DB2-BD59-A6C34878D82A}">
                    <a16:rowId xmlns:a16="http://schemas.microsoft.com/office/drawing/2014/main" val="1939613123"/>
                  </a:ext>
                </a:extLst>
              </a:tr>
              <a:tr h="370840">
                <a:tc>
                  <a:txBody>
                    <a:bodyPr/>
                    <a:lstStyle/>
                    <a:p>
                      <a:r>
                        <a:rPr lang="de-DE" dirty="0" smtClean="0"/>
                        <a:t>Größenzuschlag</a:t>
                      </a:r>
                      <a:endParaRPr lang="de-DE" dirty="0"/>
                    </a:p>
                  </a:txBody>
                  <a:tcPr/>
                </a:tc>
                <a:tc>
                  <a:txBody>
                    <a:bodyPr/>
                    <a:lstStyle/>
                    <a:p>
                      <a:pPr algn="ctr"/>
                      <a:r>
                        <a:rPr lang="de-DE" dirty="0" smtClean="0"/>
                        <a:t>+</a:t>
                      </a:r>
                      <a:endParaRPr lang="de-DE" dirty="0"/>
                    </a:p>
                  </a:txBody>
                  <a:tcPr/>
                </a:tc>
                <a:tc>
                  <a:txBody>
                    <a:bodyPr/>
                    <a:lstStyle/>
                    <a:p>
                      <a:pPr algn="ctr"/>
                      <a:r>
                        <a:rPr lang="de-DE" dirty="0" smtClean="0"/>
                        <a:t>0,75</a:t>
                      </a:r>
                      <a:endParaRPr lang="de-DE" dirty="0"/>
                    </a:p>
                  </a:txBody>
                  <a:tcPr/>
                </a:tc>
                <a:tc>
                  <a:txBody>
                    <a:bodyPr/>
                    <a:lstStyle/>
                    <a:p>
                      <a:r>
                        <a:rPr lang="de-DE" dirty="0" smtClean="0"/>
                        <a:t>6-zügig:</a:t>
                      </a:r>
                      <a:r>
                        <a:rPr lang="de-DE" baseline="0" dirty="0" smtClean="0"/>
                        <a:t> 6*0,25=</a:t>
                      </a:r>
                      <a:r>
                        <a:rPr lang="de-DE" sz="800" baseline="0" dirty="0" smtClean="0"/>
                        <a:t> </a:t>
                      </a:r>
                      <a:r>
                        <a:rPr lang="de-DE" b="1" baseline="0" dirty="0" smtClean="0"/>
                        <a:t>1,5</a:t>
                      </a:r>
                      <a:r>
                        <a:rPr lang="de-DE" baseline="0" dirty="0" smtClean="0"/>
                        <a:t> abzgl. 0,75 Fixum</a:t>
                      </a:r>
                      <a:endParaRPr lang="de-DE" dirty="0"/>
                    </a:p>
                  </a:txBody>
                  <a:tcPr/>
                </a:tc>
                <a:extLst>
                  <a:ext uri="{0D108BD9-81ED-4DB2-BD59-A6C34878D82A}">
                    <a16:rowId xmlns:a16="http://schemas.microsoft.com/office/drawing/2014/main" val="2558161009"/>
                  </a:ext>
                </a:extLst>
              </a:tr>
              <a:tr h="370840">
                <a:tc>
                  <a:txBody>
                    <a:bodyPr/>
                    <a:lstStyle/>
                    <a:p>
                      <a:r>
                        <a:rPr lang="de-DE" dirty="0" smtClean="0"/>
                        <a:t>GL-Zuschlag</a:t>
                      </a:r>
                      <a:endParaRPr lang="de-DE" dirty="0"/>
                    </a:p>
                  </a:txBody>
                  <a:tcPr/>
                </a:tc>
                <a:tc>
                  <a:txBody>
                    <a:bodyPr/>
                    <a:lstStyle/>
                    <a:p>
                      <a:pPr algn="ctr"/>
                      <a:r>
                        <a:rPr lang="de-DE" dirty="0" smtClean="0"/>
                        <a:t>+</a:t>
                      </a:r>
                      <a:endParaRPr lang="de-DE" dirty="0"/>
                    </a:p>
                  </a:txBody>
                  <a:tcPr/>
                </a:tc>
                <a:tc>
                  <a:txBody>
                    <a:bodyPr/>
                    <a:lstStyle/>
                    <a:p>
                      <a:pPr algn="ctr"/>
                      <a:r>
                        <a:rPr lang="de-DE" dirty="0" smtClean="0"/>
                        <a:t>1,25</a:t>
                      </a:r>
                      <a:endParaRPr lang="de-DE" dirty="0"/>
                    </a:p>
                  </a:txBody>
                  <a:tcPr/>
                </a:tc>
                <a:tc>
                  <a:txBody>
                    <a:bodyPr/>
                    <a:lstStyle/>
                    <a:p>
                      <a:r>
                        <a:rPr lang="de-DE" dirty="0" smtClean="0"/>
                        <a:t>Zuschlag für Schulen Sek 5+ Züge</a:t>
                      </a:r>
                      <a:endParaRPr lang="de-DE" dirty="0"/>
                    </a:p>
                  </a:txBody>
                  <a:tcPr/>
                </a:tc>
                <a:extLst>
                  <a:ext uri="{0D108BD9-81ED-4DB2-BD59-A6C34878D82A}">
                    <a16:rowId xmlns:a16="http://schemas.microsoft.com/office/drawing/2014/main" val="637787277"/>
                  </a:ext>
                </a:extLst>
              </a:tr>
              <a:tr h="370840">
                <a:tc>
                  <a:txBody>
                    <a:bodyPr/>
                    <a:lstStyle/>
                    <a:p>
                      <a:r>
                        <a:rPr lang="de-DE" dirty="0" smtClean="0"/>
                        <a:t>BRSB-Zuschlag</a:t>
                      </a:r>
                      <a:endParaRPr lang="de-DE" dirty="0"/>
                    </a:p>
                  </a:txBody>
                  <a:tcPr/>
                </a:tc>
                <a:tc>
                  <a:txBody>
                    <a:bodyPr/>
                    <a:lstStyle/>
                    <a:p>
                      <a:pPr algn="ctr"/>
                      <a:r>
                        <a:rPr lang="de-DE" dirty="0" smtClean="0"/>
                        <a:t>+</a:t>
                      </a:r>
                      <a:endParaRPr lang="de-DE" dirty="0"/>
                    </a:p>
                  </a:txBody>
                  <a:tcPr/>
                </a:tc>
                <a:tc>
                  <a:txBody>
                    <a:bodyPr/>
                    <a:lstStyle/>
                    <a:p>
                      <a:pPr algn="ctr"/>
                      <a:r>
                        <a:rPr lang="de-DE" u="sng" dirty="0" smtClean="0"/>
                        <a:t>2,25</a:t>
                      </a:r>
                      <a:endParaRPr lang="de-DE" u="sng" dirty="0"/>
                    </a:p>
                  </a:txBody>
                  <a:tcPr/>
                </a:tc>
                <a:tc>
                  <a:txBody>
                    <a:bodyPr/>
                    <a:lstStyle/>
                    <a:p>
                      <a:r>
                        <a:rPr lang="de-DE" dirty="0" smtClean="0"/>
                        <a:t>„hohe“ Belastung 0,75* Züge *0,5</a:t>
                      </a:r>
                      <a:endParaRPr lang="de-DE" dirty="0"/>
                    </a:p>
                  </a:txBody>
                  <a:tcPr/>
                </a:tc>
                <a:extLst>
                  <a:ext uri="{0D108BD9-81ED-4DB2-BD59-A6C34878D82A}">
                    <a16:rowId xmlns:a16="http://schemas.microsoft.com/office/drawing/2014/main" val="3117568640"/>
                  </a:ext>
                </a:extLst>
              </a:tr>
              <a:tr h="182880">
                <a:tc>
                  <a:txBody>
                    <a:bodyPr/>
                    <a:lstStyle/>
                    <a:p>
                      <a:r>
                        <a:rPr lang="de-DE" dirty="0" smtClean="0"/>
                        <a:t>Summe</a:t>
                      </a:r>
                      <a:endParaRPr lang="de-DE" dirty="0"/>
                    </a:p>
                  </a:txBody>
                  <a:tcPr/>
                </a:tc>
                <a:tc>
                  <a:txBody>
                    <a:bodyPr/>
                    <a:lstStyle/>
                    <a:p>
                      <a:pPr algn="ctr"/>
                      <a:endParaRPr lang="de-DE" dirty="0"/>
                    </a:p>
                  </a:txBody>
                  <a:tcPr/>
                </a:tc>
                <a:tc>
                  <a:txBody>
                    <a:bodyPr/>
                    <a:lstStyle/>
                    <a:p>
                      <a:pPr algn="ctr"/>
                      <a:r>
                        <a:rPr lang="de-DE" dirty="0" smtClean="0"/>
                        <a:t>5,00</a:t>
                      </a:r>
                      <a:endParaRPr lang="de-DE" dirty="0"/>
                    </a:p>
                  </a:txBody>
                  <a:tcPr/>
                </a:tc>
                <a:tc>
                  <a:txBody>
                    <a:bodyPr/>
                    <a:lstStyle/>
                    <a:p>
                      <a:r>
                        <a:rPr lang="de-DE" dirty="0" smtClean="0"/>
                        <a:t>=SOLL-Wert</a:t>
                      </a:r>
                      <a:r>
                        <a:rPr lang="de-DE" baseline="0" dirty="0" smtClean="0"/>
                        <a:t> gem. Ausstattungsindex</a:t>
                      </a:r>
                      <a:endParaRPr lang="de-DE" dirty="0"/>
                    </a:p>
                  </a:txBody>
                  <a:tcPr/>
                </a:tc>
                <a:extLst>
                  <a:ext uri="{0D108BD9-81ED-4DB2-BD59-A6C34878D82A}">
                    <a16:rowId xmlns:a16="http://schemas.microsoft.com/office/drawing/2014/main" val="2221010375"/>
                  </a:ext>
                </a:extLst>
              </a:tr>
            </a:tbl>
          </a:graphicData>
        </a:graphic>
      </p:graphicFrame>
    </p:spTree>
    <p:extLst>
      <p:ext uri="{BB962C8B-B14F-4D97-AF65-F5344CB8AC3E}">
        <p14:creationId xmlns:p14="http://schemas.microsoft.com/office/powerpoint/2010/main" val="134187838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p:cNvSpPr>
            <a:spLocks noGrp="1"/>
          </p:cNvSpPr>
          <p:nvPr>
            <p:ph type="body" sz="quarter" idx="15"/>
          </p:nvPr>
        </p:nvSpPr>
        <p:spPr>
          <a:xfrm>
            <a:off x="426283" y="330801"/>
            <a:ext cx="7026275" cy="774317"/>
          </a:xfrm>
        </p:spPr>
        <p:txBody>
          <a:bodyPr/>
          <a:lstStyle/>
          <a:p>
            <a:r>
              <a:rPr lang="de-DE" dirty="0" smtClean="0"/>
              <a:t>Umsetzung des Rahmenkonzeptes Schulsozialarbeit</a:t>
            </a:r>
            <a:endParaRPr lang="de-DE" dirty="0"/>
          </a:p>
        </p:txBody>
      </p:sp>
      <p:sp>
        <p:nvSpPr>
          <p:cNvPr id="4" name="Inhaltsplatzhalter 3"/>
          <p:cNvSpPr>
            <a:spLocks noGrp="1"/>
          </p:cNvSpPr>
          <p:nvPr>
            <p:ph sz="quarter" idx="17"/>
          </p:nvPr>
        </p:nvSpPr>
        <p:spPr>
          <a:xfrm>
            <a:off x="575985" y="1402228"/>
            <a:ext cx="8185766" cy="5072396"/>
          </a:xfrm>
        </p:spPr>
        <p:txBody>
          <a:bodyPr>
            <a:normAutofit/>
          </a:bodyPr>
          <a:lstStyle/>
          <a:p>
            <a:pPr marL="0" lvl="0" indent="0">
              <a:spcAft>
                <a:spcPts val="1200"/>
              </a:spcAft>
              <a:buNone/>
            </a:pPr>
            <a:r>
              <a:rPr lang="de-DE" dirty="0" smtClean="0">
                <a:solidFill>
                  <a:srgbClr val="0070C0"/>
                </a:solidFill>
              </a:rPr>
              <a:t>Mit der vorliegenden Beschlussvorlage wird …</a:t>
            </a:r>
          </a:p>
          <a:p>
            <a:pPr marL="228600" lvl="1" indent="0" algn="just">
              <a:spcAft>
                <a:spcPts val="1200"/>
              </a:spcAft>
              <a:buNone/>
            </a:pPr>
            <a:r>
              <a:rPr lang="de-DE" sz="2800" dirty="0" smtClean="0">
                <a:latin typeface="Arial" panose="020B0604020202020204" pitchFamily="34" charset="0"/>
                <a:cs typeface="Arial" panose="020B0604020202020204" pitchFamily="34" charset="0"/>
              </a:rPr>
              <a:t>… ein wichtiger Meilenstein des Rahmen-konzeptes umgesetzt, indem </a:t>
            </a:r>
            <a:r>
              <a:rPr lang="de-DE" sz="2800" smtClean="0">
                <a:latin typeface="Arial" panose="020B0604020202020204" pitchFamily="34" charset="0"/>
                <a:cs typeface="Arial" panose="020B0604020202020204" pitchFamily="34" charset="0"/>
              </a:rPr>
              <a:t>das </a:t>
            </a:r>
            <a:r>
              <a:rPr lang="de-DE" sz="2800" smtClean="0">
                <a:latin typeface="Arial" panose="020B0604020202020204" pitchFamily="34" charset="0"/>
                <a:cs typeface="Arial" panose="020B0604020202020204" pitchFamily="34" charset="0"/>
              </a:rPr>
              <a:t>Indikatoren-tableau </a:t>
            </a:r>
            <a:r>
              <a:rPr lang="de-DE" sz="2800" dirty="0" smtClean="0">
                <a:latin typeface="Arial" panose="020B0604020202020204" pitchFamily="34" charset="0"/>
                <a:cs typeface="Arial" panose="020B0604020202020204" pitchFamily="34" charset="0"/>
              </a:rPr>
              <a:t>als handlungsleitend anerkannt wird!</a:t>
            </a:r>
          </a:p>
          <a:p>
            <a:pPr marL="228600" lvl="1" indent="0" algn="just">
              <a:spcAft>
                <a:spcPts val="1200"/>
              </a:spcAft>
              <a:buNone/>
            </a:pPr>
            <a:r>
              <a:rPr lang="de-DE" sz="2800" dirty="0" smtClean="0">
                <a:latin typeface="Arial" panose="020B0604020202020204" pitchFamily="34" charset="0"/>
                <a:cs typeface="Arial" panose="020B0604020202020204" pitchFamily="34" charset="0"/>
              </a:rPr>
              <a:t>… die Transformation </a:t>
            </a:r>
            <a:r>
              <a:rPr lang="de-DE" sz="2800" dirty="0">
                <a:latin typeface="Arial" panose="020B0604020202020204" pitchFamily="34" charset="0"/>
                <a:cs typeface="Arial" panose="020B0604020202020204" pitchFamily="34" charset="0"/>
              </a:rPr>
              <a:t>der </a:t>
            </a:r>
            <a:r>
              <a:rPr lang="de-DE" sz="2800" dirty="0" err="1" smtClean="0">
                <a:latin typeface="Arial" panose="020B0604020202020204" pitchFamily="34" charset="0"/>
                <a:cs typeface="Arial" panose="020B0604020202020204" pitchFamily="34" charset="0"/>
              </a:rPr>
              <a:t>sozialarbeiterischen</a:t>
            </a:r>
            <a:r>
              <a:rPr lang="de-DE" sz="2800" dirty="0" smtClean="0">
                <a:latin typeface="Arial" panose="020B0604020202020204" pitchFamily="34" charset="0"/>
                <a:cs typeface="Arial" panose="020B0604020202020204" pitchFamily="34" charset="0"/>
              </a:rPr>
              <a:t> Unterstützungsressourcen für SFG in </a:t>
            </a:r>
            <a:r>
              <a:rPr lang="de-DE" sz="2800" dirty="0">
                <a:latin typeface="Arial" panose="020B0604020202020204" pitchFamily="34" charset="0"/>
                <a:cs typeface="Arial" panose="020B0604020202020204" pitchFamily="34" charset="0"/>
              </a:rPr>
              <a:t>regelhafte </a:t>
            </a:r>
            <a:r>
              <a:rPr lang="de-DE" sz="2800" dirty="0" smtClean="0">
                <a:latin typeface="Arial" panose="020B0604020202020204" pitchFamily="34" charset="0"/>
                <a:cs typeface="Arial" panose="020B0604020202020204" pitchFamily="34" charset="0"/>
              </a:rPr>
              <a:t>Schulsozialarbeit begonnen!</a:t>
            </a:r>
          </a:p>
          <a:p>
            <a:pPr marL="228600" lvl="1" indent="0" algn="just">
              <a:spcAft>
                <a:spcPts val="1200"/>
              </a:spcAft>
              <a:buNone/>
            </a:pPr>
            <a:r>
              <a:rPr lang="de-DE" sz="2800" dirty="0" smtClean="0">
                <a:latin typeface="Arial" panose="020B0604020202020204" pitchFamily="34" charset="0"/>
                <a:cs typeface="Arial" panose="020B0604020202020204" pitchFamily="34" charset="0"/>
              </a:rPr>
              <a:t>… die Grundversorgung </a:t>
            </a:r>
            <a:r>
              <a:rPr lang="de-DE" sz="2800" dirty="0">
                <a:latin typeface="Arial" panose="020B0604020202020204" pitchFamily="34" charset="0"/>
                <a:cs typeface="Arial" panose="020B0604020202020204" pitchFamily="34" charset="0"/>
              </a:rPr>
              <a:t>aller Schulen in </a:t>
            </a:r>
            <a:r>
              <a:rPr lang="de-DE" sz="2800" dirty="0" smtClean="0">
                <a:latin typeface="Arial" panose="020B0604020202020204" pitchFamily="34" charset="0"/>
                <a:cs typeface="Arial" panose="020B0604020202020204" pitchFamily="34" charset="0"/>
              </a:rPr>
              <a:t>städtischer Trägerschaft mit Schulsozialarbeit gesichert!</a:t>
            </a:r>
            <a:endParaRPr lang="de-DE" sz="2800" dirty="0">
              <a:latin typeface="Arial" panose="020B0604020202020204" pitchFamily="34" charset="0"/>
              <a:cs typeface="Arial" panose="020B0604020202020204" pitchFamily="34" charset="0"/>
            </a:endParaRPr>
          </a:p>
          <a:p>
            <a:endParaRPr lang="de-DE" dirty="0" smtClean="0"/>
          </a:p>
        </p:txBody>
      </p:sp>
      <p:sp>
        <p:nvSpPr>
          <p:cNvPr id="5" name="Inhaltsplatzhalter 4"/>
          <p:cNvSpPr>
            <a:spLocks noGrp="1"/>
          </p:cNvSpPr>
          <p:nvPr>
            <p:ph sz="quarter" idx="18"/>
          </p:nvPr>
        </p:nvSpPr>
        <p:spPr/>
        <p:txBody>
          <a:bodyPr/>
          <a:lstStyle/>
          <a:p>
            <a:endParaRPr lang="de-DE"/>
          </a:p>
        </p:txBody>
      </p:sp>
      <p:sp>
        <p:nvSpPr>
          <p:cNvPr id="6" name="Inhaltsplatzhalter 5"/>
          <p:cNvSpPr>
            <a:spLocks noGrp="1"/>
          </p:cNvSpPr>
          <p:nvPr>
            <p:ph sz="quarter" idx="19"/>
          </p:nvPr>
        </p:nvSpPr>
        <p:spPr/>
        <p:txBody>
          <a:bodyPr/>
          <a:lstStyle/>
          <a:p>
            <a:endParaRPr lang="de-DE"/>
          </a:p>
        </p:txBody>
      </p:sp>
      <p:sp>
        <p:nvSpPr>
          <p:cNvPr id="7" name="Foliennummernplatzhalter 6"/>
          <p:cNvSpPr>
            <a:spLocks noGrp="1"/>
          </p:cNvSpPr>
          <p:nvPr>
            <p:ph type="sldNum" sz="quarter" idx="4"/>
          </p:nvPr>
        </p:nvSpPr>
        <p:spPr/>
        <p:txBody>
          <a:bodyPr/>
          <a:lstStyle/>
          <a:p>
            <a:fld id="{D8A02D57-5650-2348-854A-14D0207037F0}" type="slidenum">
              <a:rPr lang="de-DE" smtClean="0"/>
              <a:pPr/>
              <a:t>8</a:t>
            </a:fld>
            <a:endParaRPr lang="de-DE" dirty="0"/>
          </a:p>
        </p:txBody>
      </p:sp>
    </p:spTree>
    <p:extLst>
      <p:ext uri="{BB962C8B-B14F-4D97-AF65-F5344CB8AC3E}">
        <p14:creationId xmlns:p14="http://schemas.microsoft.com/office/powerpoint/2010/main" val="25455450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p:cNvSpPr>
            <a:spLocks noGrp="1"/>
          </p:cNvSpPr>
          <p:nvPr>
            <p:ph type="body" sz="quarter" idx="15"/>
          </p:nvPr>
        </p:nvSpPr>
        <p:spPr>
          <a:xfrm>
            <a:off x="351564" y="488199"/>
            <a:ext cx="7885763" cy="591092"/>
          </a:xfrm>
        </p:spPr>
        <p:txBody>
          <a:bodyPr/>
          <a:lstStyle/>
          <a:p>
            <a:r>
              <a:rPr lang="de-DE" dirty="0" smtClean="0"/>
              <a:t>Ausblick</a:t>
            </a:r>
            <a:endParaRPr lang="de-DE" dirty="0"/>
          </a:p>
        </p:txBody>
      </p:sp>
      <p:sp>
        <p:nvSpPr>
          <p:cNvPr id="4" name="Inhaltsplatzhalter 3"/>
          <p:cNvSpPr>
            <a:spLocks noGrp="1"/>
          </p:cNvSpPr>
          <p:nvPr>
            <p:ph sz="quarter" idx="17"/>
          </p:nvPr>
        </p:nvSpPr>
        <p:spPr>
          <a:xfrm>
            <a:off x="687373" y="1895911"/>
            <a:ext cx="7879852" cy="4219661"/>
          </a:xfrm>
        </p:spPr>
        <p:txBody>
          <a:bodyPr>
            <a:normAutofit fontScale="92500" lnSpcReduction="10000"/>
          </a:bodyPr>
          <a:lstStyle/>
          <a:p>
            <a:pPr lvl="0"/>
            <a:r>
              <a:rPr lang="de-DE" dirty="0" smtClean="0"/>
              <a:t>Organisation weiterer Fachtagungen für alle Schulsozialarbeitenden in Bielefeld</a:t>
            </a:r>
          </a:p>
          <a:p>
            <a:pPr marL="0" lvl="0" indent="0">
              <a:buNone/>
            </a:pPr>
            <a:endParaRPr lang="de-DE" dirty="0"/>
          </a:p>
          <a:p>
            <a:pPr lvl="0"/>
            <a:r>
              <a:rPr lang="de-DE" dirty="0" smtClean="0"/>
              <a:t>Sensibilisierung und Beratung bei der konzeptionellen Verankerung der Schulsozialarbeit in den einzelnen Schulen</a:t>
            </a:r>
          </a:p>
          <a:p>
            <a:pPr marL="0" lvl="0" indent="0">
              <a:buNone/>
            </a:pPr>
            <a:endParaRPr lang="de-DE" dirty="0" smtClean="0"/>
          </a:p>
          <a:p>
            <a:pPr lvl="0"/>
            <a:r>
              <a:rPr lang="de-DE" dirty="0" smtClean="0"/>
              <a:t>Optimierung der Netzwerk- und Unterstützungsstruktur für Schulsozialarbeit in Bielefeld</a:t>
            </a:r>
            <a:endParaRPr lang="de-DE" dirty="0"/>
          </a:p>
          <a:p>
            <a:endParaRPr lang="de-DE" dirty="0" smtClean="0"/>
          </a:p>
        </p:txBody>
      </p:sp>
      <p:sp>
        <p:nvSpPr>
          <p:cNvPr id="5" name="Inhaltsplatzhalter 4"/>
          <p:cNvSpPr>
            <a:spLocks noGrp="1"/>
          </p:cNvSpPr>
          <p:nvPr>
            <p:ph sz="quarter" idx="18"/>
          </p:nvPr>
        </p:nvSpPr>
        <p:spPr/>
        <p:txBody>
          <a:bodyPr/>
          <a:lstStyle/>
          <a:p>
            <a:endParaRPr lang="de-DE"/>
          </a:p>
        </p:txBody>
      </p:sp>
      <p:sp>
        <p:nvSpPr>
          <p:cNvPr id="6" name="Inhaltsplatzhalter 5"/>
          <p:cNvSpPr>
            <a:spLocks noGrp="1"/>
          </p:cNvSpPr>
          <p:nvPr>
            <p:ph sz="quarter" idx="19"/>
          </p:nvPr>
        </p:nvSpPr>
        <p:spPr/>
        <p:txBody>
          <a:bodyPr/>
          <a:lstStyle/>
          <a:p>
            <a:endParaRPr lang="de-DE"/>
          </a:p>
        </p:txBody>
      </p:sp>
      <p:sp>
        <p:nvSpPr>
          <p:cNvPr id="7" name="Foliennummernplatzhalter 6"/>
          <p:cNvSpPr>
            <a:spLocks noGrp="1"/>
          </p:cNvSpPr>
          <p:nvPr>
            <p:ph type="sldNum" sz="quarter" idx="4"/>
          </p:nvPr>
        </p:nvSpPr>
        <p:spPr/>
        <p:txBody>
          <a:bodyPr/>
          <a:lstStyle/>
          <a:p>
            <a:fld id="{D8A02D57-5650-2348-854A-14D0207037F0}" type="slidenum">
              <a:rPr lang="de-DE" smtClean="0"/>
              <a:pPr/>
              <a:t>9</a:t>
            </a:fld>
            <a:endParaRPr lang="de-DE" dirty="0"/>
          </a:p>
        </p:txBody>
      </p:sp>
    </p:spTree>
    <p:extLst>
      <p:ext uri="{BB962C8B-B14F-4D97-AF65-F5344CB8AC3E}">
        <p14:creationId xmlns:p14="http://schemas.microsoft.com/office/powerpoint/2010/main" val="9691005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2137189" y="2257242"/>
            <a:ext cx="6117226" cy="4025841"/>
          </a:xfrm>
        </p:spPr>
        <p:txBody>
          <a:bodyPr/>
          <a:lstStyle/>
          <a:p>
            <a:endParaRPr lang="de-DE" dirty="0" smtClean="0"/>
          </a:p>
          <a:p>
            <a:endParaRPr lang="de-DE" dirty="0"/>
          </a:p>
          <a:p>
            <a:pPr algn="ctr"/>
            <a:r>
              <a:rPr lang="de-DE" dirty="0" smtClean="0"/>
              <a:t>	Diskussion </a:t>
            </a:r>
            <a:endParaRPr lang="de-DE" dirty="0"/>
          </a:p>
        </p:txBody>
      </p:sp>
    </p:spTree>
    <p:extLst>
      <p:ext uri="{BB962C8B-B14F-4D97-AF65-F5344CB8AC3E}">
        <p14:creationId xmlns:p14="http://schemas.microsoft.com/office/powerpoint/2010/main" val="323620102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0</TotalTime>
  <Words>1295</Words>
  <Application>Microsoft Office PowerPoint</Application>
  <PresentationFormat>Bildschirmpräsentation (4:3)</PresentationFormat>
  <Paragraphs>192</Paragraphs>
  <Slides>10</Slides>
  <Notes>9</Notes>
  <HiddenSlides>0</HiddenSlides>
  <MMClips>0</MMClips>
  <ScaleCrop>false</ScaleCrop>
  <HeadingPairs>
    <vt:vector size="6" baseType="variant">
      <vt:variant>
        <vt:lpstr>Verwendete Schriftarten</vt:lpstr>
      </vt:variant>
      <vt:variant>
        <vt:i4>4</vt:i4>
      </vt:variant>
      <vt:variant>
        <vt:lpstr>Design</vt:lpstr>
      </vt:variant>
      <vt:variant>
        <vt:i4>2</vt:i4>
      </vt:variant>
      <vt:variant>
        <vt:lpstr>Folientitel</vt:lpstr>
      </vt:variant>
      <vt:variant>
        <vt:i4>10</vt:i4>
      </vt:variant>
    </vt:vector>
  </HeadingPairs>
  <TitlesOfParts>
    <vt:vector size="16" baseType="lpstr">
      <vt:lpstr>Arial</vt:lpstr>
      <vt:lpstr>Calibri</vt:lpstr>
      <vt:lpstr>Symbol</vt:lpstr>
      <vt:lpstr>Wingdings</vt:lpstr>
      <vt:lpstr>Office Theme</vt:lpstr>
      <vt:lpstr>Larissa</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R-WIN</dc:creator>
  <cp:lastModifiedBy>Düzel, Deniz (400.212)</cp:lastModifiedBy>
  <cp:revision>639</cp:revision>
  <cp:lastPrinted>2022-11-08T13:37:39Z</cp:lastPrinted>
  <dcterms:created xsi:type="dcterms:W3CDTF">2016-11-18T09:41:01Z</dcterms:created>
  <dcterms:modified xsi:type="dcterms:W3CDTF">2023-01-16T11:53:28Z</dcterms:modified>
</cp:coreProperties>
</file>