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64" r:id="rId2"/>
    <p:sldId id="263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69" r:id="rId12"/>
    <p:sldId id="279" r:id="rId13"/>
    <p:sldId id="288" r:id="rId14"/>
    <p:sldId id="291" r:id="rId15"/>
    <p:sldId id="292" r:id="rId16"/>
    <p:sldId id="293" r:id="rId17"/>
    <p:sldId id="294" r:id="rId18"/>
    <p:sldId id="296" r:id="rId19"/>
    <p:sldId id="297" r:id="rId20"/>
    <p:sldId id="295" r:id="rId21"/>
    <p:sldId id="290" r:id="rId22"/>
  </p:sldIdLst>
  <p:sldSz cx="9144000" cy="5143500" type="screen16x9"/>
  <p:notesSz cx="6858000" cy="9144000"/>
  <p:defaultTextStyle>
    <a:defPPr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114" y="4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231055-9045-EC42-A627-09A70D08C92C}" type="datetimeFigureOut">
              <a:rPr lang="de-DE" smtClean="0"/>
              <a:t>08.03.2023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9E8EDB-5E4A-AD4E-B30F-BDD6F58DE42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9457832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7FEAE3-2199-E24B-8A37-AC306165FB57}" type="datetimeFigureOut">
              <a:rPr lang="de-DE" smtClean="0"/>
              <a:t>08.03.2023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799932-A8B8-8F42-A76C-E9DB1AB273F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91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440296" y="2443734"/>
            <a:ext cx="7772400" cy="1397174"/>
          </a:xfrm>
        </p:spPr>
        <p:txBody>
          <a:bodyPr lIns="0" anchor="b" anchorCtr="0"/>
          <a:lstStyle>
            <a:lvl1pPr>
              <a:defRPr b="1" i="0" baseline="0"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Titel des Vortrags</a:t>
            </a:r>
            <a:br>
              <a:rPr lang="de-DE" dirty="0" smtClean="0"/>
            </a:br>
            <a:r>
              <a:rPr lang="de-DE" dirty="0" smtClean="0"/>
              <a:t>mit Unterzeile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64410" y="3840908"/>
            <a:ext cx="1725249" cy="273844"/>
          </a:xfrm>
        </p:spPr>
        <p:txBody>
          <a:bodyPr lIns="0"/>
          <a:lstStyle>
            <a:lvl1pPr>
              <a:defRPr sz="1800" b="0" i="0"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17.09.21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15019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 smtClean="0"/>
              <a:t>Titel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17.09.21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 Stadt Bielefeld Amt für xxxx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371475"/>
            <a:ext cx="7921625" cy="415925"/>
          </a:xfrm>
        </p:spPr>
        <p:txBody>
          <a:bodyPr>
            <a:norm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smtClean="0"/>
              <a:t>Platz für eine Headline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77473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trenner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17.09.21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|   Stadt Bielefeld Amt für xxxx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47CDE3-A38D-E441-BF47-DAAD4A0C3F70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 hasCustomPrompt="1"/>
          </p:nvPr>
        </p:nvSpPr>
        <p:spPr>
          <a:xfrm>
            <a:off x="457200" y="1681655"/>
            <a:ext cx="6321972" cy="2588172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Hier eine Headline für ein neues Kapitel</a:t>
            </a:r>
            <a:br>
              <a:rPr lang="de-DE" dirty="0" smtClean="0"/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9261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17.09.21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 Stadt Bielefeld Amt für xxxx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371475"/>
            <a:ext cx="7921625" cy="415925"/>
          </a:xfrm>
        </p:spPr>
        <p:txBody>
          <a:bodyPr>
            <a:norm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smtClean="0"/>
              <a:t>Platz für eine Headline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16057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17.09.21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 Stadt Bielefeld Amt für xxxx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371475"/>
            <a:ext cx="7921625" cy="415925"/>
          </a:xfrm>
        </p:spPr>
        <p:txBody>
          <a:bodyPr>
            <a:norm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smtClean="0"/>
              <a:t>Platz für eine Headline</a:t>
            </a:r>
            <a:endParaRPr lang="de-DE" dirty="0"/>
          </a:p>
        </p:txBody>
      </p:sp>
      <p:sp>
        <p:nvSpPr>
          <p:cNvPr id="9" name="Bildplatzhalter 8"/>
          <p:cNvSpPr>
            <a:spLocks noGrp="1"/>
          </p:cNvSpPr>
          <p:nvPr>
            <p:ph type="pic" sz="quarter" idx="14"/>
          </p:nvPr>
        </p:nvSpPr>
        <p:spPr>
          <a:xfrm>
            <a:off x="0" y="887413"/>
            <a:ext cx="5708650" cy="3879850"/>
          </a:xfrm>
        </p:spPr>
        <p:txBody>
          <a:bodyPr/>
          <a:lstStyle/>
          <a:p>
            <a:endParaRPr lang="de-DE"/>
          </a:p>
        </p:txBody>
      </p:sp>
      <p:sp>
        <p:nvSpPr>
          <p:cNvPr id="11" name="Bildplatzhalter 10"/>
          <p:cNvSpPr>
            <a:spLocks noGrp="1"/>
          </p:cNvSpPr>
          <p:nvPr>
            <p:ph type="pic" sz="quarter" idx="15"/>
          </p:nvPr>
        </p:nvSpPr>
        <p:spPr>
          <a:xfrm>
            <a:off x="5708650" y="887413"/>
            <a:ext cx="3435350" cy="1944954"/>
          </a:xfrm>
        </p:spPr>
        <p:txBody>
          <a:bodyPr/>
          <a:lstStyle/>
          <a:p>
            <a:endParaRPr lang="de-DE"/>
          </a:p>
        </p:txBody>
      </p:sp>
      <p:sp>
        <p:nvSpPr>
          <p:cNvPr id="13" name="Bildplatzhalter 12"/>
          <p:cNvSpPr>
            <a:spLocks noGrp="1"/>
          </p:cNvSpPr>
          <p:nvPr>
            <p:ph type="pic" sz="quarter" idx="16"/>
          </p:nvPr>
        </p:nvSpPr>
        <p:spPr>
          <a:xfrm>
            <a:off x="5708650" y="2832367"/>
            <a:ext cx="3435350" cy="1934896"/>
          </a:xfrm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8674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/>
          <p:cNvSpPr>
            <a:spLocks noGrp="1"/>
          </p:cNvSpPr>
          <p:nvPr>
            <p:ph type="pic" sz="quarter" idx="14"/>
          </p:nvPr>
        </p:nvSpPr>
        <p:spPr>
          <a:xfrm>
            <a:off x="0" y="887412"/>
            <a:ext cx="9144000" cy="4256087"/>
          </a:xfrm>
        </p:spPr>
        <p:txBody>
          <a:bodyPr/>
          <a:lstStyle/>
          <a:p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17.09.21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 Stadt Bielefeld Amt für xxxx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371475"/>
            <a:ext cx="7921625" cy="415925"/>
          </a:xfrm>
        </p:spPr>
        <p:txBody>
          <a:bodyPr>
            <a:norm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smtClean="0"/>
              <a:t>Platz für eine Headline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8164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982061"/>
            <a:ext cx="8229600" cy="857250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de-DE" dirty="0" smtClean="0"/>
              <a:t>Titel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839311"/>
            <a:ext cx="8229600" cy="2755312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874110" cy="273844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200" b="1" i="0">
                <a:solidFill>
                  <a:schemeClr val="tx1"/>
                </a:solidFill>
              </a:defRPr>
            </a:lvl1pPr>
          </a:lstStyle>
          <a:p>
            <a:r>
              <a:rPr lang="de-DE" smtClean="0"/>
              <a:t>17.09.21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331310" y="4767263"/>
            <a:ext cx="6761656" cy="273844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de-DE" smtClean="0"/>
              <a:t>|   Stadt Bielefeld Amt für xxxx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092967" y="4767263"/>
            <a:ext cx="593833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F447CDE3-A38D-E441-BF47-DAAD4A0C3F70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5012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sz="3600" b="1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 anchor="b">
            <a:normAutofit/>
          </a:bodyPr>
          <a:lstStyle/>
          <a:p>
            <a:r>
              <a:rPr lang="de-DE" sz="3000" b="0" dirty="0" smtClean="0"/>
              <a:t>OGS- und Zugerweiterungen an Bielefelder Grundschulen</a:t>
            </a:r>
            <a:endParaRPr lang="de-DE" sz="3000" b="0" dirty="0"/>
          </a:p>
        </p:txBody>
      </p:sp>
      <p:sp>
        <p:nvSpPr>
          <p:cNvPr id="6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>
                <a:solidFill>
                  <a:schemeClr val="bg1"/>
                </a:solidFill>
              </a:rPr>
              <a:t>16.03.2023    |    Stadt Bielefeld    |    ISB… wir bewegen! </a:t>
            </a:r>
            <a:endParaRPr lang="de-DE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429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z="800" smtClean="0"/>
              <a:t>2</a:t>
            </a:fld>
            <a:endParaRPr lang="de-DE" sz="800" dirty="0"/>
          </a:p>
        </p:txBody>
      </p:sp>
      <p:sp>
        <p:nvSpPr>
          <p:cNvPr id="16" name="Inhaltsplatzhalter 2"/>
          <p:cNvSpPr>
            <a:spLocks noGrp="1"/>
          </p:cNvSpPr>
          <p:nvPr>
            <p:ph idx="1"/>
          </p:nvPr>
        </p:nvSpPr>
        <p:spPr>
          <a:xfrm>
            <a:off x="427055" y="1298581"/>
            <a:ext cx="8647095" cy="307245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de-DE" sz="6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An 31 Grundschulstandorten werden OGS- und </a:t>
            </a:r>
            <a:r>
              <a:rPr lang="de-DE" sz="6400" b="1" dirty="0">
                <a:latin typeface="Arial" panose="020B0604020202020204" pitchFamily="34" charset="0"/>
                <a:cs typeface="Arial" panose="020B0604020202020204" pitchFamily="34" charset="0"/>
              </a:rPr>
              <a:t>Zugerweiterungen im Rahmen </a:t>
            </a:r>
            <a:r>
              <a:rPr lang="de-DE" sz="6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des</a:t>
            </a:r>
          </a:p>
          <a:p>
            <a:pPr marL="0" indent="0">
              <a:buNone/>
            </a:pPr>
            <a:r>
              <a:rPr lang="de-DE" sz="6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Bauprogrammes (Ratssitzung Februar 2022) berücksichtigt.</a:t>
            </a:r>
          </a:p>
          <a:p>
            <a:pPr marL="0" indent="0">
              <a:buNone/>
            </a:pPr>
            <a:endParaRPr lang="de-DE" sz="5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de-DE" sz="5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de-DE" sz="5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5200" dirty="0" smtClean="0">
                <a:latin typeface="Arial" panose="020B0604020202020204" pitchFamily="34" charset="0"/>
                <a:cs typeface="Arial" panose="020B0604020202020204" pitchFamily="34" charset="0"/>
              </a:rPr>
              <a:t>Zugerweiterungen an </a:t>
            </a:r>
            <a:r>
              <a:rPr lang="de-DE" sz="52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10 Grundschulstandorten</a:t>
            </a:r>
            <a:r>
              <a:rPr lang="de-DE" sz="5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		</a:t>
            </a:r>
            <a:r>
              <a:rPr lang="de-DE" sz="5200" dirty="0" smtClean="0">
                <a:latin typeface="Arial" panose="020B0604020202020204" pitchFamily="34" charset="0"/>
                <a:cs typeface="Arial" panose="020B0604020202020204" pitchFamily="34" charset="0"/>
              </a:rPr>
              <a:t>(Einzelpositionen im Bauprogramm) </a:t>
            </a:r>
          </a:p>
          <a:p>
            <a:pPr marL="0" indent="0">
              <a:buNone/>
            </a:pPr>
            <a:endParaRPr lang="de-DE" sz="5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de-DE" sz="5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de-DE" sz="5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de-DE" sz="5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5200" dirty="0" smtClean="0">
                <a:latin typeface="Arial" panose="020B0604020202020204" pitchFamily="34" charset="0"/>
                <a:cs typeface="Arial" panose="020B0604020202020204" pitchFamily="34" charset="0"/>
              </a:rPr>
              <a:t>OGS-</a:t>
            </a:r>
            <a:r>
              <a:rPr lang="de-DE" sz="52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de-DE" sz="5200" dirty="0" smtClean="0">
                <a:latin typeface="Arial" panose="020B0604020202020204" pitchFamily="34" charset="0"/>
                <a:cs typeface="Arial" panose="020B0604020202020204" pitchFamily="34" charset="0"/>
              </a:rPr>
              <a:t>rweiterungen an </a:t>
            </a:r>
            <a:r>
              <a:rPr lang="de-DE" sz="5200" b="1" u="sng" dirty="0">
                <a:latin typeface="Arial" panose="020B0604020202020204" pitchFamily="34" charset="0"/>
                <a:cs typeface="Arial" panose="020B0604020202020204" pitchFamily="34" charset="0"/>
              </a:rPr>
              <a:t>21 </a:t>
            </a:r>
            <a:r>
              <a:rPr lang="de-DE" sz="52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Grundschulstandorten</a:t>
            </a:r>
            <a:r>
              <a:rPr lang="de-DE" sz="5200" dirty="0" smtClean="0">
                <a:latin typeface="Arial" panose="020B0604020202020204" pitchFamily="34" charset="0"/>
                <a:cs typeface="Arial" panose="020B0604020202020204" pitchFamily="34" charset="0"/>
              </a:rPr>
              <a:t> 	(„Sammelposition 53“ mit 17 Grundschulstand-</a:t>
            </a:r>
          </a:p>
          <a:p>
            <a:pPr marL="0" indent="0">
              <a:buNone/>
            </a:pPr>
            <a:r>
              <a:rPr lang="de-DE" sz="5200" dirty="0" smtClean="0">
                <a:latin typeface="Arial" panose="020B0604020202020204" pitchFamily="34" charset="0"/>
                <a:cs typeface="Arial" panose="020B0604020202020204" pitchFamily="34" charset="0"/>
              </a:rPr>
              <a:t>										orten, zuzüglich 4 Einzelpositionen </a:t>
            </a:r>
            <a:r>
              <a:rPr lang="de-DE" sz="5200" dirty="0">
                <a:latin typeface="Arial" panose="020B0604020202020204" pitchFamily="34" charset="0"/>
                <a:cs typeface="Arial" panose="020B0604020202020204" pitchFamily="34" charset="0"/>
              </a:rPr>
              <a:t>(Pos. 54, 67</a:t>
            </a:r>
            <a:r>
              <a:rPr lang="de-DE" sz="52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indent="0">
              <a:buNone/>
            </a:pPr>
            <a:r>
              <a:rPr lang="de-DE" sz="5200" dirty="0" smtClean="0">
                <a:latin typeface="Arial" panose="020B0604020202020204" pitchFamily="34" charset="0"/>
                <a:cs typeface="Arial" panose="020B0604020202020204" pitchFamily="34" charset="0"/>
              </a:rPr>
              <a:t> 										68 </a:t>
            </a:r>
            <a:r>
              <a:rPr lang="de-DE" sz="5200" dirty="0">
                <a:latin typeface="Arial" panose="020B0604020202020204" pitchFamily="34" charset="0"/>
                <a:cs typeface="Arial" panose="020B0604020202020204" pitchFamily="34" charset="0"/>
              </a:rPr>
              <a:t>und 83) </a:t>
            </a:r>
            <a:endParaRPr lang="de-DE" sz="5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de-DE" sz="1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</a:p>
          <a:p>
            <a:pPr marL="0" indent="0">
              <a:buNone/>
            </a:pPr>
            <a:endParaRPr lang="de-DE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platzhalter 6"/>
          <p:cNvSpPr>
            <a:spLocks noGrp="1"/>
          </p:cNvSpPr>
          <p:nvPr>
            <p:ph type="body" sz="quarter" idx="13"/>
          </p:nvPr>
        </p:nvSpPr>
        <p:spPr>
          <a:xfrm>
            <a:off x="447153" y="306163"/>
            <a:ext cx="7988440" cy="415925"/>
          </a:xfrm>
        </p:spPr>
        <p:txBody>
          <a:bodyPr>
            <a:noAutofit/>
          </a:bodyPr>
          <a:lstStyle/>
          <a:p>
            <a:r>
              <a:rPr lang="de-DE" sz="1400" dirty="0"/>
              <a:t>Planungsauftrag ISB: </a:t>
            </a:r>
            <a:r>
              <a:rPr lang="de-DE" sz="1400" b="0" dirty="0" smtClean="0"/>
              <a:t>Zugerweiterungen und </a:t>
            </a:r>
            <a:r>
              <a:rPr lang="de-DE" sz="1400" b="0" dirty="0"/>
              <a:t>OGS-Erweiterungen</a:t>
            </a:r>
          </a:p>
        </p:txBody>
      </p:sp>
      <p:sp>
        <p:nvSpPr>
          <p:cNvPr id="7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/>
              <a:t>16.03.2023    |    Stadt Bielefeld    |    ISB… wir bewegen! </a:t>
            </a:r>
            <a:endParaRPr lang="de-DE" sz="800" dirty="0"/>
          </a:p>
        </p:txBody>
      </p:sp>
    </p:spTree>
    <p:extLst>
      <p:ext uri="{BB962C8B-B14F-4D97-AF65-F5344CB8AC3E}">
        <p14:creationId xmlns:p14="http://schemas.microsoft.com/office/powerpoint/2010/main" val="426422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Inhaltsplatzhalter 2"/>
          <p:cNvSpPr>
            <a:spLocks noGrp="1"/>
          </p:cNvSpPr>
          <p:nvPr>
            <p:ph idx="1"/>
          </p:nvPr>
        </p:nvSpPr>
        <p:spPr>
          <a:xfrm>
            <a:off x="30145" y="1291215"/>
            <a:ext cx="8229600" cy="3366196"/>
          </a:xfrm>
        </p:spPr>
        <p:txBody>
          <a:bodyPr>
            <a:normAutofit fontScale="92500" lnSpcReduction="10000"/>
          </a:bodyPr>
          <a:lstStyle/>
          <a:p>
            <a:pPr marL="457200" lvl="1" indent="0">
              <a:buNone/>
            </a:pPr>
            <a:r>
              <a:rPr lang="de-DE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Vom Raumprogramm zum Systembau</a:t>
            </a:r>
          </a:p>
          <a:p>
            <a:pPr marL="457200" lvl="1" indent="0">
              <a:buNone/>
            </a:pPr>
            <a:endParaRPr lang="de-DE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de-DE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Für jeden Schulstandort wurden individuelle </a:t>
            </a: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Raumprogramme </a:t>
            </a: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vom Amt für Schule erarbeitet</a:t>
            </a: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de-DE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de-DE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de-DE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Aus </a:t>
            </a: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diesen Raumprogrammen wurden </a:t>
            </a:r>
            <a:r>
              <a:rPr lang="de-DE" sz="1400" b="1" dirty="0">
                <a:latin typeface="Arial" panose="020B0604020202020204" pitchFamily="34" charset="0"/>
                <a:cs typeface="Arial" panose="020B0604020202020204" pitchFamily="34" charset="0"/>
              </a:rPr>
              <a:t>zwei </a:t>
            </a:r>
            <a:r>
              <a:rPr lang="de-DE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Funktionsdiagramme für Systembautypen </a:t>
            </a:r>
            <a:r>
              <a:rPr lang="de-DE" sz="1400" b="1" dirty="0">
                <a:latin typeface="Arial" panose="020B0604020202020204" pitchFamily="34" charset="0"/>
                <a:cs typeface="Arial" panose="020B0604020202020204" pitchFamily="34" charset="0"/>
              </a:rPr>
              <a:t>für </a:t>
            </a:r>
            <a:r>
              <a:rPr lang="de-DE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die</a:t>
            </a:r>
          </a:p>
          <a:p>
            <a:pPr marL="457200" lvl="1" indent="0">
              <a:buNone/>
            </a:pPr>
            <a:r>
              <a:rPr lang="de-DE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de-DE" sz="1400" b="1" dirty="0">
                <a:latin typeface="Arial" panose="020B0604020202020204" pitchFamily="34" charset="0"/>
                <a:cs typeface="Arial" panose="020B0604020202020204" pitchFamily="34" charset="0"/>
              </a:rPr>
              <a:t>OGS-Erweiterungen </a:t>
            </a:r>
            <a:r>
              <a:rPr lang="de-DE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und ein Funktionsdiagramm für </a:t>
            </a:r>
            <a:r>
              <a:rPr lang="de-DE" sz="1400" b="1" dirty="0">
                <a:latin typeface="Arial" panose="020B0604020202020204" pitchFamily="34" charset="0"/>
                <a:cs typeface="Arial" panose="020B0604020202020204" pitchFamily="34" charset="0"/>
              </a:rPr>
              <a:t>die Zugerweiterungen </a:t>
            </a: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entwickelt. </a:t>
            </a:r>
            <a:endParaRPr lang="de-DE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Diese sind im weiteren Planungsprozess in Grundrisse zu überführen.   </a:t>
            </a:r>
          </a:p>
          <a:p>
            <a:pPr marL="457200" lvl="1" indent="0">
              <a:buNone/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de-DE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de-DE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Die Systembauten können je nach Bedarf als </a:t>
            </a:r>
            <a:r>
              <a:rPr lang="de-DE" sz="1400" b="1" dirty="0">
                <a:latin typeface="Arial" panose="020B0604020202020204" pitchFamily="34" charset="0"/>
                <a:cs typeface="Arial" panose="020B0604020202020204" pitchFamily="34" charset="0"/>
              </a:rPr>
              <a:t>1- bis </a:t>
            </a:r>
            <a:r>
              <a:rPr lang="de-DE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3-geschossiges Gebäude </a:t>
            </a: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errichtet</a:t>
            </a: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werden.  </a:t>
            </a:r>
          </a:p>
          <a:p>
            <a:pPr marL="457200" lvl="1" indent="0">
              <a:buNone/>
            </a:pPr>
            <a:endParaRPr lang="de-DE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sp>
        <p:nvSpPr>
          <p:cNvPr id="9" name="Textplatzhalter 6"/>
          <p:cNvSpPr>
            <a:spLocks noGrp="1"/>
          </p:cNvSpPr>
          <p:nvPr>
            <p:ph type="body" sz="quarter" idx="13"/>
          </p:nvPr>
        </p:nvSpPr>
        <p:spPr>
          <a:xfrm>
            <a:off x="447153" y="306163"/>
            <a:ext cx="7988440" cy="415925"/>
          </a:xfrm>
        </p:spPr>
        <p:txBody>
          <a:bodyPr>
            <a:noAutofit/>
          </a:bodyPr>
          <a:lstStyle/>
          <a:p>
            <a:r>
              <a:rPr lang="de-DE" sz="1400" dirty="0"/>
              <a:t>Planungsauftrag ISB: </a:t>
            </a:r>
            <a:r>
              <a:rPr lang="de-DE" sz="1400" b="0" dirty="0" smtClean="0"/>
              <a:t>Zugerweiterungen und </a:t>
            </a:r>
            <a:r>
              <a:rPr lang="de-DE" sz="1400" b="0" dirty="0"/>
              <a:t>OGS-Erweiterungen</a:t>
            </a:r>
          </a:p>
        </p:txBody>
      </p:sp>
      <p:sp>
        <p:nvSpPr>
          <p:cNvPr id="7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/>
              <a:t>16.03.2023    |    Stadt Bielefeld    |    ISB… wir bewegen! </a:t>
            </a:r>
            <a:endParaRPr lang="de-DE" sz="800" dirty="0"/>
          </a:p>
        </p:txBody>
      </p:sp>
      <p:sp>
        <p:nvSpPr>
          <p:cNvPr id="10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092967" y="4767263"/>
            <a:ext cx="593833" cy="273844"/>
          </a:xfrm>
        </p:spPr>
        <p:txBody>
          <a:bodyPr/>
          <a:lstStyle/>
          <a:p>
            <a:fld id="{F447CDE3-A38D-E441-BF47-DAAD4A0C3F70}" type="slidenum">
              <a:rPr lang="de-DE" sz="800" smtClean="0"/>
              <a:t>3</a:t>
            </a:fld>
            <a:endParaRPr lang="de-DE" sz="800" dirty="0"/>
          </a:p>
        </p:txBody>
      </p:sp>
    </p:spTree>
    <p:extLst>
      <p:ext uri="{BB962C8B-B14F-4D97-AF65-F5344CB8AC3E}">
        <p14:creationId xmlns:p14="http://schemas.microsoft.com/office/powerpoint/2010/main" val="58639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6"/>
          <p:cNvSpPr>
            <a:spLocks noGrp="1"/>
          </p:cNvSpPr>
          <p:nvPr>
            <p:ph type="body" sz="quarter" idx="13"/>
          </p:nvPr>
        </p:nvSpPr>
        <p:spPr>
          <a:xfrm>
            <a:off x="447153" y="306163"/>
            <a:ext cx="7988440" cy="415925"/>
          </a:xfrm>
        </p:spPr>
        <p:txBody>
          <a:bodyPr>
            <a:noAutofit/>
          </a:bodyPr>
          <a:lstStyle/>
          <a:p>
            <a:r>
              <a:rPr lang="de-DE" sz="1400" dirty="0"/>
              <a:t>Planungsauftrag ISB: </a:t>
            </a:r>
            <a:r>
              <a:rPr lang="de-DE" sz="1400" b="0" dirty="0" smtClean="0"/>
              <a:t>Zugerweiterungen und </a:t>
            </a:r>
            <a:r>
              <a:rPr lang="de-DE" sz="1400" b="0" dirty="0"/>
              <a:t>OGS-Erweiterungen</a:t>
            </a: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259" y="1834708"/>
            <a:ext cx="2998257" cy="2715514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1725" y="1821891"/>
            <a:ext cx="2953855" cy="2722063"/>
          </a:xfrm>
          <a:prstGeom prst="rect">
            <a:avLst/>
          </a:prstGeom>
        </p:spPr>
      </p:pic>
      <p:sp>
        <p:nvSpPr>
          <p:cNvPr id="14" name="Inhaltsplatzhalter 2"/>
          <p:cNvSpPr txBox="1">
            <a:spLocks/>
          </p:cNvSpPr>
          <p:nvPr/>
        </p:nvSpPr>
        <p:spPr>
          <a:xfrm>
            <a:off x="30145" y="1313655"/>
            <a:ext cx="8229600" cy="408559"/>
          </a:xfrm>
          <a:prstGeom prst="rect">
            <a:avLst/>
          </a:prstGeom>
        </p:spPr>
        <p:txBody>
          <a:bodyPr vert="horz" lIns="0" tIns="45720" rIns="91440" bIns="45720" rtlCol="0">
            <a:normAutofit fontScale="47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/>
              <a:buNone/>
            </a:pPr>
            <a:r>
              <a:rPr lang="de-DE" sz="3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Funktionsdiagramme einer OGS Erweiterung </a:t>
            </a:r>
            <a:r>
              <a:rPr lang="de-DE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(klein / groß / 1 oder 2 Geschosse) </a:t>
            </a:r>
          </a:p>
          <a:p>
            <a:pPr marL="457200" lvl="1" indent="0">
              <a:buFont typeface="Arial"/>
              <a:buNone/>
            </a:pP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de-DE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5601" y="4082180"/>
            <a:ext cx="946150" cy="468042"/>
          </a:xfrm>
          <a:prstGeom prst="rect">
            <a:avLst/>
          </a:prstGeom>
        </p:spPr>
      </p:pic>
      <p:sp>
        <p:nvSpPr>
          <p:cNvPr id="10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/>
              <a:t>16.03.2023    |    Stadt Bielefeld    |    ISB… wir bewegen! </a:t>
            </a:r>
            <a:endParaRPr lang="de-DE" sz="800" dirty="0"/>
          </a:p>
        </p:txBody>
      </p:sp>
      <p:sp>
        <p:nvSpPr>
          <p:cNvPr id="12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092967" y="4767263"/>
            <a:ext cx="593833" cy="273844"/>
          </a:xfrm>
        </p:spPr>
        <p:txBody>
          <a:bodyPr/>
          <a:lstStyle/>
          <a:p>
            <a:fld id="{F447CDE3-A38D-E441-BF47-DAAD4A0C3F70}" type="slidenum">
              <a:rPr lang="de-DE" sz="800" smtClean="0"/>
              <a:t>4</a:t>
            </a:fld>
            <a:endParaRPr lang="de-DE" sz="800" dirty="0"/>
          </a:p>
        </p:txBody>
      </p:sp>
    </p:spTree>
    <p:extLst>
      <p:ext uri="{BB962C8B-B14F-4D97-AF65-F5344CB8AC3E}">
        <p14:creationId xmlns:p14="http://schemas.microsoft.com/office/powerpoint/2010/main" val="169479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6"/>
          <p:cNvSpPr>
            <a:spLocks noGrp="1"/>
          </p:cNvSpPr>
          <p:nvPr>
            <p:ph type="body" sz="quarter" idx="13"/>
          </p:nvPr>
        </p:nvSpPr>
        <p:spPr>
          <a:xfrm>
            <a:off x="447153" y="306163"/>
            <a:ext cx="7988440" cy="415925"/>
          </a:xfrm>
        </p:spPr>
        <p:txBody>
          <a:bodyPr>
            <a:noAutofit/>
          </a:bodyPr>
          <a:lstStyle/>
          <a:p>
            <a:r>
              <a:rPr lang="de-DE" sz="1400" dirty="0"/>
              <a:t>Planungsauftrag ISB: </a:t>
            </a:r>
            <a:r>
              <a:rPr lang="de-DE" sz="1400" b="0" dirty="0" smtClean="0"/>
              <a:t>Zugerweiterungen und </a:t>
            </a:r>
            <a:r>
              <a:rPr lang="de-DE" sz="1400" b="0" dirty="0"/>
              <a:t>OGS-Erweiterungen</a:t>
            </a:r>
          </a:p>
        </p:txBody>
      </p:sp>
      <p:pic>
        <p:nvPicPr>
          <p:cNvPr id="16" name="Grafik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0018" y="1867366"/>
            <a:ext cx="2887739" cy="2093166"/>
          </a:xfrm>
          <a:prstGeom prst="rect">
            <a:avLst/>
          </a:prstGeom>
        </p:spPr>
      </p:pic>
      <p:pic>
        <p:nvPicPr>
          <p:cNvPr id="17" name="Grafik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1591" y="1862464"/>
            <a:ext cx="2868006" cy="2136491"/>
          </a:xfrm>
          <a:prstGeom prst="rect">
            <a:avLst/>
          </a:prstGeom>
        </p:spPr>
      </p:pic>
      <p:sp>
        <p:nvSpPr>
          <p:cNvPr id="18" name="Inhaltsplatzhalter 2"/>
          <p:cNvSpPr txBox="1">
            <a:spLocks/>
          </p:cNvSpPr>
          <p:nvPr/>
        </p:nvSpPr>
        <p:spPr>
          <a:xfrm>
            <a:off x="30145" y="1313655"/>
            <a:ext cx="8229600" cy="408559"/>
          </a:xfrm>
          <a:prstGeom prst="rect">
            <a:avLst/>
          </a:prstGeom>
        </p:spPr>
        <p:txBody>
          <a:bodyPr vert="horz" lIns="0" tIns="45720" rIns="91440" bIns="45720" rtlCol="0">
            <a:normAutofit fontScale="47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/>
              <a:buNone/>
            </a:pPr>
            <a:r>
              <a:rPr lang="de-DE" sz="3400" b="1" smtClean="0">
                <a:latin typeface="Arial" panose="020B0604020202020204" pitchFamily="34" charset="0"/>
                <a:cs typeface="Arial" panose="020B0604020202020204" pitchFamily="34" charset="0"/>
              </a:rPr>
              <a:t>Funktionsdiagramme einer  Zugerweiterung </a:t>
            </a:r>
            <a:r>
              <a:rPr lang="de-DE" sz="3400" smtClean="0">
                <a:latin typeface="Arial" panose="020B0604020202020204" pitchFamily="34" charset="0"/>
                <a:cs typeface="Arial" panose="020B0604020202020204" pitchFamily="34" charset="0"/>
              </a:rPr>
              <a:t>(2 oder 3 Geschosse) </a:t>
            </a:r>
          </a:p>
          <a:p>
            <a:pPr marL="457200" lvl="1" indent="0">
              <a:buFont typeface="Arial"/>
              <a:buNone/>
            </a:pPr>
            <a:r>
              <a:rPr lang="de-DE" sz="160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de-DE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5601" y="4082180"/>
            <a:ext cx="946150" cy="468042"/>
          </a:xfrm>
          <a:prstGeom prst="rect">
            <a:avLst/>
          </a:prstGeom>
        </p:spPr>
      </p:pic>
      <p:sp>
        <p:nvSpPr>
          <p:cNvPr id="10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/>
              <a:t>16.03.2023    |    Stadt Bielefeld    |    ISB… wir bewegen! </a:t>
            </a:r>
            <a:endParaRPr lang="de-DE" sz="800" dirty="0"/>
          </a:p>
        </p:txBody>
      </p:sp>
      <p:sp>
        <p:nvSpPr>
          <p:cNvPr id="11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092967" y="4767263"/>
            <a:ext cx="593833" cy="273844"/>
          </a:xfrm>
        </p:spPr>
        <p:txBody>
          <a:bodyPr/>
          <a:lstStyle/>
          <a:p>
            <a:fld id="{F447CDE3-A38D-E441-BF47-DAAD4A0C3F70}" type="slidenum">
              <a:rPr lang="de-DE" sz="800" smtClean="0"/>
              <a:t>5</a:t>
            </a:fld>
            <a:endParaRPr lang="de-DE" sz="800" dirty="0"/>
          </a:p>
        </p:txBody>
      </p:sp>
    </p:spTree>
    <p:extLst>
      <p:ext uri="{BB962C8B-B14F-4D97-AF65-F5344CB8AC3E}">
        <p14:creationId xmlns:p14="http://schemas.microsoft.com/office/powerpoint/2010/main" val="213442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6"/>
          <p:cNvSpPr>
            <a:spLocks noGrp="1"/>
          </p:cNvSpPr>
          <p:nvPr>
            <p:ph type="body" sz="quarter" idx="13"/>
          </p:nvPr>
        </p:nvSpPr>
        <p:spPr>
          <a:xfrm>
            <a:off x="447153" y="306163"/>
            <a:ext cx="7988440" cy="415925"/>
          </a:xfrm>
        </p:spPr>
        <p:txBody>
          <a:bodyPr>
            <a:noAutofit/>
          </a:bodyPr>
          <a:lstStyle/>
          <a:p>
            <a:r>
              <a:rPr lang="de-DE" sz="1400" dirty="0"/>
              <a:t>Planungsauftrag ISB: </a:t>
            </a:r>
            <a:r>
              <a:rPr lang="de-DE" sz="1400" b="0" dirty="0" smtClean="0"/>
              <a:t>Zugerweiterungen und </a:t>
            </a:r>
            <a:r>
              <a:rPr lang="de-DE" sz="1400" b="0" dirty="0"/>
              <a:t>OGS-Erweiterungen</a:t>
            </a:r>
          </a:p>
        </p:txBody>
      </p:sp>
      <p:sp>
        <p:nvSpPr>
          <p:cNvPr id="13" name="Inhaltsplatzhalter 2"/>
          <p:cNvSpPr>
            <a:spLocks noGrp="1"/>
          </p:cNvSpPr>
          <p:nvPr>
            <p:ph idx="1"/>
          </p:nvPr>
        </p:nvSpPr>
        <p:spPr>
          <a:xfrm>
            <a:off x="30145" y="1268775"/>
            <a:ext cx="8229600" cy="3145971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de-DE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Abstimmungen des Planungsprozesses der </a:t>
            </a:r>
            <a:r>
              <a:rPr lang="de-DE" sz="1600" b="1" dirty="0">
                <a:latin typeface="Arial" panose="020B0604020202020204" pitchFamily="34" charset="0"/>
                <a:cs typeface="Arial" panose="020B0604020202020204" pitchFamily="34" charset="0"/>
              </a:rPr>
              <a:t>Systembauten</a:t>
            </a:r>
          </a:p>
          <a:p>
            <a:pPr marL="457200" lvl="1" indent="0">
              <a:buFont typeface="Arial"/>
              <a:buNone/>
            </a:pPr>
            <a:endParaRPr lang="de-DE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de-DE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Die Standortvorschläge, die Funktionsdiagramme und die Dimensionen </a:t>
            </a:r>
            <a:r>
              <a:rPr lang="de-DE" sz="1300" dirty="0">
                <a:latin typeface="Arial" panose="020B0604020202020204" pitchFamily="34" charset="0"/>
                <a:cs typeface="Arial" panose="020B0604020202020204" pitchFamily="34" charset="0"/>
              </a:rPr>
              <a:t>der Systembauten wurden in gemeinsamen Terminen zwischen den </a:t>
            </a:r>
            <a:r>
              <a:rPr lang="de-DE" sz="1300" b="1" dirty="0">
                <a:latin typeface="Arial" panose="020B0604020202020204" pitchFamily="34" charset="0"/>
                <a:cs typeface="Arial" panose="020B0604020202020204" pitchFamily="34" charset="0"/>
              </a:rPr>
              <a:t>Schulleitungen, </a:t>
            </a:r>
            <a:r>
              <a:rPr lang="de-DE" sz="1300" dirty="0">
                <a:latin typeface="Arial" panose="020B0604020202020204" pitchFamily="34" charset="0"/>
                <a:cs typeface="Arial" panose="020B0604020202020204" pitchFamily="34" charset="0"/>
              </a:rPr>
              <a:t>dem</a:t>
            </a:r>
            <a:r>
              <a:rPr lang="de-DE" sz="1300" b="1" dirty="0">
                <a:latin typeface="Arial" panose="020B0604020202020204" pitchFamily="34" charset="0"/>
                <a:cs typeface="Arial" panose="020B0604020202020204" pitchFamily="34" charset="0"/>
              </a:rPr>
              <a:t> Amt für Schule </a:t>
            </a:r>
            <a:r>
              <a:rPr lang="de-DE" sz="1300" dirty="0">
                <a:latin typeface="Arial" panose="020B0604020202020204" pitchFamily="34" charset="0"/>
                <a:cs typeface="Arial" panose="020B0604020202020204" pitchFamily="34" charset="0"/>
              </a:rPr>
              <a:t>sowie dem </a:t>
            </a:r>
            <a:r>
              <a:rPr lang="de-DE" sz="1300" b="1" dirty="0">
                <a:latin typeface="Arial" panose="020B0604020202020204" pitchFamily="34" charset="0"/>
                <a:cs typeface="Arial" panose="020B0604020202020204" pitchFamily="34" charset="0"/>
              </a:rPr>
              <a:t>ISB</a:t>
            </a:r>
            <a:r>
              <a:rPr lang="de-DE" sz="1300" dirty="0">
                <a:latin typeface="Arial" panose="020B0604020202020204" pitchFamily="34" charset="0"/>
                <a:cs typeface="Arial" panose="020B0604020202020204" pitchFamily="34" charset="0"/>
              </a:rPr>
              <a:t> erörtert </a:t>
            </a:r>
            <a:r>
              <a:rPr lang="de-DE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und abgestimmt</a:t>
            </a:r>
            <a:r>
              <a:rPr lang="de-DE" sz="13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/>
            <a:endParaRPr lang="de-DE" sz="13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de-DE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de-DE" sz="1300" dirty="0">
                <a:latin typeface="Arial" panose="020B0604020202020204" pitchFamily="34" charset="0"/>
                <a:cs typeface="Arial" panose="020B0604020202020204" pitchFamily="34" charset="0"/>
              </a:rPr>
              <a:t>Zusätzlich gab es gemeinsame Abstimmungstermine </a:t>
            </a:r>
            <a:r>
              <a:rPr lang="de-DE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von </a:t>
            </a:r>
            <a:r>
              <a:rPr lang="de-DE" sz="1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ISB </a:t>
            </a:r>
            <a:r>
              <a:rPr lang="de-DE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und dem </a:t>
            </a:r>
            <a:r>
              <a:rPr lang="de-DE" sz="1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Amt für Schule</a:t>
            </a:r>
            <a:r>
              <a:rPr lang="de-DE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 mit </a:t>
            </a:r>
            <a:r>
              <a:rPr lang="de-DE" sz="1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300" dirty="0">
                <a:latin typeface="Arial" panose="020B0604020202020204" pitchFamily="34" charset="0"/>
                <a:cs typeface="Arial" panose="020B0604020202020204" pitchFamily="34" charset="0"/>
              </a:rPr>
              <a:t>dem</a:t>
            </a:r>
            <a:r>
              <a:rPr lang="de-DE" sz="1300" b="1" dirty="0">
                <a:latin typeface="Arial" panose="020B0604020202020204" pitchFamily="34" charset="0"/>
                <a:cs typeface="Arial" panose="020B0604020202020204" pitchFamily="34" charset="0"/>
              </a:rPr>
              <a:t> Bauamt</a:t>
            </a:r>
            <a:r>
              <a:rPr lang="de-DE" sz="1300" dirty="0">
                <a:latin typeface="Arial" panose="020B0604020202020204" pitchFamily="34" charset="0"/>
                <a:cs typeface="Arial" panose="020B0604020202020204" pitchFamily="34" charset="0"/>
              </a:rPr>
              <a:t> und dem</a:t>
            </a:r>
            <a:r>
              <a:rPr lang="de-DE" sz="1300" b="1" dirty="0">
                <a:latin typeface="Arial" panose="020B0604020202020204" pitchFamily="34" charset="0"/>
                <a:cs typeface="Arial" panose="020B0604020202020204" pitchFamily="34" charset="0"/>
              </a:rPr>
              <a:t> Umweltamt</a:t>
            </a:r>
            <a:r>
              <a:rPr lang="de-DE" sz="1300" dirty="0">
                <a:latin typeface="Arial" panose="020B0604020202020204" pitchFamily="34" charset="0"/>
                <a:cs typeface="Arial" panose="020B0604020202020204" pitchFamily="34" charset="0"/>
              </a:rPr>
              <a:t>, um </a:t>
            </a:r>
            <a:r>
              <a:rPr lang="de-DE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bau- und umweltschutzrechtliche Belange im </a:t>
            </a:r>
            <a:r>
              <a:rPr lang="de-DE" sz="1300" dirty="0">
                <a:latin typeface="Arial" panose="020B0604020202020204" pitchFamily="34" charset="0"/>
                <a:cs typeface="Arial" panose="020B0604020202020204" pitchFamily="34" charset="0"/>
              </a:rPr>
              <a:t>Vorfeld zu klären und in </a:t>
            </a:r>
            <a:r>
              <a:rPr lang="de-DE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der jeweiligen Standortfindung zu berücksichtigen.</a:t>
            </a:r>
            <a:endParaRPr lang="de-DE" sz="1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de-DE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sp>
        <p:nvSpPr>
          <p:cNvPr id="7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/>
              <a:t>16.03.2023    |    Stadt Bielefeld    |    ISB… wir bewegen! </a:t>
            </a:r>
            <a:endParaRPr lang="de-DE" sz="800" dirty="0"/>
          </a:p>
        </p:txBody>
      </p:sp>
      <p:sp>
        <p:nvSpPr>
          <p:cNvPr id="8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092967" y="4767263"/>
            <a:ext cx="593833" cy="273844"/>
          </a:xfrm>
        </p:spPr>
        <p:txBody>
          <a:bodyPr/>
          <a:lstStyle/>
          <a:p>
            <a:fld id="{F447CDE3-A38D-E441-BF47-DAAD4A0C3F70}" type="slidenum">
              <a:rPr lang="de-DE" sz="800" smtClean="0"/>
              <a:t>6</a:t>
            </a:fld>
            <a:endParaRPr lang="de-DE" sz="800" dirty="0"/>
          </a:p>
        </p:txBody>
      </p:sp>
    </p:spTree>
    <p:extLst>
      <p:ext uri="{BB962C8B-B14F-4D97-AF65-F5344CB8AC3E}">
        <p14:creationId xmlns:p14="http://schemas.microsoft.com/office/powerpoint/2010/main" val="225696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6"/>
          <p:cNvSpPr>
            <a:spLocks noGrp="1"/>
          </p:cNvSpPr>
          <p:nvPr>
            <p:ph type="body" sz="quarter" idx="13"/>
          </p:nvPr>
        </p:nvSpPr>
        <p:spPr>
          <a:xfrm>
            <a:off x="447153" y="306163"/>
            <a:ext cx="7988440" cy="415925"/>
          </a:xfrm>
        </p:spPr>
        <p:txBody>
          <a:bodyPr>
            <a:noAutofit/>
          </a:bodyPr>
          <a:lstStyle/>
          <a:p>
            <a:r>
              <a:rPr lang="de-DE" sz="1400" dirty="0"/>
              <a:t>Planungsauftrag ISB: </a:t>
            </a:r>
            <a:r>
              <a:rPr lang="de-DE" sz="1400" b="0" dirty="0" smtClean="0"/>
              <a:t>Zugerweiterungen und </a:t>
            </a:r>
            <a:r>
              <a:rPr lang="de-DE" sz="1400" b="0" dirty="0"/>
              <a:t>OGS-Erweiterungen</a:t>
            </a: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30145" y="1264831"/>
            <a:ext cx="8973178" cy="3586582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/>
              <a:buNone/>
            </a:pPr>
            <a:r>
              <a:rPr lang="de-DE" sz="1600" b="1" dirty="0" smtClean="0"/>
              <a:t>Bestandteile der bisherigen Prüfung und Voraussetzung zur Standortfindung </a:t>
            </a:r>
            <a:endParaRPr lang="de-DE" sz="1600" b="1" u="sng" dirty="0" smtClean="0"/>
          </a:p>
          <a:p>
            <a:pPr marL="457200" lvl="1" indent="0">
              <a:buFont typeface="Arial"/>
              <a:buNone/>
            </a:pPr>
            <a:endParaRPr lang="de-DE" sz="1400" b="1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sz="1300" b="1" dirty="0" smtClean="0"/>
              <a:t>Berücksichtigung der schulinternen Notwendigkeiten </a:t>
            </a:r>
          </a:p>
          <a:p>
            <a:pPr marL="457200" lvl="1" indent="0">
              <a:buFont typeface="Arial"/>
              <a:buNone/>
            </a:pPr>
            <a:r>
              <a:rPr lang="de-DE" sz="1300" dirty="0" smtClean="0"/>
              <a:t>	Schulentwicklungsplanung, Raumbedarf, pädagogische Konzept (Bielefelder Modell)</a:t>
            </a:r>
          </a:p>
          <a:p>
            <a:pPr marL="457200" lvl="1" indent="0">
              <a:buFont typeface="Arial"/>
              <a:buNone/>
            </a:pPr>
            <a:endParaRPr lang="de-DE" sz="1300" dirty="0" smtClean="0"/>
          </a:p>
          <a:p>
            <a:pPr marL="457200" lvl="1" indent="0">
              <a:buFont typeface="Arial"/>
              <a:buNone/>
            </a:pPr>
            <a:endParaRPr lang="de-DE" sz="1300" dirty="0" smtClean="0"/>
          </a:p>
          <a:p>
            <a:pPr lvl="1"/>
            <a:r>
              <a:rPr lang="de-DE" sz="1300" b="1" dirty="0" smtClean="0"/>
              <a:t>Baurechtliche Belange</a:t>
            </a:r>
          </a:p>
          <a:p>
            <a:pPr marL="457200" lvl="1" indent="0">
              <a:buFont typeface="Arial"/>
              <a:buNone/>
            </a:pPr>
            <a:r>
              <a:rPr lang="de-DE" sz="1300" dirty="0" smtClean="0"/>
              <a:t>	Anzahl der Geschosse, Baugrenzen, Abstandsflächen, Zugänglichkeiten </a:t>
            </a:r>
          </a:p>
          <a:p>
            <a:pPr lvl="1"/>
            <a:endParaRPr lang="de-DE" sz="1300" b="1" dirty="0" smtClean="0"/>
          </a:p>
          <a:p>
            <a:pPr lvl="1"/>
            <a:endParaRPr lang="de-DE" sz="1300" b="1" dirty="0" smtClean="0"/>
          </a:p>
          <a:p>
            <a:pPr lvl="1"/>
            <a:r>
              <a:rPr lang="de-DE" sz="1300" b="1" dirty="0" smtClean="0"/>
              <a:t>Umweltschutzrechtliche Belange </a:t>
            </a:r>
          </a:p>
          <a:p>
            <a:pPr marL="457200" lvl="1" indent="0">
              <a:buFont typeface="Arial"/>
              <a:buNone/>
            </a:pPr>
            <a:r>
              <a:rPr lang="de-DE" sz="1300" dirty="0" smtClean="0"/>
              <a:t>	Baumschutz, Wärmebelastung und Wärmeentwicklung, Starkregengefahrenkarte</a:t>
            </a:r>
          </a:p>
        </p:txBody>
      </p:sp>
      <p:sp>
        <p:nvSpPr>
          <p:cNvPr id="7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/>
              <a:t>16.03.2023    |    Stadt Bielefeld    |    ISB… wir bewegen! </a:t>
            </a:r>
            <a:endParaRPr lang="de-DE" sz="800" dirty="0"/>
          </a:p>
        </p:txBody>
      </p:sp>
      <p:sp>
        <p:nvSpPr>
          <p:cNvPr id="10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092967" y="4767263"/>
            <a:ext cx="593833" cy="273844"/>
          </a:xfrm>
        </p:spPr>
        <p:txBody>
          <a:bodyPr/>
          <a:lstStyle/>
          <a:p>
            <a:fld id="{F447CDE3-A38D-E441-BF47-DAAD4A0C3F70}" type="slidenum">
              <a:rPr lang="de-DE" sz="800" smtClean="0"/>
              <a:t>7</a:t>
            </a:fld>
            <a:endParaRPr lang="de-DE" sz="800" dirty="0"/>
          </a:p>
        </p:txBody>
      </p:sp>
    </p:spTree>
    <p:extLst>
      <p:ext uri="{BB962C8B-B14F-4D97-AF65-F5344CB8AC3E}">
        <p14:creationId xmlns:p14="http://schemas.microsoft.com/office/powerpoint/2010/main" val="1120864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6"/>
          <p:cNvSpPr>
            <a:spLocks noGrp="1"/>
          </p:cNvSpPr>
          <p:nvPr>
            <p:ph type="body" sz="quarter" idx="13"/>
          </p:nvPr>
        </p:nvSpPr>
        <p:spPr>
          <a:xfrm>
            <a:off x="447153" y="306163"/>
            <a:ext cx="7988440" cy="415925"/>
          </a:xfrm>
        </p:spPr>
        <p:txBody>
          <a:bodyPr>
            <a:noAutofit/>
          </a:bodyPr>
          <a:lstStyle/>
          <a:p>
            <a:r>
              <a:rPr lang="de-DE" sz="1400" dirty="0"/>
              <a:t>Planungsauftrag ISB: </a:t>
            </a:r>
            <a:r>
              <a:rPr lang="de-DE" sz="1400" b="0" dirty="0" smtClean="0"/>
              <a:t>Zugerweiterungen und </a:t>
            </a:r>
            <a:r>
              <a:rPr lang="de-DE" sz="1400" b="0" dirty="0"/>
              <a:t>OGS-Erweiterungen</a:t>
            </a:r>
          </a:p>
        </p:txBody>
      </p:sp>
      <p:sp>
        <p:nvSpPr>
          <p:cNvPr id="10" name="Inhaltsplatzhalter 2"/>
          <p:cNvSpPr>
            <a:spLocks noGrp="1"/>
          </p:cNvSpPr>
          <p:nvPr>
            <p:ph idx="1"/>
          </p:nvPr>
        </p:nvSpPr>
        <p:spPr>
          <a:xfrm>
            <a:off x="30145" y="1264831"/>
            <a:ext cx="8229600" cy="3586582"/>
          </a:xfrm>
        </p:spPr>
        <p:txBody>
          <a:bodyPr>
            <a:normAutofit/>
          </a:bodyPr>
          <a:lstStyle/>
          <a:p>
            <a:pPr marL="457200" lvl="1" indent="0">
              <a:buFont typeface="Arial"/>
              <a:buNone/>
            </a:pPr>
            <a:r>
              <a:rPr lang="de-DE" sz="1600" b="1" dirty="0" smtClean="0"/>
              <a:t>Bestandteile der bisherigen Prüfung und Voraussetzung zur Standortfindung </a:t>
            </a:r>
            <a:endParaRPr lang="de-DE" sz="1600" b="1" u="sng" dirty="0"/>
          </a:p>
          <a:p>
            <a:pPr marL="457200" lvl="1" indent="0">
              <a:buNone/>
            </a:pPr>
            <a:endParaRPr lang="de-DE" sz="1400" b="1" dirty="0" smtClean="0"/>
          </a:p>
          <a:p>
            <a:pPr lvl="1"/>
            <a:r>
              <a:rPr lang="de-DE" sz="1300" b="1" dirty="0" smtClean="0"/>
              <a:t>Umgang mit </a:t>
            </a:r>
            <a:r>
              <a:rPr lang="de-DE" sz="1300" b="1" smtClean="0"/>
              <a:t>der vorhandenen </a:t>
            </a:r>
            <a:r>
              <a:rPr lang="de-DE" sz="1300" b="1" dirty="0" smtClean="0"/>
              <a:t>Struktur </a:t>
            </a:r>
          </a:p>
          <a:p>
            <a:pPr marL="914400" lvl="2" indent="0">
              <a:buNone/>
            </a:pPr>
            <a:r>
              <a:rPr lang="de-DE" sz="1300" dirty="0" smtClean="0"/>
              <a:t>Gebäudebestand (z.B. Belichtung), Zuwegungen</a:t>
            </a:r>
            <a:r>
              <a:rPr lang="de-DE" sz="1300" dirty="0"/>
              <a:t>, </a:t>
            </a:r>
            <a:r>
              <a:rPr lang="de-DE" sz="1300" dirty="0" smtClean="0"/>
              <a:t>Wegebeziehungen, Feuerwehrzufahrten,</a:t>
            </a:r>
          </a:p>
          <a:p>
            <a:pPr marL="914400" lvl="2" indent="0">
              <a:buNone/>
            </a:pPr>
            <a:r>
              <a:rPr lang="de-DE" sz="1300" dirty="0" smtClean="0"/>
              <a:t>Geländehöhen, Beschickung der Baustelle im laufenden Betrieb, Anliefersituation für Mensen etc. </a:t>
            </a:r>
          </a:p>
          <a:p>
            <a:pPr marL="457200" lvl="1" indent="0">
              <a:buNone/>
            </a:pPr>
            <a:endParaRPr lang="de-DE" sz="1300" dirty="0" smtClean="0"/>
          </a:p>
          <a:p>
            <a:pPr marL="457200" lvl="1" indent="0">
              <a:buNone/>
            </a:pPr>
            <a:endParaRPr lang="de-DE" sz="1300" dirty="0" smtClean="0"/>
          </a:p>
          <a:p>
            <a:pPr lvl="1">
              <a:buFont typeface="Symbol" panose="05050102010706020507" pitchFamily="18" charset="2"/>
              <a:buChar char="Þ"/>
            </a:pPr>
            <a:r>
              <a:rPr lang="de-DE" sz="1300" b="1" dirty="0" smtClean="0"/>
              <a:t>Ergebnis: </a:t>
            </a:r>
            <a:r>
              <a:rPr lang="de-DE" sz="1300" dirty="0"/>
              <a:t>	</a:t>
            </a:r>
            <a:endParaRPr lang="de-DE" sz="1300" dirty="0" smtClean="0"/>
          </a:p>
          <a:p>
            <a:pPr marL="457200" lvl="1" indent="0">
              <a:buNone/>
            </a:pPr>
            <a:endParaRPr lang="de-DE" sz="1300" dirty="0"/>
          </a:p>
          <a:p>
            <a:pPr marL="914400" lvl="2" indent="0">
              <a:buNone/>
            </a:pPr>
            <a:r>
              <a:rPr lang="de-DE" sz="1300" dirty="0" smtClean="0">
                <a:solidFill>
                  <a:srgbClr val="FF0000"/>
                </a:solidFill>
              </a:rPr>
              <a:t>Ein Systembau lässt sich nicht an allen Standorten ermöglichen. </a:t>
            </a:r>
          </a:p>
        </p:txBody>
      </p:sp>
      <p:sp>
        <p:nvSpPr>
          <p:cNvPr id="7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/>
              <a:t>16.03.2023    |    Stadt Bielefeld    |    ISB… wir bewegen! </a:t>
            </a:r>
            <a:endParaRPr lang="de-DE" sz="800" dirty="0"/>
          </a:p>
        </p:txBody>
      </p:sp>
      <p:sp>
        <p:nvSpPr>
          <p:cNvPr id="8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092967" y="4767263"/>
            <a:ext cx="593833" cy="273844"/>
          </a:xfrm>
        </p:spPr>
        <p:txBody>
          <a:bodyPr/>
          <a:lstStyle/>
          <a:p>
            <a:fld id="{F447CDE3-A38D-E441-BF47-DAAD4A0C3F70}" type="slidenum">
              <a:rPr lang="de-DE" sz="800" smtClean="0"/>
              <a:t>8</a:t>
            </a:fld>
            <a:endParaRPr lang="de-DE" sz="800" dirty="0"/>
          </a:p>
        </p:txBody>
      </p:sp>
    </p:spTree>
    <p:extLst>
      <p:ext uri="{BB962C8B-B14F-4D97-AF65-F5344CB8AC3E}">
        <p14:creationId xmlns:p14="http://schemas.microsoft.com/office/powerpoint/2010/main" val="206949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6"/>
          <p:cNvSpPr>
            <a:spLocks noGrp="1"/>
          </p:cNvSpPr>
          <p:nvPr>
            <p:ph type="body" sz="quarter" idx="13"/>
          </p:nvPr>
        </p:nvSpPr>
        <p:spPr>
          <a:xfrm>
            <a:off x="447153" y="306163"/>
            <a:ext cx="7988440" cy="415925"/>
          </a:xfrm>
        </p:spPr>
        <p:txBody>
          <a:bodyPr>
            <a:noAutofit/>
          </a:bodyPr>
          <a:lstStyle/>
          <a:p>
            <a:r>
              <a:rPr lang="de-DE" sz="1400" dirty="0"/>
              <a:t>Planungsauftrag ISB: </a:t>
            </a:r>
            <a:r>
              <a:rPr lang="de-DE" sz="1400" b="0" dirty="0" smtClean="0"/>
              <a:t>Zugerweiterungen und </a:t>
            </a:r>
            <a:r>
              <a:rPr lang="de-DE" sz="1400" b="0" dirty="0"/>
              <a:t>OGS-Erweiterungen</a:t>
            </a:r>
          </a:p>
        </p:txBody>
      </p:sp>
      <p:sp>
        <p:nvSpPr>
          <p:cNvPr id="11" name="Inhaltsplatzhalter 2"/>
          <p:cNvSpPr txBox="1">
            <a:spLocks/>
          </p:cNvSpPr>
          <p:nvPr/>
        </p:nvSpPr>
        <p:spPr>
          <a:xfrm>
            <a:off x="27815" y="1265888"/>
            <a:ext cx="7292993" cy="3404329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/>
              <a:buNone/>
            </a:pPr>
            <a:r>
              <a:rPr lang="de-DE" sz="1600" b="1" dirty="0" smtClean="0"/>
              <a:t>Bearbeitungsstand März 2023</a:t>
            </a:r>
          </a:p>
          <a:p>
            <a:pPr marL="457200" lvl="1" indent="0">
              <a:buFont typeface="Arial"/>
              <a:buNone/>
            </a:pPr>
            <a:endParaRPr lang="de-DE" sz="1600" dirty="0" smtClean="0"/>
          </a:p>
          <a:p>
            <a:pPr marL="457200" lvl="1" indent="0">
              <a:buFont typeface="Arial"/>
              <a:buNone/>
            </a:pPr>
            <a:r>
              <a:rPr lang="de-DE" sz="1300" b="1" dirty="0" smtClean="0"/>
              <a:t>13 der 31 </a:t>
            </a:r>
            <a:r>
              <a:rPr lang="de-DE" sz="1300" dirty="0" smtClean="0"/>
              <a:t>Grundschulstandorte können nach aktuellem Planungsstand mit einem Systembau erweitert werden.</a:t>
            </a:r>
          </a:p>
          <a:p>
            <a:pPr marL="457200" lvl="1" indent="0">
              <a:buFont typeface="Arial"/>
              <a:buNone/>
            </a:pPr>
            <a:endParaRPr lang="de-DE" sz="1300" dirty="0" smtClean="0"/>
          </a:p>
          <a:p>
            <a:pPr marL="457200" lvl="1" indent="0">
              <a:buFont typeface="Arial"/>
              <a:buNone/>
            </a:pPr>
            <a:endParaRPr lang="de-DE" sz="1300" dirty="0" smtClean="0"/>
          </a:p>
          <a:p>
            <a:pPr marL="457200" lvl="1" indent="0">
              <a:buFont typeface="Arial"/>
              <a:buNone/>
            </a:pPr>
            <a:r>
              <a:rPr lang="de-DE" sz="1300" b="1" dirty="0" smtClean="0"/>
              <a:t>18 der 31 </a:t>
            </a:r>
            <a:r>
              <a:rPr lang="de-DE" sz="1300" dirty="0" smtClean="0"/>
              <a:t>Grundschulstandorte werden weiterhin individuell geprüft und </a:t>
            </a:r>
            <a:r>
              <a:rPr lang="de-DE" sz="1300" dirty="0" err="1" smtClean="0"/>
              <a:t>beplant</a:t>
            </a:r>
            <a:r>
              <a:rPr lang="de-DE" sz="1300" dirty="0" smtClean="0"/>
              <a:t>, teilweise mit der Möglichkeit einer Erweiterung, teilweise durch Umstrukturierung im Bestand.   </a:t>
            </a:r>
          </a:p>
          <a:p>
            <a:pPr marL="457200" lvl="1" indent="0">
              <a:buFont typeface="Arial"/>
              <a:buNone/>
            </a:pPr>
            <a:endParaRPr lang="de-DE" sz="1400" dirty="0" smtClean="0"/>
          </a:p>
          <a:p>
            <a:pPr marL="457200" lvl="1" indent="0">
              <a:buFont typeface="Arial"/>
              <a:buNone/>
            </a:pPr>
            <a:endParaRPr lang="de-DE" sz="1600" dirty="0"/>
          </a:p>
        </p:txBody>
      </p:sp>
      <p:sp>
        <p:nvSpPr>
          <p:cNvPr id="7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/>
              <a:t>16.03.2023    |    Stadt Bielefeld    |    ISB… wir bewegen! </a:t>
            </a:r>
            <a:endParaRPr lang="de-DE" sz="800" dirty="0"/>
          </a:p>
        </p:txBody>
      </p:sp>
      <p:sp>
        <p:nvSpPr>
          <p:cNvPr id="8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092967" y="4767263"/>
            <a:ext cx="593833" cy="273844"/>
          </a:xfrm>
        </p:spPr>
        <p:txBody>
          <a:bodyPr/>
          <a:lstStyle/>
          <a:p>
            <a:fld id="{F447CDE3-A38D-E441-BF47-DAAD4A0C3F70}" type="slidenum">
              <a:rPr lang="de-DE" sz="800" smtClean="0"/>
              <a:t>9</a:t>
            </a:fld>
            <a:endParaRPr lang="de-DE" sz="800" dirty="0"/>
          </a:p>
        </p:txBody>
      </p:sp>
    </p:spTree>
    <p:extLst>
      <p:ext uri="{BB962C8B-B14F-4D97-AF65-F5344CB8AC3E}">
        <p14:creationId xmlns:p14="http://schemas.microsoft.com/office/powerpoint/2010/main" val="125909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6"/>
          <p:cNvSpPr>
            <a:spLocks noGrp="1"/>
          </p:cNvSpPr>
          <p:nvPr>
            <p:ph type="body" sz="quarter" idx="13"/>
          </p:nvPr>
        </p:nvSpPr>
        <p:spPr>
          <a:xfrm>
            <a:off x="447153" y="306163"/>
            <a:ext cx="7988440" cy="415925"/>
          </a:xfrm>
        </p:spPr>
        <p:txBody>
          <a:bodyPr>
            <a:noAutofit/>
          </a:bodyPr>
          <a:lstStyle/>
          <a:p>
            <a:r>
              <a:rPr lang="de-DE" sz="1400" dirty="0"/>
              <a:t>Planungsauftrag ISB: </a:t>
            </a:r>
            <a:r>
              <a:rPr lang="de-DE" sz="1400" b="0" dirty="0" smtClean="0"/>
              <a:t>Zugerweiterungen und </a:t>
            </a:r>
            <a:r>
              <a:rPr lang="de-DE" sz="1400" b="0" dirty="0"/>
              <a:t>OGS-Erweiterungen</a:t>
            </a:r>
          </a:p>
        </p:txBody>
      </p:sp>
      <p:sp>
        <p:nvSpPr>
          <p:cNvPr id="8" name="Inhaltsplatzhalter 2"/>
          <p:cNvSpPr>
            <a:spLocks noGrp="1"/>
          </p:cNvSpPr>
          <p:nvPr>
            <p:ph idx="1"/>
          </p:nvPr>
        </p:nvSpPr>
        <p:spPr>
          <a:xfrm>
            <a:off x="30144" y="1267295"/>
            <a:ext cx="9012255" cy="3145971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de-DE" sz="1600" b="1" dirty="0" smtClean="0"/>
              <a:t>Weiteres Vorgehen nach Beschluss zu den Erweiterungen an 13 Grundschulstandorten durch die Bezirksvertretungen im März 2023 </a:t>
            </a:r>
            <a:endParaRPr lang="de-DE" sz="1600" b="1" dirty="0"/>
          </a:p>
          <a:p>
            <a:pPr marL="457200" lvl="1" indent="0">
              <a:buNone/>
            </a:pPr>
            <a:endParaRPr lang="de-DE" sz="14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sz="1300" dirty="0" smtClean="0"/>
              <a:t>Beauftragung Projektsteuerung  </a:t>
            </a:r>
          </a:p>
          <a:p>
            <a:pPr marL="457200" lvl="1" indent="0">
              <a:buNone/>
            </a:pPr>
            <a:endParaRPr lang="de-DE" sz="1300" dirty="0"/>
          </a:p>
          <a:p>
            <a:pPr lvl="1"/>
            <a:r>
              <a:rPr lang="de-DE" sz="1300" dirty="0" smtClean="0"/>
              <a:t>Vergabe nach Losen an Totalunternehmer</a:t>
            </a:r>
          </a:p>
          <a:p>
            <a:pPr lvl="1"/>
            <a:endParaRPr lang="de-DE" sz="13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sz="1300" dirty="0" smtClean="0"/>
              <a:t>Errichtung der Gebäude in 2025 / 2026 </a:t>
            </a:r>
          </a:p>
          <a:p>
            <a:pPr marL="457200" lvl="1" indent="0">
              <a:buNone/>
            </a:pPr>
            <a:endParaRPr lang="de-DE" sz="1400" dirty="0"/>
          </a:p>
          <a:p>
            <a:pPr marL="457200" lvl="1" indent="0">
              <a:buNone/>
            </a:pPr>
            <a:endParaRPr lang="de-DE" sz="1600" dirty="0"/>
          </a:p>
        </p:txBody>
      </p:sp>
      <p:sp>
        <p:nvSpPr>
          <p:cNvPr id="7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/>
              <a:t>16.03.2023    |    Stadt Bielefeld    |    ISB… wir bewegen! </a:t>
            </a:r>
            <a:endParaRPr lang="de-DE" sz="800" dirty="0"/>
          </a:p>
        </p:txBody>
      </p:sp>
      <p:sp>
        <p:nvSpPr>
          <p:cNvPr id="10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092967" y="4767263"/>
            <a:ext cx="593833" cy="273844"/>
          </a:xfrm>
        </p:spPr>
        <p:txBody>
          <a:bodyPr/>
          <a:lstStyle/>
          <a:p>
            <a:fld id="{F447CDE3-A38D-E441-BF47-DAAD4A0C3F70}" type="slidenum">
              <a:rPr lang="de-DE" sz="800" smtClean="0"/>
              <a:t>10</a:t>
            </a:fld>
            <a:endParaRPr lang="de-DE" sz="800" dirty="0"/>
          </a:p>
        </p:txBody>
      </p:sp>
    </p:spTree>
    <p:extLst>
      <p:ext uri="{BB962C8B-B14F-4D97-AF65-F5344CB8AC3E}">
        <p14:creationId xmlns:p14="http://schemas.microsoft.com/office/powerpoint/2010/main" val="82860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/>
          <p:cNvSpPr txBox="1">
            <a:spLocks/>
          </p:cNvSpPr>
          <p:nvPr/>
        </p:nvSpPr>
        <p:spPr>
          <a:xfrm>
            <a:off x="440296" y="2443734"/>
            <a:ext cx="8314498" cy="1397174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1" i="0" kern="120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000" b="0" dirty="0" smtClean="0"/>
              <a:t>Grundschule Eichendorff  </a:t>
            </a:r>
            <a:r>
              <a:rPr lang="de-DE" sz="3200" b="0" dirty="0" smtClean="0"/>
              <a:t>| </a:t>
            </a:r>
            <a:r>
              <a:rPr lang="de-DE" sz="3000" b="0" dirty="0" smtClean="0"/>
              <a:t> OGS-Erweiterung</a:t>
            </a:r>
            <a:endParaRPr lang="de-DE" sz="3000" b="0" dirty="0"/>
          </a:p>
        </p:txBody>
      </p:sp>
      <p:sp>
        <p:nvSpPr>
          <p:cNvPr id="6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>
                <a:solidFill>
                  <a:schemeClr val="bg1"/>
                </a:solidFill>
              </a:rPr>
              <a:t>16.03.2023    |    Stadt Bielefeld    |    ISB… wir bewegen! </a:t>
            </a:r>
            <a:endParaRPr lang="de-DE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381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1398"/>
            <a:ext cx="8229600" cy="857250"/>
          </a:xfrm>
        </p:spPr>
        <p:txBody>
          <a:bodyPr>
            <a:normAutofit/>
          </a:bodyPr>
          <a:lstStyle/>
          <a:p>
            <a:r>
              <a:rPr lang="de-DE" sz="2000" b="0" dirty="0">
                <a:solidFill>
                  <a:schemeClr val="bg1"/>
                </a:solidFill>
              </a:rPr>
              <a:t>Grundschule </a:t>
            </a:r>
            <a:r>
              <a:rPr lang="de-DE" sz="2000" b="0" dirty="0" smtClean="0">
                <a:solidFill>
                  <a:schemeClr val="bg1"/>
                </a:solidFill>
              </a:rPr>
              <a:t>Eichendorff  </a:t>
            </a:r>
            <a:r>
              <a:rPr lang="de-DE" sz="2000" b="0" dirty="0">
                <a:solidFill>
                  <a:schemeClr val="bg1"/>
                </a:solidFill>
              </a:rPr>
              <a:t>|  OGS-Erweiterung</a:t>
            </a:r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820406" y="4380719"/>
            <a:ext cx="303828" cy="360796"/>
          </a:xfrm>
          <a:prstGeom prst="rect">
            <a:avLst/>
          </a:prstGeom>
        </p:spPr>
      </p:pic>
      <p:sp>
        <p:nvSpPr>
          <p:cNvPr id="7" name="Inhaltsplatzhalter 2"/>
          <p:cNvSpPr txBox="1">
            <a:spLocks/>
          </p:cNvSpPr>
          <p:nvPr/>
        </p:nvSpPr>
        <p:spPr>
          <a:xfrm>
            <a:off x="30145" y="1313655"/>
            <a:ext cx="8229600" cy="408559"/>
          </a:xfrm>
          <a:prstGeom prst="rect">
            <a:avLst/>
          </a:prstGeom>
        </p:spPr>
        <p:txBody>
          <a:bodyPr vert="horz" lIns="0" tIns="45720" rIns="91440" bIns="45720" rtlCol="0">
            <a:normAutofit fontScale="40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de-DE" sz="4000" b="1" dirty="0" smtClean="0">
                <a:latin typeface="+mj-lt"/>
                <a:cs typeface="Arial" panose="020B0604020202020204" pitchFamily="34" charset="0"/>
              </a:rPr>
              <a:t>Lageplan</a:t>
            </a:r>
            <a:endParaRPr lang="de-DE" sz="3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Font typeface="Arial"/>
              <a:buNone/>
            </a:pP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de-DE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/>
              <a:t>16.03.2023    |    Stadt Bielefeld    |    ISB… wir bewegen! </a:t>
            </a:r>
            <a:endParaRPr lang="de-DE" sz="800" dirty="0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593" y="1064040"/>
            <a:ext cx="4894493" cy="3619828"/>
          </a:xfrm>
          <a:prstGeom prst="rect">
            <a:avLst/>
          </a:prstGeom>
        </p:spPr>
      </p:pic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092967" y="4767263"/>
            <a:ext cx="593833" cy="273844"/>
          </a:xfrm>
        </p:spPr>
        <p:txBody>
          <a:bodyPr/>
          <a:lstStyle/>
          <a:p>
            <a:fld id="{F447CDE3-A38D-E441-BF47-DAAD4A0C3F70}" type="slidenum">
              <a:rPr lang="de-DE" sz="800" smtClean="0"/>
              <a:t>12</a:t>
            </a:fld>
            <a:endParaRPr lang="de-DE" sz="800" dirty="0"/>
          </a:p>
        </p:txBody>
      </p:sp>
    </p:spTree>
    <p:extLst>
      <p:ext uri="{BB962C8B-B14F-4D97-AF65-F5344CB8AC3E}">
        <p14:creationId xmlns:p14="http://schemas.microsoft.com/office/powerpoint/2010/main" val="4239324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1398"/>
            <a:ext cx="8229600" cy="857250"/>
          </a:xfrm>
        </p:spPr>
        <p:txBody>
          <a:bodyPr>
            <a:normAutofit/>
          </a:bodyPr>
          <a:lstStyle/>
          <a:p>
            <a:r>
              <a:rPr lang="de-DE" sz="2000" b="0" dirty="0">
                <a:solidFill>
                  <a:schemeClr val="bg1"/>
                </a:solidFill>
              </a:rPr>
              <a:t>Grundschule </a:t>
            </a:r>
            <a:r>
              <a:rPr lang="de-DE" sz="2000" b="0" dirty="0" smtClean="0">
                <a:solidFill>
                  <a:schemeClr val="bg1"/>
                </a:solidFill>
              </a:rPr>
              <a:t>Eichendorff  </a:t>
            </a:r>
            <a:r>
              <a:rPr lang="de-DE" sz="2000" b="0" dirty="0">
                <a:solidFill>
                  <a:schemeClr val="bg1"/>
                </a:solidFill>
              </a:rPr>
              <a:t>|  OGS-Erweiterung</a:t>
            </a:r>
          </a:p>
        </p:txBody>
      </p:sp>
      <p:sp>
        <p:nvSpPr>
          <p:cNvPr id="12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/>
              <a:t>16.03.2023    |    Stadt Bielefeld    |    ISB… wir bewegen! </a:t>
            </a:r>
            <a:endParaRPr lang="de-DE" sz="800" dirty="0"/>
          </a:p>
        </p:txBody>
      </p:sp>
      <p:sp>
        <p:nvSpPr>
          <p:cNvPr id="9" name="Inhaltsplatzhalter 2"/>
          <p:cNvSpPr txBox="1">
            <a:spLocks/>
          </p:cNvSpPr>
          <p:nvPr/>
        </p:nvSpPr>
        <p:spPr>
          <a:xfrm>
            <a:off x="30145" y="1313655"/>
            <a:ext cx="8229600" cy="408559"/>
          </a:xfrm>
          <a:prstGeom prst="rect">
            <a:avLst/>
          </a:prstGeom>
        </p:spPr>
        <p:txBody>
          <a:bodyPr vert="horz" lIns="0" tIns="45720" rIns="91440" bIns="45720" rtlCol="0">
            <a:normAutofit fontScale="40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de-DE" sz="4000" b="1" dirty="0" smtClean="0">
                <a:latin typeface="+mj-lt"/>
                <a:cs typeface="Arial" panose="020B0604020202020204" pitchFamily="34" charset="0"/>
              </a:rPr>
              <a:t>Funktionsdiagramm</a:t>
            </a:r>
            <a:r>
              <a:rPr lang="de-DE" sz="4000" b="1" dirty="0">
                <a:latin typeface="+mj-lt"/>
              </a:rPr>
              <a:t> | </a:t>
            </a:r>
            <a:r>
              <a:rPr lang="de-DE" sz="4000" b="1" dirty="0" smtClean="0">
                <a:latin typeface="+mj-lt"/>
                <a:cs typeface="Arial" panose="020B0604020202020204" pitchFamily="34" charset="0"/>
              </a:rPr>
              <a:t>Systembau </a:t>
            </a:r>
            <a:r>
              <a:rPr lang="de-DE" sz="4000" b="1" dirty="0" smtClean="0"/>
              <a:t>| OGS </a:t>
            </a:r>
            <a:r>
              <a:rPr lang="de-DE" sz="4000" b="1" dirty="0" smtClean="0">
                <a:latin typeface="+mj-lt"/>
              </a:rPr>
              <a:t>|</a:t>
            </a:r>
            <a:r>
              <a:rPr lang="de-DE" sz="4000" b="1" dirty="0" smtClean="0">
                <a:latin typeface="+mj-lt"/>
                <a:cs typeface="Arial" panose="020B0604020202020204" pitchFamily="34" charset="0"/>
              </a:rPr>
              <a:t> groß </a:t>
            </a:r>
            <a:r>
              <a:rPr lang="de-DE" sz="4000" b="1" dirty="0">
                <a:latin typeface="+mj-lt"/>
              </a:rPr>
              <a:t>| </a:t>
            </a:r>
            <a:r>
              <a:rPr lang="de-DE" sz="4000" b="1" dirty="0" smtClean="0">
                <a:latin typeface="+mj-lt"/>
                <a:cs typeface="Arial" panose="020B0604020202020204" pitchFamily="34" charset="0"/>
              </a:rPr>
              <a:t>1 Geschoss</a:t>
            </a:r>
            <a:r>
              <a:rPr lang="de-DE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lvl="1" indent="0">
              <a:buFont typeface="Arial"/>
              <a:buNone/>
            </a:pP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de-DE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5601" y="4082180"/>
            <a:ext cx="946150" cy="468042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6779" y="1834708"/>
            <a:ext cx="3046167" cy="2058827"/>
          </a:xfrm>
          <a:prstGeom prst="rect">
            <a:avLst/>
          </a:prstGeom>
        </p:spPr>
      </p:pic>
      <p:sp>
        <p:nvSpPr>
          <p:cNvPr id="10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092967" y="4767263"/>
            <a:ext cx="593833" cy="273844"/>
          </a:xfrm>
        </p:spPr>
        <p:txBody>
          <a:bodyPr/>
          <a:lstStyle/>
          <a:p>
            <a:fld id="{F447CDE3-A38D-E441-BF47-DAAD4A0C3F70}" type="slidenum">
              <a:rPr lang="de-DE" sz="800" smtClean="0"/>
              <a:t>13</a:t>
            </a:fld>
            <a:endParaRPr lang="de-DE" sz="800" dirty="0"/>
          </a:p>
        </p:txBody>
      </p:sp>
    </p:spTree>
    <p:extLst>
      <p:ext uri="{BB962C8B-B14F-4D97-AF65-F5344CB8AC3E}">
        <p14:creationId xmlns:p14="http://schemas.microsoft.com/office/powerpoint/2010/main" val="3069836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/>
          <p:cNvSpPr txBox="1">
            <a:spLocks/>
          </p:cNvSpPr>
          <p:nvPr/>
        </p:nvSpPr>
        <p:spPr>
          <a:xfrm>
            <a:off x="440296" y="2443734"/>
            <a:ext cx="8314498" cy="1397174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1" i="0" kern="120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000" b="0" dirty="0" smtClean="0"/>
              <a:t>Grundschule Stiftsschule  </a:t>
            </a:r>
            <a:r>
              <a:rPr lang="de-DE" sz="3200" b="0" dirty="0" smtClean="0"/>
              <a:t>| </a:t>
            </a:r>
            <a:r>
              <a:rPr lang="de-DE" sz="3000" b="0" dirty="0" smtClean="0"/>
              <a:t> OGS-Erweiterung</a:t>
            </a:r>
            <a:endParaRPr lang="de-DE" sz="3000" b="0" dirty="0"/>
          </a:p>
        </p:txBody>
      </p:sp>
      <p:sp>
        <p:nvSpPr>
          <p:cNvPr id="6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>
                <a:solidFill>
                  <a:schemeClr val="bg1"/>
                </a:solidFill>
              </a:rPr>
              <a:t>16.03.2023    |    Stadt Bielefeld    |    ISB… wir bewegen! </a:t>
            </a:r>
            <a:endParaRPr lang="de-DE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09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1398"/>
            <a:ext cx="8229600" cy="857250"/>
          </a:xfrm>
        </p:spPr>
        <p:txBody>
          <a:bodyPr>
            <a:normAutofit/>
          </a:bodyPr>
          <a:lstStyle/>
          <a:p>
            <a:r>
              <a:rPr lang="de-DE" sz="2000" b="0" dirty="0">
                <a:solidFill>
                  <a:schemeClr val="bg1"/>
                </a:solidFill>
              </a:rPr>
              <a:t>Grundschule </a:t>
            </a:r>
            <a:r>
              <a:rPr lang="de-DE" sz="2000" b="0" dirty="0" smtClean="0">
                <a:solidFill>
                  <a:schemeClr val="bg1"/>
                </a:solidFill>
              </a:rPr>
              <a:t>Stiftsschule  </a:t>
            </a:r>
            <a:r>
              <a:rPr lang="de-DE" sz="2000" b="0" dirty="0">
                <a:solidFill>
                  <a:schemeClr val="bg1"/>
                </a:solidFill>
              </a:rPr>
              <a:t>|  OGS-Erweiterung</a:t>
            </a:r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820406" y="4380719"/>
            <a:ext cx="303828" cy="360796"/>
          </a:xfrm>
          <a:prstGeom prst="rect">
            <a:avLst/>
          </a:prstGeom>
        </p:spPr>
      </p:pic>
      <p:sp>
        <p:nvSpPr>
          <p:cNvPr id="7" name="Inhaltsplatzhalter 2"/>
          <p:cNvSpPr txBox="1">
            <a:spLocks/>
          </p:cNvSpPr>
          <p:nvPr/>
        </p:nvSpPr>
        <p:spPr>
          <a:xfrm>
            <a:off x="30145" y="1313655"/>
            <a:ext cx="8229600" cy="408559"/>
          </a:xfrm>
          <a:prstGeom prst="rect">
            <a:avLst/>
          </a:prstGeom>
        </p:spPr>
        <p:txBody>
          <a:bodyPr vert="horz" lIns="0" tIns="45720" rIns="91440" bIns="45720" rtlCol="0">
            <a:normAutofit fontScale="40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de-DE" sz="4000" b="1" dirty="0" smtClean="0">
                <a:latin typeface="+mj-lt"/>
                <a:cs typeface="Arial" panose="020B0604020202020204" pitchFamily="34" charset="0"/>
              </a:rPr>
              <a:t>Lageplan</a:t>
            </a:r>
            <a:endParaRPr lang="de-DE" sz="3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Font typeface="Arial"/>
              <a:buNone/>
            </a:pP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de-DE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/>
              <a:t>16.03.2023    |    Stadt Bielefeld    |    ISB… wir bewegen! </a:t>
            </a:r>
            <a:endParaRPr lang="de-DE" sz="800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594" y="1064040"/>
            <a:ext cx="3842417" cy="3626551"/>
          </a:xfrm>
          <a:prstGeom prst="rect">
            <a:avLst/>
          </a:prstGeom>
        </p:spPr>
      </p:pic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092967" y="4767263"/>
            <a:ext cx="593833" cy="273844"/>
          </a:xfrm>
        </p:spPr>
        <p:txBody>
          <a:bodyPr/>
          <a:lstStyle/>
          <a:p>
            <a:fld id="{F447CDE3-A38D-E441-BF47-DAAD4A0C3F70}" type="slidenum">
              <a:rPr lang="de-DE" sz="800" smtClean="0"/>
              <a:t>15</a:t>
            </a:fld>
            <a:endParaRPr lang="de-DE" sz="800" dirty="0"/>
          </a:p>
        </p:txBody>
      </p:sp>
    </p:spTree>
    <p:extLst>
      <p:ext uri="{BB962C8B-B14F-4D97-AF65-F5344CB8AC3E}">
        <p14:creationId xmlns:p14="http://schemas.microsoft.com/office/powerpoint/2010/main" val="1379902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1398"/>
            <a:ext cx="8229600" cy="857250"/>
          </a:xfrm>
        </p:spPr>
        <p:txBody>
          <a:bodyPr>
            <a:normAutofit/>
          </a:bodyPr>
          <a:lstStyle/>
          <a:p>
            <a:r>
              <a:rPr lang="de-DE" sz="2000" b="0" dirty="0">
                <a:solidFill>
                  <a:schemeClr val="bg1"/>
                </a:solidFill>
              </a:rPr>
              <a:t>Grundschule </a:t>
            </a:r>
            <a:r>
              <a:rPr lang="de-DE" sz="2000" b="0" dirty="0" smtClean="0">
                <a:solidFill>
                  <a:schemeClr val="bg1"/>
                </a:solidFill>
              </a:rPr>
              <a:t>Stiftsschule  </a:t>
            </a:r>
            <a:r>
              <a:rPr lang="de-DE" sz="2000" b="0" dirty="0">
                <a:solidFill>
                  <a:schemeClr val="bg1"/>
                </a:solidFill>
              </a:rPr>
              <a:t>|  OGS-Erweiterung</a:t>
            </a:r>
          </a:p>
        </p:txBody>
      </p:sp>
      <p:sp>
        <p:nvSpPr>
          <p:cNvPr id="12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/>
              <a:t>16.03.2023    |    Stadt Bielefeld    |    ISB… wir bewegen! </a:t>
            </a:r>
            <a:endParaRPr lang="de-DE" sz="800" dirty="0"/>
          </a:p>
        </p:txBody>
      </p:sp>
      <p:sp>
        <p:nvSpPr>
          <p:cNvPr id="9" name="Inhaltsplatzhalter 2"/>
          <p:cNvSpPr txBox="1">
            <a:spLocks/>
          </p:cNvSpPr>
          <p:nvPr/>
        </p:nvSpPr>
        <p:spPr>
          <a:xfrm>
            <a:off x="30145" y="1313655"/>
            <a:ext cx="8229600" cy="408559"/>
          </a:xfrm>
          <a:prstGeom prst="rect">
            <a:avLst/>
          </a:prstGeom>
        </p:spPr>
        <p:txBody>
          <a:bodyPr vert="horz" lIns="0" tIns="45720" rIns="91440" bIns="45720" rtlCol="0">
            <a:normAutofit fontScale="40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de-DE" sz="4000" b="1" dirty="0" smtClean="0">
                <a:latin typeface="+mj-lt"/>
                <a:cs typeface="Arial" panose="020B0604020202020204" pitchFamily="34" charset="0"/>
              </a:rPr>
              <a:t>Funktionsdiagramm</a:t>
            </a:r>
            <a:r>
              <a:rPr lang="de-DE" sz="4000" b="1" dirty="0">
                <a:latin typeface="+mj-lt"/>
              </a:rPr>
              <a:t> | </a:t>
            </a:r>
            <a:r>
              <a:rPr lang="de-DE" sz="4000" b="1" dirty="0" smtClean="0">
                <a:latin typeface="+mj-lt"/>
                <a:cs typeface="Arial" panose="020B0604020202020204" pitchFamily="34" charset="0"/>
              </a:rPr>
              <a:t>Systembau </a:t>
            </a:r>
            <a:r>
              <a:rPr lang="de-DE" sz="4000" b="1" dirty="0" smtClean="0"/>
              <a:t>| OGS </a:t>
            </a:r>
            <a:r>
              <a:rPr lang="de-DE" sz="4000" b="1" dirty="0" smtClean="0">
                <a:latin typeface="+mj-lt"/>
              </a:rPr>
              <a:t>|</a:t>
            </a:r>
            <a:r>
              <a:rPr lang="de-DE" sz="4000" b="1" dirty="0" smtClean="0">
                <a:latin typeface="+mj-lt"/>
                <a:cs typeface="Arial" panose="020B0604020202020204" pitchFamily="34" charset="0"/>
              </a:rPr>
              <a:t> klein </a:t>
            </a:r>
            <a:r>
              <a:rPr lang="de-DE" sz="4000" b="1" dirty="0">
                <a:latin typeface="+mj-lt"/>
              </a:rPr>
              <a:t>| </a:t>
            </a:r>
            <a:r>
              <a:rPr lang="de-DE" sz="4000" b="1" dirty="0">
                <a:latin typeface="+mj-lt"/>
                <a:cs typeface="Arial" panose="020B0604020202020204" pitchFamily="34" charset="0"/>
              </a:rPr>
              <a:t>1</a:t>
            </a:r>
            <a:r>
              <a:rPr lang="de-DE" sz="4000" b="1" dirty="0" smtClean="0">
                <a:latin typeface="+mj-lt"/>
                <a:cs typeface="Arial" panose="020B0604020202020204" pitchFamily="34" charset="0"/>
              </a:rPr>
              <a:t> Geschoss</a:t>
            </a:r>
            <a:r>
              <a:rPr lang="de-DE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lvl="1" indent="0">
              <a:buFont typeface="Arial"/>
              <a:buNone/>
            </a:pP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de-DE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5601" y="4082180"/>
            <a:ext cx="946150" cy="468042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5585" y="1828082"/>
            <a:ext cx="2251236" cy="2180701"/>
          </a:xfrm>
          <a:prstGeom prst="rect">
            <a:avLst/>
          </a:prstGeom>
        </p:spPr>
      </p:pic>
      <p:sp>
        <p:nvSpPr>
          <p:cNvPr id="11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092967" y="4767263"/>
            <a:ext cx="593833" cy="273844"/>
          </a:xfrm>
        </p:spPr>
        <p:txBody>
          <a:bodyPr/>
          <a:lstStyle/>
          <a:p>
            <a:fld id="{F447CDE3-A38D-E441-BF47-DAAD4A0C3F70}" type="slidenum">
              <a:rPr lang="de-DE" sz="800" smtClean="0"/>
              <a:t>16</a:t>
            </a:fld>
            <a:endParaRPr lang="de-DE" sz="800" dirty="0"/>
          </a:p>
        </p:txBody>
      </p:sp>
    </p:spTree>
    <p:extLst>
      <p:ext uri="{BB962C8B-B14F-4D97-AF65-F5344CB8AC3E}">
        <p14:creationId xmlns:p14="http://schemas.microsoft.com/office/powerpoint/2010/main" val="384200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/>
          <p:cNvSpPr txBox="1">
            <a:spLocks/>
          </p:cNvSpPr>
          <p:nvPr/>
        </p:nvSpPr>
        <p:spPr>
          <a:xfrm>
            <a:off x="440296" y="2443734"/>
            <a:ext cx="8314498" cy="1397174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1" i="0" kern="120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000" b="0" dirty="0" smtClean="0"/>
              <a:t>Beispiele Systembauten</a:t>
            </a:r>
            <a:endParaRPr lang="de-DE" sz="3000" b="0" dirty="0"/>
          </a:p>
        </p:txBody>
      </p:sp>
      <p:sp>
        <p:nvSpPr>
          <p:cNvPr id="8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>
                <a:solidFill>
                  <a:schemeClr val="bg1"/>
                </a:solidFill>
              </a:rPr>
              <a:t>16.03.2023    |    Stadt Bielefeld    |    ISB… wir bewegen! </a:t>
            </a:r>
            <a:endParaRPr lang="de-DE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839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rafik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8631" y="1358008"/>
            <a:ext cx="3071372" cy="1832232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1398"/>
            <a:ext cx="8229600" cy="857250"/>
          </a:xfrm>
        </p:spPr>
        <p:txBody>
          <a:bodyPr>
            <a:normAutofit/>
          </a:bodyPr>
          <a:lstStyle/>
          <a:p>
            <a:r>
              <a:rPr lang="de-DE" sz="2000" b="0" dirty="0" smtClean="0">
                <a:solidFill>
                  <a:schemeClr val="bg1"/>
                </a:solidFill>
              </a:rPr>
              <a:t>Beispiele Systembauten</a:t>
            </a:r>
            <a:endParaRPr lang="de-DE" sz="2000" b="0" dirty="0">
              <a:solidFill>
                <a:schemeClr val="bg1"/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027" y="1363319"/>
            <a:ext cx="3878316" cy="2577940"/>
          </a:xfrm>
          <a:prstGeom prst="rect">
            <a:avLst/>
          </a:prstGeom>
        </p:spPr>
      </p:pic>
      <p:pic>
        <p:nvPicPr>
          <p:cNvPr id="19" name="Grafik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8631" y="3306088"/>
            <a:ext cx="1809451" cy="1205571"/>
          </a:xfrm>
          <a:prstGeom prst="rect">
            <a:avLst/>
          </a:prstGeom>
        </p:spPr>
      </p:pic>
      <p:sp>
        <p:nvSpPr>
          <p:cNvPr id="20" name="Titel 1"/>
          <p:cNvSpPr txBox="1">
            <a:spLocks/>
          </p:cNvSpPr>
          <p:nvPr/>
        </p:nvSpPr>
        <p:spPr>
          <a:xfrm>
            <a:off x="6595095" y="3197013"/>
            <a:ext cx="5378244" cy="40923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de-DE" sz="800" b="0" dirty="0" smtClean="0">
                <a:latin typeface="+mj-lt"/>
              </a:rPr>
              <a:t>Hamburger Klassenhäuser</a:t>
            </a:r>
            <a:endParaRPr lang="de-DE" sz="800" b="0" dirty="0">
              <a:latin typeface="+mj-lt"/>
            </a:endParaRPr>
          </a:p>
        </p:txBody>
      </p:sp>
      <p:sp>
        <p:nvSpPr>
          <p:cNvPr id="9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/>
              <a:t>16.03.2023    |    Stadt Bielefeld    |    ISB… wir bewegen! </a:t>
            </a:r>
            <a:endParaRPr lang="de-DE" sz="800" dirty="0"/>
          </a:p>
        </p:txBody>
      </p:sp>
      <p:sp>
        <p:nvSpPr>
          <p:cNvPr id="10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092967" y="4767263"/>
            <a:ext cx="593833" cy="273844"/>
          </a:xfrm>
        </p:spPr>
        <p:txBody>
          <a:bodyPr/>
          <a:lstStyle/>
          <a:p>
            <a:fld id="{F447CDE3-A38D-E441-BF47-DAAD4A0C3F70}" type="slidenum">
              <a:rPr lang="de-DE" sz="800" smtClean="0"/>
              <a:t>18</a:t>
            </a:fld>
            <a:endParaRPr lang="de-DE" sz="800" dirty="0"/>
          </a:p>
        </p:txBody>
      </p:sp>
    </p:spTree>
    <p:extLst>
      <p:ext uri="{BB962C8B-B14F-4D97-AF65-F5344CB8AC3E}">
        <p14:creationId xmlns:p14="http://schemas.microsoft.com/office/powerpoint/2010/main" val="391118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1398"/>
            <a:ext cx="8229600" cy="857250"/>
          </a:xfrm>
        </p:spPr>
        <p:txBody>
          <a:bodyPr>
            <a:normAutofit/>
          </a:bodyPr>
          <a:lstStyle/>
          <a:p>
            <a:r>
              <a:rPr lang="de-DE" sz="2000" b="0" dirty="0" smtClean="0">
                <a:solidFill>
                  <a:schemeClr val="bg1"/>
                </a:solidFill>
              </a:rPr>
              <a:t>Beispiele Systembauten</a:t>
            </a:r>
            <a:endParaRPr lang="de-DE" sz="2000" b="0" dirty="0">
              <a:solidFill>
                <a:schemeClr val="bg1"/>
              </a:solidFill>
            </a:endParaRP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2316" y="1364196"/>
            <a:ext cx="2957687" cy="1915318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2317" y="3401631"/>
            <a:ext cx="2108404" cy="1362699"/>
          </a:xfrm>
          <a:prstGeom prst="rect">
            <a:avLst/>
          </a:prstGeom>
        </p:spPr>
      </p:pic>
      <p:sp>
        <p:nvSpPr>
          <p:cNvPr id="14" name="Titel 1"/>
          <p:cNvSpPr txBox="1">
            <a:spLocks/>
          </p:cNvSpPr>
          <p:nvPr/>
        </p:nvSpPr>
        <p:spPr>
          <a:xfrm>
            <a:off x="717538" y="3940743"/>
            <a:ext cx="5378244" cy="40923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de-DE" sz="800" b="0" dirty="0" smtClean="0">
                <a:latin typeface="+mj-lt"/>
              </a:rPr>
              <a:t>Berliner Typenschulen</a:t>
            </a:r>
            <a:endParaRPr lang="de-DE" sz="800" b="0" dirty="0">
              <a:latin typeface="+mj-lt"/>
            </a:endParaRPr>
          </a:p>
        </p:txBody>
      </p:sp>
      <p:pic>
        <p:nvPicPr>
          <p:cNvPr id="15" name="Grafik 14"/>
          <p:cNvPicPr/>
          <p:nvPr/>
        </p:nvPicPr>
        <p:blipFill rotWithShape="1">
          <a:blip r:embed="rId4"/>
          <a:srcRect l="39666" t="29937" r="20614" b="24252"/>
          <a:stretch/>
        </p:blipFill>
        <p:spPr bwMode="auto">
          <a:xfrm>
            <a:off x="806027" y="1361075"/>
            <a:ext cx="4002604" cy="25962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/>
              <a:t>16.03.2023    |    Stadt Bielefeld    |    ISB… wir bewegen! </a:t>
            </a:r>
            <a:endParaRPr lang="de-DE" sz="800" dirty="0"/>
          </a:p>
        </p:txBody>
      </p:sp>
      <p:sp>
        <p:nvSpPr>
          <p:cNvPr id="11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092967" y="4767263"/>
            <a:ext cx="593833" cy="273844"/>
          </a:xfrm>
        </p:spPr>
        <p:txBody>
          <a:bodyPr/>
          <a:lstStyle/>
          <a:p>
            <a:fld id="{F447CDE3-A38D-E441-BF47-DAAD4A0C3F70}" type="slidenum">
              <a:rPr lang="de-DE" sz="800" smtClean="0"/>
              <a:t>19</a:t>
            </a:fld>
            <a:endParaRPr lang="de-DE" sz="800" dirty="0"/>
          </a:p>
        </p:txBody>
      </p:sp>
    </p:spTree>
    <p:extLst>
      <p:ext uri="{BB962C8B-B14F-4D97-AF65-F5344CB8AC3E}">
        <p14:creationId xmlns:p14="http://schemas.microsoft.com/office/powerpoint/2010/main" val="400885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1398"/>
            <a:ext cx="8229600" cy="857250"/>
          </a:xfrm>
        </p:spPr>
        <p:txBody>
          <a:bodyPr>
            <a:normAutofit/>
          </a:bodyPr>
          <a:lstStyle/>
          <a:p>
            <a:r>
              <a:rPr lang="de-DE" sz="2000" b="0" dirty="0" smtClean="0">
                <a:solidFill>
                  <a:schemeClr val="bg1"/>
                </a:solidFill>
              </a:rPr>
              <a:t>Beispiele Systembauten</a:t>
            </a:r>
            <a:endParaRPr lang="de-DE" sz="2000" b="0" dirty="0">
              <a:solidFill>
                <a:schemeClr val="bg1"/>
              </a:solidFill>
            </a:endParaRPr>
          </a:p>
        </p:txBody>
      </p:sp>
      <p:sp>
        <p:nvSpPr>
          <p:cNvPr id="12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/>
              <a:t>16.03.2023    |    Stadt Bielefeld    |    ISB… wir bewegen! </a:t>
            </a:r>
            <a:endParaRPr lang="de-DE" sz="800" dirty="0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027" y="1373788"/>
            <a:ext cx="4033280" cy="2576433"/>
          </a:xfrm>
          <a:prstGeom prst="rect">
            <a:avLst/>
          </a:prstGeom>
        </p:spPr>
      </p:pic>
      <p:pic>
        <p:nvPicPr>
          <p:cNvPr id="14" name="Grafik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4598" y="3325056"/>
            <a:ext cx="3492775" cy="1362867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4598" y="1382751"/>
            <a:ext cx="2668604" cy="1724393"/>
          </a:xfrm>
          <a:prstGeom prst="rect">
            <a:avLst/>
          </a:prstGeom>
        </p:spPr>
      </p:pic>
      <p:sp>
        <p:nvSpPr>
          <p:cNvPr id="16" name="Titel 1"/>
          <p:cNvSpPr txBox="1">
            <a:spLocks/>
          </p:cNvSpPr>
          <p:nvPr/>
        </p:nvSpPr>
        <p:spPr>
          <a:xfrm>
            <a:off x="719889" y="3906747"/>
            <a:ext cx="5378244" cy="40923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de-DE" sz="800" b="0" dirty="0" smtClean="0">
                <a:latin typeface="+mj-lt"/>
              </a:rPr>
              <a:t>Gesamtschule Würselen, 2018, Dohle +Lohse Architekten</a:t>
            </a:r>
            <a:endParaRPr lang="de-DE" sz="800" b="0" dirty="0">
              <a:latin typeface="+mj-lt"/>
            </a:endParaRPr>
          </a:p>
        </p:txBody>
      </p:sp>
      <p:sp>
        <p:nvSpPr>
          <p:cNvPr id="17" name="Titel 1"/>
          <p:cNvSpPr txBox="1">
            <a:spLocks/>
          </p:cNvSpPr>
          <p:nvPr/>
        </p:nvSpPr>
        <p:spPr>
          <a:xfrm>
            <a:off x="4835086" y="3062406"/>
            <a:ext cx="5378244" cy="40923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de-DE" sz="800" b="0" dirty="0" smtClean="0">
                <a:latin typeface="+mj-lt"/>
              </a:rPr>
              <a:t>Toni </a:t>
            </a:r>
            <a:r>
              <a:rPr lang="de-DE" sz="800" b="0" dirty="0" err="1" smtClean="0">
                <a:latin typeface="+mj-lt"/>
              </a:rPr>
              <a:t>Turek</a:t>
            </a:r>
            <a:r>
              <a:rPr lang="de-DE" sz="800" b="0" dirty="0" smtClean="0">
                <a:latin typeface="+mj-lt"/>
              </a:rPr>
              <a:t> Realschule Düsseldorf, 2019, Dohle </a:t>
            </a:r>
            <a:r>
              <a:rPr lang="de-DE" sz="800" b="0" dirty="0">
                <a:latin typeface="+mj-lt"/>
              </a:rPr>
              <a:t>+Lohse Architekten</a:t>
            </a:r>
            <a:r>
              <a:rPr lang="de-DE" sz="800" b="0" dirty="0" smtClean="0">
                <a:latin typeface="+mj-lt"/>
              </a:rPr>
              <a:t> </a:t>
            </a:r>
            <a:endParaRPr lang="de-DE" sz="800" b="0" dirty="0">
              <a:latin typeface="+mj-lt"/>
            </a:endParaRPr>
          </a:p>
        </p:txBody>
      </p:sp>
      <p:sp>
        <p:nvSpPr>
          <p:cNvPr id="18" name="Titel 1"/>
          <p:cNvSpPr txBox="1">
            <a:spLocks/>
          </p:cNvSpPr>
          <p:nvPr/>
        </p:nvSpPr>
        <p:spPr>
          <a:xfrm>
            <a:off x="4815208" y="4659593"/>
            <a:ext cx="2386744" cy="40923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de-DE" sz="800" b="0" dirty="0" smtClean="0">
                <a:latin typeface="+mj-lt"/>
              </a:rPr>
              <a:t>Integrierte Sekundarschule Berlin </a:t>
            </a:r>
            <a:r>
              <a:rPr lang="de-DE" sz="800" b="0" dirty="0" err="1" smtClean="0">
                <a:latin typeface="+mj-lt"/>
              </a:rPr>
              <a:t>Mahsdorf</a:t>
            </a:r>
            <a:endParaRPr lang="de-DE" sz="800" b="0" dirty="0">
              <a:latin typeface="+mj-lt"/>
            </a:endParaRPr>
          </a:p>
        </p:txBody>
      </p:sp>
      <p:sp>
        <p:nvSpPr>
          <p:cNvPr id="11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092967" y="4767263"/>
            <a:ext cx="593833" cy="273844"/>
          </a:xfrm>
        </p:spPr>
        <p:txBody>
          <a:bodyPr/>
          <a:lstStyle/>
          <a:p>
            <a:fld id="{F447CDE3-A38D-E441-BF47-DAAD4A0C3F70}" type="slidenum">
              <a:rPr lang="de-DE" sz="800" smtClean="0"/>
              <a:t>20</a:t>
            </a:fld>
            <a:endParaRPr lang="de-DE" sz="800" dirty="0"/>
          </a:p>
        </p:txBody>
      </p:sp>
    </p:spTree>
    <p:extLst>
      <p:ext uri="{BB962C8B-B14F-4D97-AF65-F5344CB8AC3E}">
        <p14:creationId xmlns:p14="http://schemas.microsoft.com/office/powerpoint/2010/main" val="256385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Danke!</a:t>
            </a:r>
            <a:endParaRPr lang="de-DE" dirty="0"/>
          </a:p>
        </p:txBody>
      </p:sp>
      <p:sp>
        <p:nvSpPr>
          <p:cNvPr id="5" name="Fußzeilenplatzhalter 4"/>
          <p:cNvSpPr txBox="1">
            <a:spLocks/>
          </p:cNvSpPr>
          <p:nvPr/>
        </p:nvSpPr>
        <p:spPr>
          <a:xfrm>
            <a:off x="440296" y="4772026"/>
            <a:ext cx="6761656" cy="273844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800" dirty="0" smtClean="0">
                <a:solidFill>
                  <a:schemeClr val="bg1"/>
                </a:solidFill>
              </a:rPr>
              <a:t>16.03.2023    |    Stadt Bielefeld    |    ISB… wir bewegen! </a:t>
            </a:r>
            <a:endParaRPr lang="de-DE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47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782</Words>
  <Application>Microsoft Office PowerPoint</Application>
  <PresentationFormat>Bildschirmpräsentation (16:9)</PresentationFormat>
  <Paragraphs>147</Paragraphs>
  <Slides>21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21</vt:i4>
      </vt:variant>
    </vt:vector>
  </HeadingPairs>
  <TitlesOfParts>
    <vt:vector size="25" baseType="lpstr">
      <vt:lpstr>Arial</vt:lpstr>
      <vt:lpstr>Calibri</vt:lpstr>
      <vt:lpstr>Symbol</vt:lpstr>
      <vt:lpstr>Office-Design</vt:lpstr>
      <vt:lpstr>OGS- und Zugerweiterungen an Bielefelder Grundschulen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Grundschule Eichendorff  |  OGS-Erweiterung</vt:lpstr>
      <vt:lpstr>Grundschule Eichendorff  |  OGS-Erweiterung</vt:lpstr>
      <vt:lpstr>PowerPoint-Präsentation</vt:lpstr>
      <vt:lpstr>Grundschule Stiftsschule  |  OGS-Erweiterung</vt:lpstr>
      <vt:lpstr>Grundschule Stiftsschule  |  OGS-Erweiterung</vt:lpstr>
      <vt:lpstr>PowerPoint-Präsentation</vt:lpstr>
      <vt:lpstr>Beispiele Systembauten</vt:lpstr>
      <vt:lpstr>Beispiele Systembauten</vt:lpstr>
      <vt:lpstr>Beispiele Systembauten</vt:lpstr>
      <vt:lpstr>Danke!</vt:lpstr>
    </vt:vector>
  </TitlesOfParts>
  <Company>de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B K</dc:creator>
  <cp:lastModifiedBy>Knoll-Meier, Martina (166)</cp:lastModifiedBy>
  <cp:revision>68</cp:revision>
  <dcterms:created xsi:type="dcterms:W3CDTF">2021-01-28T08:45:26Z</dcterms:created>
  <dcterms:modified xsi:type="dcterms:W3CDTF">2023-03-08T14:10:36Z</dcterms:modified>
</cp:coreProperties>
</file>