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26"/>
  </p:notesMasterIdLst>
  <p:sldIdLst>
    <p:sldId id="265" r:id="rId2"/>
    <p:sldId id="266" r:id="rId3"/>
    <p:sldId id="273" r:id="rId4"/>
    <p:sldId id="274" r:id="rId5"/>
    <p:sldId id="275" r:id="rId6"/>
    <p:sldId id="276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89" r:id="rId17"/>
    <p:sldId id="277" r:id="rId18"/>
    <p:sldId id="278" r:id="rId19"/>
    <p:sldId id="291" r:id="rId20"/>
    <p:sldId id="293" r:id="rId21"/>
    <p:sldId id="295" r:id="rId22"/>
    <p:sldId id="298" r:id="rId23"/>
    <p:sldId id="300" r:id="rId24"/>
    <p:sldId id="302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0" autoAdjust="0"/>
    <p:restoredTop sz="96224" autoAdjust="0"/>
  </p:normalViewPr>
  <p:slideViewPr>
    <p:cSldViewPr snapToGrid="0">
      <p:cViewPr varScale="1">
        <p:scale>
          <a:sx n="92" d="100"/>
          <a:sy n="92" d="100"/>
        </p:scale>
        <p:origin x="1140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3" d="100"/>
          <a:sy n="63" d="100"/>
        </p:scale>
        <p:origin x="3206" y="77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851570-42B8-4FDD-A331-D29FAC9B9019}" type="datetimeFigureOut">
              <a:rPr lang="de-DE" smtClean="0"/>
              <a:t>02.05.2024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CAE4F3-520D-40F7-82A8-A10553BDABD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778876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35213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19195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0848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4493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93269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54429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54429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71132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4515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657385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50265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45682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85619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29256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88900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25544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43013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22195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00504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75696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39973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3391864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48543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B1BAC24-1D9A-42F5-AF2F-28CA7AA3E475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95659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>
            <a:spLocks noChangeArrowheads="1"/>
          </p:cNvSpPr>
          <p:nvPr userDrawn="1"/>
        </p:nvSpPr>
        <p:spPr bwMode="auto">
          <a:xfrm>
            <a:off x="2695575" y="5786438"/>
            <a:ext cx="25558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de-DE" altLang="de-DE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Stadt Bielefeld</a:t>
            </a:r>
          </a:p>
        </p:txBody>
      </p:sp>
      <p:sp>
        <p:nvSpPr>
          <p:cNvPr id="4" name="Inhaltsplatzhalter 19"/>
          <p:cNvSpPr>
            <a:spLocks noGrp="1"/>
          </p:cNvSpPr>
          <p:nvPr>
            <p:ph sz="quarter" idx="14" hasCustomPrompt="1"/>
          </p:nvPr>
        </p:nvSpPr>
        <p:spPr>
          <a:xfrm>
            <a:off x="2696076" y="3116236"/>
            <a:ext cx="1747587" cy="39518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16.11.2016</a:t>
            </a:r>
          </a:p>
        </p:txBody>
      </p:sp>
      <p:sp>
        <p:nvSpPr>
          <p:cNvPr id="5" name="Inhaltsplatzhalter 19"/>
          <p:cNvSpPr>
            <a:spLocks noGrp="1"/>
          </p:cNvSpPr>
          <p:nvPr>
            <p:ph sz="quarter" idx="15" hasCustomPrompt="1"/>
          </p:nvPr>
        </p:nvSpPr>
        <p:spPr>
          <a:xfrm>
            <a:off x="2696076" y="3621564"/>
            <a:ext cx="5822282" cy="1816710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Thema des Vortrags</a:t>
            </a:r>
            <a:br>
              <a:rPr lang="de-DE" dirty="0"/>
            </a:br>
            <a:r>
              <a:rPr lang="de-DE" dirty="0"/>
              <a:t>Sogar mit 2. Zeile</a:t>
            </a:r>
          </a:p>
        </p:txBody>
      </p:sp>
      <p:sp>
        <p:nvSpPr>
          <p:cNvPr id="6" name="Inhaltsplatzhalter 19"/>
          <p:cNvSpPr>
            <a:spLocks noGrp="1"/>
          </p:cNvSpPr>
          <p:nvPr>
            <p:ph sz="quarter" idx="16" hasCustomPrompt="1"/>
          </p:nvPr>
        </p:nvSpPr>
        <p:spPr>
          <a:xfrm>
            <a:off x="2684462" y="6088506"/>
            <a:ext cx="5833896" cy="607923"/>
          </a:xfrm>
          <a:prstGeom prst="rect">
            <a:avLst/>
          </a:prstGeo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000" b="0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Amt für Beispieltexte</a:t>
            </a:r>
            <a:br>
              <a:rPr lang="de-DE" dirty="0"/>
            </a:br>
            <a:r>
              <a:rPr lang="de-DE" dirty="0"/>
              <a:t>Ggf. 2. Zeile</a:t>
            </a:r>
          </a:p>
        </p:txBody>
      </p:sp>
    </p:spTree>
    <p:extLst>
      <p:ext uri="{BB962C8B-B14F-4D97-AF65-F5344CB8AC3E}">
        <p14:creationId xmlns:p14="http://schemas.microsoft.com/office/powerpoint/2010/main" val="3976591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LIE: Inhal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nhaltsplatzhalter 19"/>
          <p:cNvSpPr>
            <a:spLocks noGrp="1" noChangeAspect="1"/>
          </p:cNvSpPr>
          <p:nvPr>
            <p:ph sz="quarter" idx="14" hasCustomPrompt="1"/>
          </p:nvPr>
        </p:nvSpPr>
        <p:spPr>
          <a:xfrm>
            <a:off x="628650" y="1592024"/>
            <a:ext cx="6480000" cy="1000864"/>
          </a:xfrm>
          <a:prstGeom prst="rect">
            <a:avLst/>
          </a:prstGeom>
          <a:noFill/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Eine Headline</a:t>
            </a:r>
          </a:p>
        </p:txBody>
      </p:sp>
      <p:sp>
        <p:nvSpPr>
          <p:cNvPr id="23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630606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Bielefeld: Thema des Vortrags</a:t>
            </a:r>
          </a:p>
        </p:txBody>
      </p:sp>
      <p:sp>
        <p:nvSpPr>
          <p:cNvPr id="25" name="Inhaltsplatzhalter 19"/>
          <p:cNvSpPr>
            <a:spLocks noGrp="1"/>
          </p:cNvSpPr>
          <p:nvPr>
            <p:ph sz="quarter" idx="17" hasCustomPrompt="1"/>
          </p:nvPr>
        </p:nvSpPr>
        <p:spPr>
          <a:xfrm>
            <a:off x="628650" y="2817194"/>
            <a:ext cx="6459538" cy="2932905"/>
          </a:xfrm>
          <a:prstGeom prst="rect">
            <a:avLst/>
          </a:prstGeom>
        </p:spPr>
        <p:txBody>
          <a:bodyPr>
            <a:normAutofit/>
          </a:bodyPr>
          <a:lstStyle>
            <a:lvl1pPr marL="457200" marR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 sz="30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 err="1"/>
              <a:t>Bulletzeilen</a:t>
            </a:r>
            <a:r>
              <a:rPr lang="de-DE" dirty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Bulletzeilen</a:t>
            </a:r>
            <a:r>
              <a:rPr lang="de-DE" dirty="0"/>
              <a:t> als Blindtext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Bulletzeilen</a:t>
            </a:r>
            <a:r>
              <a:rPr lang="de-DE" dirty="0"/>
              <a:t> als Blindtext</a:t>
            </a:r>
          </a:p>
          <a:p>
            <a:pPr lvl="0"/>
            <a:endParaRPr lang="de-DE" dirty="0"/>
          </a:p>
        </p:txBody>
      </p:sp>
      <p:sp>
        <p:nvSpPr>
          <p:cNvPr id="26" name="Inhaltsplatzhalter 19"/>
          <p:cNvSpPr>
            <a:spLocks noGrp="1"/>
          </p:cNvSpPr>
          <p:nvPr>
            <p:ph sz="quarter" idx="18" hasCustomPrompt="1"/>
          </p:nvPr>
        </p:nvSpPr>
        <p:spPr>
          <a:xfrm>
            <a:off x="628650" y="6474624"/>
            <a:ext cx="1256297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18.11.2016</a:t>
            </a:r>
          </a:p>
        </p:txBody>
      </p:sp>
      <p:sp>
        <p:nvSpPr>
          <p:cNvPr id="27" name="Inhaltsplatzhalter 19"/>
          <p:cNvSpPr>
            <a:spLocks noGrp="1"/>
          </p:cNvSpPr>
          <p:nvPr>
            <p:ph sz="quarter" idx="19" hasCustomPrompt="1"/>
          </p:nvPr>
        </p:nvSpPr>
        <p:spPr>
          <a:xfrm>
            <a:off x="2305050" y="6474624"/>
            <a:ext cx="3678655" cy="217732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400" b="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Stadt Bielefeld | Amt für Beispieltext</a:t>
            </a:r>
          </a:p>
        </p:txBody>
      </p:sp>
      <p:sp>
        <p:nvSpPr>
          <p:cNvPr id="7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8134722" y="6474624"/>
            <a:ext cx="873198" cy="216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/>
                </a:solidFill>
                <a:latin typeface="Arial"/>
              </a:defRPr>
            </a:lvl1pPr>
          </a:lstStyle>
          <a:p>
            <a:fld id="{D8A02D57-5650-2348-854A-14D0207037F0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42362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enn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402660" y="1736132"/>
            <a:ext cx="6117226" cy="4025841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40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US" dirty="0" err="1"/>
              <a:t>Trennseite</a:t>
            </a:r>
            <a:r>
              <a:rPr lang="en-US" dirty="0"/>
              <a:t> </a:t>
            </a:r>
            <a:r>
              <a:rPr lang="en-US" dirty="0" err="1"/>
              <a:t>Blindtext</a:t>
            </a:r>
            <a:endParaRPr lang="en-US" dirty="0"/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3662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eit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/>
          <p:cNvSpPr>
            <a:spLocks noGrp="1"/>
          </p:cNvSpPr>
          <p:nvPr>
            <p:ph type="pic" sz="quarter" idx="10"/>
          </p:nvPr>
        </p:nvSpPr>
        <p:spPr>
          <a:xfrm>
            <a:off x="0" y="1155700"/>
            <a:ext cx="9144000" cy="57023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10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630606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Bielefeld: Thema des Vortrags</a:t>
            </a:r>
          </a:p>
        </p:txBody>
      </p:sp>
    </p:spTree>
    <p:extLst>
      <p:ext uri="{BB962C8B-B14F-4D97-AF65-F5344CB8AC3E}">
        <p14:creationId xmlns:p14="http://schemas.microsoft.com/office/powerpoint/2010/main" val="142963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seite_3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ildplatzhalter 7"/>
          <p:cNvSpPr>
            <a:spLocks noGrp="1"/>
          </p:cNvSpPr>
          <p:nvPr>
            <p:ph type="pic" sz="quarter" idx="10"/>
          </p:nvPr>
        </p:nvSpPr>
        <p:spPr>
          <a:xfrm>
            <a:off x="0" y="1155700"/>
            <a:ext cx="4812632" cy="57023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3" name="Bildplatzhalter 7"/>
          <p:cNvSpPr>
            <a:spLocks noGrp="1"/>
          </p:cNvSpPr>
          <p:nvPr>
            <p:ph type="pic" sz="quarter" idx="11"/>
          </p:nvPr>
        </p:nvSpPr>
        <p:spPr>
          <a:xfrm>
            <a:off x="4844716" y="1155700"/>
            <a:ext cx="4299284" cy="28440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4" name="Bildplatzhalter 7"/>
          <p:cNvSpPr>
            <a:spLocks noGrp="1"/>
          </p:cNvSpPr>
          <p:nvPr>
            <p:ph type="pic" sz="quarter" idx="12"/>
          </p:nvPr>
        </p:nvSpPr>
        <p:spPr>
          <a:xfrm>
            <a:off x="4844716" y="4026568"/>
            <a:ext cx="4299284" cy="2808000"/>
          </a:xfrm>
          <a:prstGeom prst="rect">
            <a:avLst/>
          </a:prstGeom>
        </p:spPr>
        <p:txBody>
          <a:bodyPr/>
          <a:lstStyle/>
          <a:p>
            <a:pPr lvl="0"/>
            <a:endParaRPr lang="de-DE" noProof="0" dirty="0"/>
          </a:p>
        </p:txBody>
      </p:sp>
      <p:sp>
        <p:nvSpPr>
          <p:cNvPr id="5" name="Textplatzhalter 22"/>
          <p:cNvSpPr>
            <a:spLocks noGrp="1"/>
          </p:cNvSpPr>
          <p:nvPr>
            <p:ph type="body" sz="quarter" idx="15" hasCustomPrompt="1"/>
          </p:nvPr>
        </p:nvSpPr>
        <p:spPr>
          <a:xfrm>
            <a:off x="628650" y="630606"/>
            <a:ext cx="7026275" cy="372694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 b="1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de-DE" dirty="0"/>
              <a:t>Bielefeld: Thema des Vortrags</a:t>
            </a:r>
          </a:p>
        </p:txBody>
      </p:sp>
    </p:spTree>
    <p:extLst>
      <p:ext uri="{BB962C8B-B14F-4D97-AF65-F5344CB8AC3E}">
        <p14:creationId xmlns:p14="http://schemas.microsoft.com/office/powerpoint/2010/main" val="553255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C4BA2B-1120-478A-AE23-A568053F0704}" type="datetime1">
              <a:rPr lang="de-DE" smtClean="0"/>
              <a:t>02.05.2024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de-DE"/>
              <a:t>AfUK 17.02.2015</a:t>
            </a: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AE60A-B69C-4790-82F7-3882EDF23186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69404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/>
          <p:cNvSpPr>
            <a:spLocks noGrp="1"/>
          </p:cNvSpPr>
          <p:nvPr>
            <p:ph type="sldNum" sz="quarter" idx="4"/>
          </p:nvPr>
        </p:nvSpPr>
        <p:spPr>
          <a:xfrm>
            <a:off x="8270802" y="6356350"/>
            <a:ext cx="748637" cy="3712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1"/>
                </a:solidFill>
                <a:latin typeface="Arial"/>
              </a:defRPr>
            </a:lvl1pPr>
          </a:lstStyle>
          <a:p>
            <a:fld id="{D8A02D57-5650-2348-854A-14D0207037F0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13621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000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000">
          <a:solidFill>
            <a:schemeClr val="bg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 sz="quarter" idx="14"/>
          </p:nvPr>
        </p:nvSpPr>
        <p:spPr>
          <a:xfrm>
            <a:off x="6555659" y="6088368"/>
            <a:ext cx="2675644" cy="395183"/>
          </a:xfrm>
        </p:spPr>
        <p:txBody>
          <a:bodyPr/>
          <a:lstStyle/>
          <a:p>
            <a:r>
              <a:rPr lang="de-DE" dirty="0" smtClean="0"/>
              <a:t>BV Schildesche 02.05.2024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quarter" idx="15"/>
          </p:nvPr>
        </p:nvSpPr>
        <p:spPr>
          <a:xfrm>
            <a:off x="3737691" y="3381154"/>
            <a:ext cx="4927844" cy="2235424"/>
          </a:xfrm>
        </p:spPr>
        <p:txBody>
          <a:bodyPr>
            <a:normAutofit/>
          </a:bodyPr>
          <a:lstStyle/>
          <a:p>
            <a:r>
              <a:rPr lang="de-DE" dirty="0"/>
              <a:t>        Entwurf</a:t>
            </a:r>
          </a:p>
          <a:p>
            <a:r>
              <a:rPr lang="de-DE" dirty="0"/>
              <a:t>Lärmaktionsplan</a:t>
            </a:r>
          </a:p>
          <a:p>
            <a:r>
              <a:rPr lang="de-DE" dirty="0"/>
              <a:t>        Runde 4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quarter" idx="16"/>
          </p:nvPr>
        </p:nvSpPr>
        <p:spPr>
          <a:xfrm>
            <a:off x="3461144" y="6179589"/>
            <a:ext cx="2829044" cy="607923"/>
          </a:xfrm>
        </p:spPr>
        <p:txBody>
          <a:bodyPr/>
          <a:lstStyle/>
          <a:p>
            <a:r>
              <a:rPr lang="de-DE" dirty="0" smtClean="0"/>
              <a:t>Umweltamt</a:t>
            </a:r>
            <a:endParaRPr lang="de-DE" dirty="0"/>
          </a:p>
          <a:p>
            <a:endParaRPr lang="de-DE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141" y="2855478"/>
            <a:ext cx="3158002" cy="3840813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65442" y="1098397"/>
            <a:ext cx="5618227" cy="208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928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648218" y="359596"/>
            <a:ext cx="7026275" cy="372694"/>
          </a:xfrm>
        </p:spPr>
        <p:txBody>
          <a:bodyPr/>
          <a:lstStyle/>
          <a:p>
            <a:r>
              <a:rPr lang="de-DE" dirty="0"/>
              <a:t>Warum ein weiterer Lärmaktionsplan in Runde 4 ? </a:t>
            </a:r>
          </a:p>
        </p:txBody>
      </p:sp>
      <p:sp>
        <p:nvSpPr>
          <p:cNvPr id="5" name="Rechteck 4"/>
          <p:cNvSpPr/>
          <p:nvPr/>
        </p:nvSpPr>
        <p:spPr>
          <a:xfrm>
            <a:off x="202019" y="1684511"/>
            <a:ext cx="866553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Gesetzliche Pflichtaufgabe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Aktuell laufendes Vertragsverletzungsverfahren gegen die Bundesrepublik Deutschland fordert die Einhaltung einer engen Fristsetzung, d.h. konkret: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Fertigstellung und Meldung des final beschlossenen Plans bis zum 18. Juli 2024 an das Land Nordrhein-Westfalen (NRW)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Erfordert inhaltliche </a:t>
            </a:r>
            <a:r>
              <a:rPr kumimoji="0" lang="de-DE" sz="1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Schwerpunktsetzung</a:t>
            </a: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, das meint konkret: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Fokus auf Stand der Maßnahmenumsetzung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Fokus auf </a:t>
            </a: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Fortsetzung der Handlungsraumbearbeitung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Stadtweit alle Bezirke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über Lärmkorridore und -probleme informieren 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Gezielt </a:t>
            </a:r>
            <a:r>
              <a:rPr kumimoji="0" lang="de-DE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von </a:t>
            </a:r>
            <a:r>
              <a:rPr kumimoji="0" lang="de-DE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Handlungsräumen betroffene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Bezirke </a:t>
            </a: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über vorgeschlagene Maßnahmenplanung unterrichten </a:t>
            </a:r>
          </a:p>
        </p:txBody>
      </p:sp>
    </p:spTree>
    <p:extLst>
      <p:ext uri="{BB962C8B-B14F-4D97-AF65-F5344CB8AC3E}">
        <p14:creationId xmlns:p14="http://schemas.microsoft.com/office/powerpoint/2010/main" val="3919526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648218" y="359596"/>
            <a:ext cx="7026275" cy="372694"/>
          </a:xfrm>
        </p:spPr>
        <p:txBody>
          <a:bodyPr/>
          <a:lstStyle/>
          <a:p>
            <a:r>
              <a:rPr lang="de-DE" dirty="0"/>
              <a:t>Was ist im aktuellen Aufstellungsprozess anders als in den Vorrunden? </a:t>
            </a:r>
          </a:p>
        </p:txBody>
      </p:sp>
      <p:sp>
        <p:nvSpPr>
          <p:cNvPr id="5" name="Rechteck 4"/>
          <p:cNvSpPr/>
          <p:nvPr/>
        </p:nvSpPr>
        <p:spPr>
          <a:xfrm>
            <a:off x="202019" y="1684511"/>
            <a:ext cx="8665534" cy="541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Veränderte </a:t>
            </a:r>
            <a:r>
              <a:rPr kumimoji="0" lang="de-DE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Ausgangsbedingungen, z.B.</a:t>
            </a:r>
            <a:endParaRPr kumimoji="0" lang="de-DE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Neue Ausgangsdaten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Neue EU-weit vereinheitlichte Ermittlungsmethoden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Keine Vergleichbarkeit der aktuellen Ergebnisse mit denen der Vorrunden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Kartierungsrelevante</a:t>
            </a: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de-DE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Lärmquellen, z.B.</a:t>
            </a:r>
            <a:endParaRPr kumimoji="0" lang="de-DE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Hauptverkehrsstraßen und relevante Gesamtstraßen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Sonstiger Schienenverkehr (Stadtbahn)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Bundesschienenverkehr (Eisenbahnbundesamt)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Neue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Berichterstattungsanforderungen, z.B.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Geschätzte Fallzahlen zur Gesundheitswirkung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Geschätzte Anzahl der durch den Lärmaktionsplan um 1 dB(A) Entlasteten 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03111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648218" y="359596"/>
            <a:ext cx="7026275" cy="372694"/>
          </a:xfrm>
        </p:spPr>
        <p:txBody>
          <a:bodyPr/>
          <a:lstStyle/>
          <a:p>
            <a:r>
              <a:rPr lang="de-DE" dirty="0"/>
              <a:t>Was wird im neuen Lärmaktionsplan beibehalten, weitergenutzt und fortgeschrieben? </a:t>
            </a:r>
          </a:p>
        </p:txBody>
      </p:sp>
      <p:sp>
        <p:nvSpPr>
          <p:cNvPr id="5" name="Rechteck 4"/>
          <p:cNvSpPr/>
          <p:nvPr/>
        </p:nvSpPr>
        <p:spPr>
          <a:xfrm>
            <a:off x="85726" y="1484486"/>
            <a:ext cx="905827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Bisherige Handlungsfelder </a:t>
            </a:r>
            <a:r>
              <a:rPr kumimoji="0" lang="de-DE" sz="1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werden beibehalten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Bisherige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Handlungsprogramme und Maßnahmenkonzepte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werden weitergenutzt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Mehrfachbelastete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Handlungsräume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werden fortgeschrieben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 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Vertiefungsbereiche mit Lärmbrennpunkten für Maßnahmenplanung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abgeleitet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6" y="3752865"/>
            <a:ext cx="5743575" cy="2809875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9301" y="3542587"/>
            <a:ext cx="3105150" cy="3230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99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Warum werden Öffentlichkeitsbeteiligung und neue Lärmminderungskonzepte begrenzt auf 3 Handlungsräume ? </a:t>
            </a:r>
          </a:p>
        </p:txBody>
      </p:sp>
      <p:sp>
        <p:nvSpPr>
          <p:cNvPr id="5" name="Rechteck 4"/>
          <p:cNvSpPr/>
          <p:nvPr/>
        </p:nvSpPr>
        <p:spPr>
          <a:xfrm>
            <a:off x="244549" y="1291106"/>
            <a:ext cx="8761227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Weil nicht überall und nicht gleichzeitig im Gesamtstadtgebiet Lärmminderungs-konzepte innerhalb eines Lärmaktionsplans aufgestellt werden können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(Lärmminderung ist eine langfristige strategisch fortlaufende Aufgabe)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Handlungsräume 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werden deshalb schrittweise bearbeitet, hierbei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sind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gemeint: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Bereiche mit mehrfachen Lärmbelastungen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Bereiche mit hohem Handlungsbedarf und hoher Betroffenheit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Bereiche mit Lärmbrennpunkten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Bereiche, die andere Bereiche aus vorangegangenen Lärmaktionsplänen ergänzen in denen die Maßnahmenumsetzung bereits läuft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Bereiche, die an diese vorhandenen Bereiche angrenzen und eine Gesamtlärm-</a:t>
            </a:r>
            <a:r>
              <a:rPr lang="de-DE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minderungsplanung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begünstigen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derartige Handlungsräume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Mitte/</a:t>
            </a:r>
            <a:r>
              <a:rPr lang="de-DE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Stieghorst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Mitte/Schildesche und </a:t>
            </a:r>
            <a:r>
              <a:rPr lang="de-DE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Brackwede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Dort gezielte Öffentlichkeitsbeteiligung,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 wahrgenommene Problemlagen vor Ort, Erfahrungen und Vorschläge der dort lebenden Bielefelder*innen zu erfahren</a:t>
            </a: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479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318978" y="1429330"/>
            <a:ext cx="8803757" cy="5709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Handlungsräume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 Maßnahmenplanung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65 Beiträge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aus der Öffentlichkeitsbeteiligung mit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124 Maßnahmenvorschlägen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67 Lärmbrennpunkte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mit Maßnahmensteckbriefen (an 75 % o.g. Beiträge)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191 Maßnahmenvorschläge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zusammen in den Handlungsräumen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Maßnahmenwirkung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mindestens 1 bis 5 dB(A)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Überschlägig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geschätzte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Kosten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Maßnahmenspektrum -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dazu ein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Blick in die Handlungsräume und betroffenen Stadtbezirke… </a:t>
            </a:r>
            <a:b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66453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318978" y="1429330"/>
            <a:ext cx="8662461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Tempo 30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Durchführungsempfehlungen auf Basis eines mehrstufigen Verfahrens: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ermittelt wurden die für eine weitere straßenverkehrsrechtliche Prüfung geeigneten Straßenabschnitte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Insgesamt </a:t>
            </a:r>
            <a:r>
              <a:rPr lang="de-DE" b="1" dirty="0" smtClean="0">
                <a:latin typeface="Arial" panose="020B0604020202020204" pitchFamily="34" charset="0"/>
                <a:cs typeface="Arial" panose="020B0604020202020204" pitchFamily="34" charset="0"/>
              </a:rPr>
              <a:t>38 Empfehlungen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Maßnahmen-Steckbriefen für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Tempo 30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nach Abstimmung mit Stadtwerken (moBiel) und der Straßenverkehrsbehörde,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44 Straßenabschnitten in 3 Handlungsräumen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Hiervon in Schildesche: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Straßenabschnitte Tempo-30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ganztags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998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127591" y="1458764"/>
            <a:ext cx="86624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Tempo 30 –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Tabellenübersicht </a:t>
            </a: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591" y="2175540"/>
            <a:ext cx="8802557" cy="1787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222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283028" y="1373717"/>
            <a:ext cx="8662461" cy="432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Fahrbahnsanierung mit lärmmindernder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Fahrbahnoberfläche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ts val="600"/>
              </a:spcBef>
              <a:spcAft>
                <a:spcPct val="0"/>
              </a:spcAft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Durchführungsempfehlungen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auf Basis des im Rahmen des 3. LAP erarbeiteten gesamtstädtischen Handlungsprogramms zur Fahrbahnsanierung mit lärmmindernden Fahrbahnoberflächen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(LMFO)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sowie bei geplanten Straßenumbauten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0" fontAlgn="base" hangingPunct="0">
              <a:spcBef>
                <a:spcPct val="0"/>
              </a:spcBef>
              <a:spcAft>
                <a:spcPts val="1200"/>
              </a:spcAft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Insgesamt </a:t>
            </a:r>
            <a:r>
              <a:rPr lang="de-DE" b="1" dirty="0" smtClean="0"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Empfehlungen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für lärmmindernde Fahrbahnoberflächen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aus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LMFO und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Empfehlungen bei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geplanten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Straßenumbauten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in 31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Maßnahmen-Steckbriefen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36 Straßenabschnitten in 3 Handlungsräumen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hiervon in Schildesche: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Straßenabschnitte mit Empfehlungen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LMFO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Straßenabschnitt mit Empfehlung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bei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Straßenumbau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193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203218" y="1618267"/>
            <a:ext cx="86624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Fahrbahnsanierung -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Tabellenübersicht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591" y="2298290"/>
            <a:ext cx="8669822" cy="1757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79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193959" y="1364499"/>
            <a:ext cx="8835434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Straßenraumgestaltung / Verbesserung Infrastruktur für ÖPNV, Rad- und Fußverkehr zur Abstandsvergrößerung Kfz-Verkehr – Wohnbebauung und langfristig Reduzierung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Kfz-Verkehrsmengen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ts val="600"/>
              </a:spcBef>
              <a:spcAft>
                <a:spcPts val="600"/>
              </a:spcAft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Durchführungsempfehlungen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auf Basis bestehender Konzepte (RVK, NVP, MIV-Konzept, Umbauplanungen) zur Straßenraumgestaltung / Umverteilung von Flächen / Maßnahmen zur Förderung der Verkehrsarten des Umweltverbundes sowie ergänzende Vorschläge auf Basis der erfassten Situation vor Ort</a:t>
            </a:r>
          </a:p>
          <a:p>
            <a:pPr defTabSz="914400" eaLnBrk="0" fontAlgn="base" hangingPunct="0">
              <a:spcBef>
                <a:spcPts val="1200"/>
              </a:spcBef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Insgesamt </a:t>
            </a:r>
            <a:r>
              <a:rPr lang="de-DE" b="1" dirty="0">
                <a:latin typeface="Arial" panose="020B0604020202020204" pitchFamily="34" charset="0"/>
                <a:cs typeface="Arial" panose="020B0604020202020204" pitchFamily="34" charset="0"/>
              </a:rPr>
              <a:t>28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Empfehlungen zur Straßenraumgestaltung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zur Verbesserung Infrastruktur für Rad- und Fußverkehr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(ohne grundsätzliche Umgestaltung) und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15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zur Verbesserung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ÖPNV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37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Maßnahmen-Steckbriefen,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 Straßenabschnitten in 3 Handlungsräumen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hiervon in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Schildesche: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Straßenabschnitte mit Empfehlungen Straßenraumgestaltung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Straßenabschnitt mit Empfehlung Verbesserung Fuß-, Radwegeinfrastruktur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(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ohne grundsätzliche Straßenraumgestaltung)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Straßenabschnitte mit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Empfehlung Verbesserung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ÖPNV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sz="14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260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127591" y="1490598"/>
            <a:ext cx="86624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Straßenraumgestaltung –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Tabellenübersicht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591" y="2147428"/>
            <a:ext cx="8893509" cy="30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67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256298" y="1426257"/>
            <a:ext cx="866246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Verkehrsorganisation u.a. Verbesserung Verkehrsfluss, Verlagerung Durchgangsverkehr, Verkehrsberuhigung und Neuorganisation ruhender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Verkehr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Durchführungsempfehlungen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auf Basis bestehender Konzepte (Fahrradstraßen, Verkehrskonzept Bielefelder Westen, Umbauplanungen) und gutachterliche Vorschläge (z.B. LSA-Nachtabschaltung, Prüfung und Reduzierung Durchgangsverkehre) auf Basis der erfassten Situation vor Ort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Insgesamt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</a:t>
            </a:r>
            <a:r>
              <a:rPr lang="de-DE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Empfehlungen zu verkehrsorganisatorischen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27 Maßnahmen-Steckbriefen, an 30 Straßenabschnitten in 3 Handlungsräumen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hiervon in Schildesche: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Straßenabschnitte mit Empfehlungen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zur Veränderung der Verkehrsverteilung 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   (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Reduzierung Durchgangsverkehr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128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186577" y="1585804"/>
            <a:ext cx="86624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Verkehrsorganisation -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Tabellenübersicht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577" y="2277947"/>
            <a:ext cx="8802557" cy="1337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451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298392" y="1532261"/>
            <a:ext cx="8662461" cy="4201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Stadtbahn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Durchführungsempfehlungen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zur Gleiserneuerung Stadtbahn mit Schleifen der Gleisoberfläche und zu regelmäßigem Schienenschleifen an Bestandsgleisen zur Reduzierung der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Rad-Schiene-Geräusche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Insgesamt </a:t>
            </a:r>
            <a:r>
              <a:rPr lang="de-DE" b="1" dirty="0" smtClean="0">
                <a:latin typeface="Arial" panose="020B0604020202020204" pitchFamily="34" charset="0"/>
                <a:cs typeface="Arial" panose="020B0604020202020204" pitchFamily="34" charset="0"/>
              </a:rPr>
              <a:t>7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Empfehlungen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zur Gleiserneuerung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 </a:t>
            </a:r>
            <a:r>
              <a:rPr lang="de-DE" b="1" dirty="0" smtClean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lang="de-DE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Empfehlungen zum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Bestandsschleifen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 8 Maßnahmen-Steckbriefen, an 10 Straßenabschnitten, in 3 Handlungsräumen</a:t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hiervon in Schildesche:</a:t>
            </a:r>
            <a:b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Straßenabschnitte mit Empfehlungen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zur </a:t>
            </a:r>
            <a:r>
              <a:rPr lang="de-DE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Gleiserneuerung </a:t>
            </a:r>
            <a:r>
              <a:rPr lang="de-DE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Bestandsschleifen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de-DE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5087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127591" y="221372"/>
            <a:ext cx="8410353" cy="372694"/>
          </a:xfrm>
        </p:spPr>
        <p:txBody>
          <a:bodyPr/>
          <a:lstStyle/>
          <a:p>
            <a:r>
              <a:rPr lang="de-DE" dirty="0"/>
              <a:t>Welche Maßnahmen aus den Lärmminderungskonzepten für die 3 Handlungsräume enthält der neue Lärmaktionsplan ? </a:t>
            </a:r>
          </a:p>
        </p:txBody>
      </p:sp>
      <p:sp>
        <p:nvSpPr>
          <p:cNvPr id="5" name="Rechteck 4"/>
          <p:cNvSpPr/>
          <p:nvPr/>
        </p:nvSpPr>
        <p:spPr>
          <a:xfrm>
            <a:off x="193959" y="1569610"/>
            <a:ext cx="86624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de-DE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Maßnahmenvorschläge Stadtbahn - </a:t>
            </a:r>
            <a:r>
              <a:rPr lang="de-DE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Tabellenübersicht</a:t>
            </a:r>
            <a:endParaRPr lang="de-DE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03" y="2338541"/>
            <a:ext cx="8932372" cy="1289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140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404037" y="221372"/>
            <a:ext cx="8133907" cy="372694"/>
          </a:xfrm>
        </p:spPr>
        <p:txBody>
          <a:bodyPr/>
          <a:lstStyle/>
          <a:p>
            <a:r>
              <a:rPr lang="de-DE" dirty="0"/>
              <a:t>Wie ist der Stand der bisherigen Maßnahmenumsetzung und die Planung zukünftiger Maßnahmenumsetzung ? </a:t>
            </a:r>
          </a:p>
        </p:txBody>
      </p:sp>
      <p:sp>
        <p:nvSpPr>
          <p:cNvPr id="2" name="Rechteck 1"/>
          <p:cNvSpPr/>
          <p:nvPr/>
        </p:nvSpPr>
        <p:spPr>
          <a:xfrm>
            <a:off x="285751" y="1090439"/>
            <a:ext cx="8858249" cy="1120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de-DE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Stand der Maßnahmenumsetzung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de-DE" sz="16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de-DE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5" y="1441439"/>
            <a:ext cx="7581900" cy="2532385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1" y="3973824"/>
            <a:ext cx="7115174" cy="2962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787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404037" y="221372"/>
            <a:ext cx="8133907" cy="372694"/>
          </a:xfrm>
        </p:spPr>
        <p:txBody>
          <a:bodyPr/>
          <a:lstStyle/>
          <a:p>
            <a:r>
              <a:rPr lang="de-DE" dirty="0"/>
              <a:t>Wie geht es weiter ?</a:t>
            </a:r>
          </a:p>
        </p:txBody>
      </p:sp>
      <p:sp>
        <p:nvSpPr>
          <p:cNvPr id="5" name="Rechteck 4"/>
          <p:cNvSpPr/>
          <p:nvPr/>
        </p:nvSpPr>
        <p:spPr>
          <a:xfrm>
            <a:off x="616690" y="1652613"/>
            <a:ext cx="86655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" name="Rechteck 1"/>
          <p:cNvSpPr/>
          <p:nvPr/>
        </p:nvSpPr>
        <p:spPr>
          <a:xfrm>
            <a:off x="191385" y="1652613"/>
            <a:ext cx="8559209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Änderungen und/oder Ergänzungen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die sich aus der Beratung des vierten Lärmaktionsplan-Entwurfs (Fassung März 2024) in den politischen Gremien ergeben, </a:t>
            </a: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werden in den Plan eingearbeitet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spcAft>
                <a:spcPts val="0"/>
              </a:spcAft>
            </a:pPr>
            <a:endParaRPr lang="de-DE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1200"/>
              </a:spcAft>
            </a:pP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Der vom Rat </a:t>
            </a: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beschlossene Plan wird auf der Internetseite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der Stadt Bielefeld („Bielefeld wird leiser“) </a:t>
            </a: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veröffentlicht.</a:t>
            </a:r>
          </a:p>
          <a:p>
            <a:pPr algn="just">
              <a:spcAft>
                <a:spcPts val="0"/>
              </a:spcAft>
            </a:pP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Der beschlossene vierte Lärmaktionsplan wird über das Land NRW der Europäischen Union (EU) zugeleitet.</a:t>
            </a:r>
          </a:p>
          <a:p>
            <a:endParaRPr lang="de-DE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r>
              <a:rPr lang="de-DE" dirty="0">
                <a:latin typeface="Arial" panose="020B0604020202020204" pitchFamily="34" charset="0"/>
                <a:cs typeface="Times New Roman" panose="02020603050405020304" pitchFamily="18" charset="0"/>
              </a:rPr>
              <a:t>Die </a:t>
            </a:r>
            <a:r>
              <a:rPr lang="de-DE" b="1" dirty="0">
                <a:latin typeface="Arial" panose="020B0604020202020204" pitchFamily="34" charset="0"/>
                <a:cs typeface="Times New Roman" panose="02020603050405020304" pitchFamily="18" charset="0"/>
              </a:rPr>
              <a:t>nächste „Umgebungslärmkartierung“</a:t>
            </a:r>
            <a:r>
              <a:rPr lang="de-DE" dirty="0">
                <a:latin typeface="Arial" panose="020B0604020202020204" pitchFamily="34" charset="0"/>
                <a:cs typeface="Times New Roman" panose="02020603050405020304" pitchFamily="18" charset="0"/>
              </a:rPr>
              <a:t> Runde 5 erfolgt </a:t>
            </a:r>
            <a:r>
              <a:rPr lang="de-DE" b="1" dirty="0">
                <a:latin typeface="Arial" panose="020B0604020202020204" pitchFamily="34" charset="0"/>
                <a:cs typeface="Times New Roman" panose="02020603050405020304" pitchFamily="18" charset="0"/>
              </a:rPr>
              <a:t>2027   </a:t>
            </a:r>
          </a:p>
          <a:p>
            <a:endParaRPr lang="de-DE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de-DE" dirty="0">
                <a:latin typeface="Arial" panose="020B0604020202020204" pitchFamily="34" charset="0"/>
                <a:cs typeface="Times New Roman" panose="02020603050405020304" pitchFamily="18" charset="0"/>
              </a:rPr>
              <a:t>Die </a:t>
            </a:r>
            <a:r>
              <a:rPr lang="de-DE" b="1" dirty="0">
                <a:latin typeface="Arial" panose="020B0604020202020204" pitchFamily="34" charset="0"/>
                <a:cs typeface="Times New Roman" panose="02020603050405020304" pitchFamily="18" charset="0"/>
              </a:rPr>
              <a:t>nächste Fortschreibung des Lärmaktionsplans </a:t>
            </a:r>
            <a:r>
              <a:rPr lang="de-DE" dirty="0">
                <a:latin typeface="Arial" panose="020B0604020202020204" pitchFamily="34" charset="0"/>
                <a:cs typeface="Times New Roman" panose="02020603050405020304" pitchFamily="18" charset="0"/>
              </a:rPr>
              <a:t>Runde 5 erfolgt </a:t>
            </a:r>
            <a:r>
              <a:rPr lang="de-DE" b="1" dirty="0">
                <a:latin typeface="Arial" panose="020B0604020202020204" pitchFamily="34" charset="0"/>
                <a:cs typeface="Times New Roman" panose="02020603050405020304" pitchFamily="18" charset="0"/>
              </a:rPr>
              <a:t>2029</a:t>
            </a:r>
          </a:p>
          <a:p>
            <a:endParaRPr lang="de-DE" b="1" dirty="0"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r>
              <a:rPr lang="de-DE" dirty="0">
                <a:latin typeface="Arial" panose="020B0604020202020204" pitchFamily="34" charset="0"/>
                <a:cs typeface="Times New Roman" panose="02020603050405020304" pitchFamily="18" charset="0"/>
              </a:rPr>
              <a:t>    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1944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404037" y="221372"/>
            <a:ext cx="8133907" cy="372694"/>
          </a:xfrm>
        </p:spPr>
        <p:txBody>
          <a:bodyPr/>
          <a:lstStyle/>
          <a:p>
            <a:r>
              <a:rPr lang="de-DE" dirty="0"/>
              <a:t>Ergänzungsfolien zur Maßnahmenableitung</a:t>
            </a:r>
          </a:p>
        </p:txBody>
      </p:sp>
      <p:sp>
        <p:nvSpPr>
          <p:cNvPr id="5" name="Rechteck 4"/>
          <p:cNvSpPr/>
          <p:nvPr/>
        </p:nvSpPr>
        <p:spPr>
          <a:xfrm>
            <a:off x="616690" y="1652613"/>
            <a:ext cx="86655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" name="Rechteck 1"/>
          <p:cNvSpPr/>
          <p:nvPr/>
        </p:nvSpPr>
        <p:spPr>
          <a:xfrm>
            <a:off x="191385" y="1507765"/>
            <a:ext cx="8559209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Maßnahmenvorschläge Tempo 30</a:t>
            </a:r>
          </a:p>
          <a:p>
            <a:pPr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Vorgehen: </a:t>
            </a:r>
            <a:r>
              <a:rPr lang="de-DE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entsprechend 3. Lärmaktionsplan in einem mehrstufigen Ermittlungsverfahren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sz="1800" u="sng" dirty="0">
                <a:latin typeface="Arial" panose="020B0604020202020204" pitchFamily="34" charset="0"/>
                <a:cs typeface="Arial" panose="020B0604020202020204" pitchFamily="34" charset="0"/>
              </a:rPr>
              <a:t>1. Schritt: Vorauswahl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zu untersuchender Straßenabschnitte</a:t>
            </a:r>
            <a:b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„akustische Härtefälle“: zumindest punktuelle Überschreitung der „Richtwerte“ von 70 dB(A) tags / 60 dB(A) nachts aus der Lärmschutzrichtlinie-StV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sz="1800" u="sng" dirty="0">
                <a:latin typeface="Arial" panose="020B0604020202020204" pitchFamily="34" charset="0"/>
                <a:cs typeface="Arial" panose="020B0604020202020204" pitchFamily="34" charset="0"/>
              </a:rPr>
              <a:t>2. Schritt: Eingrenzung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der Prüfabschnitte</a:t>
            </a:r>
            <a:b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Ausschluss der Geschwindigkeitsbeschränkung bei unerwünschten Verlagerungseffekten, nicht wahrnehmbarer Wohnbebauung oder geringer Länge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sz="1800" u="sng" dirty="0">
                <a:latin typeface="Arial" panose="020B0604020202020204" pitchFamily="34" charset="0"/>
                <a:cs typeface="Arial" panose="020B0604020202020204" pitchFamily="34" charset="0"/>
              </a:rPr>
              <a:t>3. Schritt: Vertiefende Betrachtung</a:t>
            </a: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 zu den Prüfabschnitten</a:t>
            </a:r>
            <a:b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e-DE" sz="1800" dirty="0">
                <a:latin typeface="Arial" panose="020B0604020202020204" pitchFamily="34" charset="0"/>
                <a:cs typeface="Arial" panose="020B0604020202020204" pitchFamily="34" charset="0"/>
              </a:rPr>
              <a:t>Prüfung nach Vereinbarkeit mit dem ÖPNV und der LSA-Koordinierung, Prüfung der Vorsorge für den Radverkehr, Existenz geeigneter oder gleichwertiger Maßnahmen sowie der Eignung von Maßnahmenkombinationen</a:t>
            </a:r>
            <a:r>
              <a:rPr lang="de-DE" dirty="0">
                <a:latin typeface="Arial" panose="020B0604020202020204" pitchFamily="34" charset="0"/>
                <a:cs typeface="Times New Roman" panose="02020603050405020304" pitchFamily="18" charset="0"/>
              </a:rPr>
              <a:t>   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620296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404037" y="221372"/>
            <a:ext cx="8133907" cy="372694"/>
          </a:xfrm>
        </p:spPr>
        <p:txBody>
          <a:bodyPr/>
          <a:lstStyle/>
          <a:p>
            <a:r>
              <a:rPr lang="de-DE" dirty="0"/>
              <a:t>Ergänzungsfolien zur Maßnahmenableitung</a:t>
            </a:r>
          </a:p>
        </p:txBody>
      </p:sp>
      <p:sp>
        <p:nvSpPr>
          <p:cNvPr id="5" name="Rechteck 4"/>
          <p:cNvSpPr/>
          <p:nvPr/>
        </p:nvSpPr>
        <p:spPr>
          <a:xfrm>
            <a:off x="616690" y="1652613"/>
            <a:ext cx="86655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" name="Rechteck 1"/>
          <p:cNvSpPr/>
          <p:nvPr/>
        </p:nvSpPr>
        <p:spPr>
          <a:xfrm>
            <a:off x="191385" y="1507765"/>
            <a:ext cx="8559209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Maßnahmenvorschläge Fahrbahnsanierung</a:t>
            </a:r>
          </a:p>
          <a:p>
            <a:pPr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Vorgehen</a:t>
            </a:r>
            <a:endParaRPr lang="de-DE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Übernahme Durchführungsempfehlungen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des im Rahmen des 3. LAP erarbeiteten gesamtstädtischen Handlungsprogramms zur Fahrbahnsanierung mit lärmmindernden Fahrbahnoberflächen (LMFO)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Aktualisierung der Umsetzungszeiträume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für die Vorschläge im 4. LAP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Ergänzende Maßnahmenvorschläge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zur Fahrbahnsanierung mit lärmmindernden Fahrbahnoberflächen bei geplanten Umgestaltungs- und Umbaumaßnahmen </a:t>
            </a:r>
          </a:p>
        </p:txBody>
      </p:sp>
    </p:spTree>
    <p:extLst>
      <p:ext uri="{BB962C8B-B14F-4D97-AF65-F5344CB8AC3E}">
        <p14:creationId xmlns:p14="http://schemas.microsoft.com/office/powerpoint/2010/main" val="26314117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404037" y="221372"/>
            <a:ext cx="8133907" cy="372694"/>
          </a:xfrm>
        </p:spPr>
        <p:txBody>
          <a:bodyPr/>
          <a:lstStyle/>
          <a:p>
            <a:r>
              <a:rPr lang="de-DE" dirty="0"/>
              <a:t>Ergänzungsfolien zur Maßnahmenableitung</a:t>
            </a:r>
          </a:p>
        </p:txBody>
      </p:sp>
      <p:sp>
        <p:nvSpPr>
          <p:cNvPr id="5" name="Rechteck 4"/>
          <p:cNvSpPr/>
          <p:nvPr/>
        </p:nvSpPr>
        <p:spPr>
          <a:xfrm>
            <a:off x="616690" y="1652613"/>
            <a:ext cx="86655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" name="Rechteck 1"/>
          <p:cNvSpPr/>
          <p:nvPr/>
        </p:nvSpPr>
        <p:spPr>
          <a:xfrm>
            <a:off x="191385" y="1507765"/>
            <a:ext cx="855920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Maßnahmenvorschläge Straßenraumgestaltung</a:t>
            </a:r>
          </a:p>
          <a:p>
            <a:pPr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Vorgehen</a:t>
            </a:r>
            <a:endParaRPr lang="de-DE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Übernahme von Maßnahmen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der Straßenraumgestaltung / Umverteilung von Flächen / Maßnahmen zur Förderung der Verkehrsarten des Umweltverbundes aus folgenden Konzepten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SzPct val="150000"/>
              <a:buFont typeface="Symbol" panose="05050102010706020507" pitchFamily="18" charset="2"/>
              <a:buChar char="-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Radverkehrskonzept 2020: Maßnahmenliste und Übersichtskarte Infrastrukturelle Maßnahmen aus Umsetzungskonzept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SzPct val="150000"/>
              <a:buFont typeface="Symbol" panose="05050102010706020507" pitchFamily="18" charset="2"/>
              <a:buChar char="-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Nahverkehrsplan 2021: Maßnahmen Stadtbahnnetz, Busbeschleunigung, barrierefreier Ausbau Haltestellen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SzPct val="150000"/>
              <a:buFont typeface="Symbol" panose="05050102010706020507" pitchFamily="18" charset="2"/>
              <a:buChar char="-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MIV-Konzept 2021: Reduzierung von Fahrstreifen mehrstreifiger Fahrbahnen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SzPct val="150000"/>
              <a:buFont typeface="Symbol" panose="05050102010706020507" pitchFamily="18" charset="2"/>
              <a:buChar char="-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Umbau der Jöllenbecker Straße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Ergänzende Vorschläge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/ Prüfaufträge / Anforderungen aus Lärmschutzsicht auf Basis erfolgter Erfassungen der Situation vor Ort</a:t>
            </a:r>
          </a:p>
        </p:txBody>
      </p:sp>
    </p:spTree>
    <p:extLst>
      <p:ext uri="{BB962C8B-B14F-4D97-AF65-F5344CB8AC3E}">
        <p14:creationId xmlns:p14="http://schemas.microsoft.com/office/powerpoint/2010/main" val="37585842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404037" y="221372"/>
            <a:ext cx="8133907" cy="372694"/>
          </a:xfrm>
        </p:spPr>
        <p:txBody>
          <a:bodyPr/>
          <a:lstStyle/>
          <a:p>
            <a:r>
              <a:rPr lang="de-DE" dirty="0"/>
              <a:t>Ergänzungsfolien zur Maßnahmenableitung</a:t>
            </a:r>
          </a:p>
        </p:txBody>
      </p:sp>
      <p:sp>
        <p:nvSpPr>
          <p:cNvPr id="5" name="Rechteck 4"/>
          <p:cNvSpPr/>
          <p:nvPr/>
        </p:nvSpPr>
        <p:spPr>
          <a:xfrm>
            <a:off x="616690" y="1652613"/>
            <a:ext cx="86655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" name="Rechteck 1"/>
          <p:cNvSpPr/>
          <p:nvPr/>
        </p:nvSpPr>
        <p:spPr>
          <a:xfrm>
            <a:off x="191385" y="1507765"/>
            <a:ext cx="855920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Maßnahmenvorschläge Straßenraumgestaltung</a:t>
            </a:r>
          </a:p>
          <a:p>
            <a:pPr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Wirkungen</a:t>
            </a:r>
            <a:endParaRPr lang="de-DE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Straßenraumgestaltung wirkt lärmmindernd für die belastete Straßenrandbebauung, wenn mit der Neuaufteilung von Flächen der Kfz-Verkehr weiter von dieser abrückt, also der </a:t>
            </a: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Abstand immissionsmindernd vergrößert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wird.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Eine weitere direkte Wirkung im Straßenraum stellt sich ein, wenn mit der Umgestaltung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SzPct val="150000"/>
              <a:buFont typeface="Symbol" panose="05050102010706020507" pitchFamily="18" charset="2"/>
              <a:buChar char="-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eine </a:t>
            </a: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deutliche Verkehrsreduzierung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im Straßenraum verbunden ist oder 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SzPct val="150000"/>
              <a:buFont typeface="Symbol" panose="05050102010706020507" pitchFamily="18" charset="2"/>
              <a:buChar char="-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die Maßnahme die </a:t>
            </a: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Geschwindigkeit dämpft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und den Verkehrsfluss verbessert. 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Mittelbar und eher mittel- bis langfristig wirken straßenräumliche Maßnahmen mit Förderung der Verkehrsarten des Umweltverbundes durch eine </a:t>
            </a: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Veränderung des Modal-Splits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und einer damit verbundenen </a:t>
            </a: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gesamtstädtischen Reduzierung des Kfz-Verkehrs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034494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404037" y="221372"/>
            <a:ext cx="8133907" cy="372694"/>
          </a:xfrm>
        </p:spPr>
        <p:txBody>
          <a:bodyPr/>
          <a:lstStyle/>
          <a:p>
            <a:r>
              <a:rPr lang="de-DE" dirty="0"/>
              <a:t>Ergänzungsfolien zur Maßnahmenableitung</a:t>
            </a:r>
          </a:p>
        </p:txBody>
      </p:sp>
      <p:sp>
        <p:nvSpPr>
          <p:cNvPr id="5" name="Rechteck 4"/>
          <p:cNvSpPr/>
          <p:nvPr/>
        </p:nvSpPr>
        <p:spPr>
          <a:xfrm>
            <a:off x="616690" y="1652613"/>
            <a:ext cx="86655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" name="Rechteck 1"/>
          <p:cNvSpPr/>
          <p:nvPr/>
        </p:nvSpPr>
        <p:spPr>
          <a:xfrm>
            <a:off x="191385" y="1507765"/>
            <a:ext cx="855920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Maßnahmenvorschläge Verkehrsorganisation</a:t>
            </a:r>
          </a:p>
          <a:p>
            <a:pPr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Maßnahmenspektrum und Vorgehen</a:t>
            </a:r>
            <a:endParaRPr lang="de-DE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Abbiegebeziehungen / </a:t>
            </a: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Auflösung freie Rechtsabbieger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u.a. zur Entschleunigung des Kfz-Verkehrs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bereits geplante Maßnahme / gutachterlicher Vorschlag 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LSA-Nachtabschaltung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oder verkehrsabhängige Steuerung nachts zur Verbesserung des Verkehrsflusses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gutachterliche Vorschläge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Neuorganisation ruhender Verkehr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für Flächengewinn zugunsten Fuß- und Radverkehr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im Zusammenhang mit geplanten straßenräumlichen Maßnahmen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Verkehrsberuhigung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im Zuge geplanter Fahrradstraßen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</a:rPr>
              <a:t>Verlagerung Durchgangsverkehr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 gutachterliche Vorschläge: Prüfung von Durchgangsverkehren und von Maßnahmen zu deren Unterbindung</a:t>
            </a:r>
          </a:p>
        </p:txBody>
      </p:sp>
    </p:spTree>
    <p:extLst>
      <p:ext uri="{BB962C8B-B14F-4D97-AF65-F5344CB8AC3E}">
        <p14:creationId xmlns:p14="http://schemas.microsoft.com/office/powerpoint/2010/main" val="6666267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sz="quarter" idx="15"/>
          </p:nvPr>
        </p:nvSpPr>
        <p:spPr>
          <a:xfrm>
            <a:off x="404037" y="221372"/>
            <a:ext cx="8133907" cy="372694"/>
          </a:xfrm>
        </p:spPr>
        <p:txBody>
          <a:bodyPr/>
          <a:lstStyle/>
          <a:p>
            <a:r>
              <a:rPr lang="de-DE" dirty="0"/>
              <a:t>Ergänzungsfolien zur Maßnahmenableitung</a:t>
            </a:r>
          </a:p>
        </p:txBody>
      </p:sp>
      <p:sp>
        <p:nvSpPr>
          <p:cNvPr id="5" name="Rechteck 4"/>
          <p:cNvSpPr/>
          <p:nvPr/>
        </p:nvSpPr>
        <p:spPr>
          <a:xfrm>
            <a:off x="616690" y="1652613"/>
            <a:ext cx="86655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de-DE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" name="Rechteck 1"/>
          <p:cNvSpPr/>
          <p:nvPr/>
        </p:nvSpPr>
        <p:spPr>
          <a:xfrm>
            <a:off x="191385" y="1507765"/>
            <a:ext cx="8559209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Maßnahmenvorschläge Stadtbahn</a:t>
            </a:r>
          </a:p>
          <a:p>
            <a:pPr>
              <a:spcAft>
                <a:spcPts val="1200"/>
              </a:spcAft>
            </a:pPr>
            <a:r>
              <a:rPr lang="de-DE" b="1" dirty="0"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Maßnahmenspektrum und Anwendungsbereich</a:t>
            </a:r>
            <a:endParaRPr lang="de-DE" dirty="0"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Vorbeugendes Schienenschleifen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bei Gleisbauarbeiten  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</a:rPr>
              <a:t>bereits geplante Maßnahme / (ergänzende) gutachterliche Empfehlung </a:t>
            </a:r>
          </a:p>
          <a:p>
            <a:pPr>
              <a:spcBef>
                <a:spcPts val="1200"/>
              </a:spcBef>
              <a:spcAft>
                <a:spcPts val="1200"/>
              </a:spcAft>
              <a:buClr>
                <a:srgbClr val="0056BF"/>
              </a:buClr>
              <a:buSzPct val="150000"/>
            </a:pPr>
            <a:r>
              <a:rPr lang="de-DE" u="sng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Kontinuierliches präventives Schienenschleifen</a:t>
            </a: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 (akustisches Schleifen)  </a:t>
            </a:r>
            <a:br>
              <a:rPr lang="de-DE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</a:br>
            <a:r>
              <a:rPr lang="de-DE" dirty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bei allen Bestandsstrecken der Stadtbahn</a:t>
            </a:r>
            <a:endParaRPr lang="de-D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731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1529</Words>
  <Application>Microsoft Office PowerPoint</Application>
  <PresentationFormat>Bildschirmpräsentation (4:3)</PresentationFormat>
  <Paragraphs>218</Paragraphs>
  <Slides>24</Slides>
  <Notes>24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24</vt:i4>
      </vt:variant>
    </vt:vector>
  </HeadingPairs>
  <TitlesOfParts>
    <vt:vector size="30" baseType="lpstr">
      <vt:lpstr>Arial</vt:lpstr>
      <vt:lpstr>Calibri</vt:lpstr>
      <vt:lpstr>Symbol</vt:lpstr>
      <vt:lpstr>Times New Roman</vt:lpstr>
      <vt:lpstr>Wingdings</vt:lpstr>
      <vt:lpstr>Office Theme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S. Bielefeld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Maaß, Dagmar (360.2)</dc:creator>
  <cp:lastModifiedBy>Knoll-Meier, Martina (166)</cp:lastModifiedBy>
  <cp:revision>79</cp:revision>
  <dcterms:created xsi:type="dcterms:W3CDTF">2022-05-05T13:43:42Z</dcterms:created>
  <dcterms:modified xsi:type="dcterms:W3CDTF">2024-05-02T09:26:53Z</dcterms:modified>
</cp:coreProperties>
</file>