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42"/>
  </p:notesMasterIdLst>
  <p:sldIdLst>
    <p:sldId id="256" r:id="rId6"/>
    <p:sldId id="418" r:id="rId7"/>
    <p:sldId id="419" r:id="rId8"/>
    <p:sldId id="436" r:id="rId9"/>
    <p:sldId id="437" r:id="rId10"/>
    <p:sldId id="438" r:id="rId11"/>
    <p:sldId id="439" r:id="rId12"/>
    <p:sldId id="385" r:id="rId13"/>
    <p:sldId id="440" r:id="rId14"/>
    <p:sldId id="441" r:id="rId15"/>
    <p:sldId id="420" r:id="rId16"/>
    <p:sldId id="442" r:id="rId17"/>
    <p:sldId id="443" r:id="rId18"/>
    <p:sldId id="421" r:id="rId19"/>
    <p:sldId id="446" r:id="rId20"/>
    <p:sldId id="445" r:id="rId21"/>
    <p:sldId id="422" r:id="rId22"/>
    <p:sldId id="447" r:id="rId23"/>
    <p:sldId id="425" r:id="rId24"/>
    <p:sldId id="448" r:id="rId25"/>
    <p:sldId id="413" r:id="rId26"/>
    <p:sldId id="414" r:id="rId27"/>
    <p:sldId id="415" r:id="rId28"/>
    <p:sldId id="431" r:id="rId29"/>
    <p:sldId id="453" r:id="rId30"/>
    <p:sldId id="450" r:id="rId31"/>
    <p:sldId id="432" r:id="rId32"/>
    <p:sldId id="451" r:id="rId33"/>
    <p:sldId id="452" r:id="rId34"/>
    <p:sldId id="433" r:id="rId35"/>
    <p:sldId id="407" r:id="rId36"/>
    <p:sldId id="387" r:id="rId37"/>
    <p:sldId id="455" r:id="rId38"/>
    <p:sldId id="390" r:id="rId39"/>
    <p:sldId id="456" r:id="rId40"/>
    <p:sldId id="272" r:id="rId41"/>
  </p:sldIdLst>
  <p:sldSz cx="9144000" cy="6858000" type="screen4x3"/>
  <p:notesSz cx="6888163" cy="100203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spar Simone" initials="KS" lastIdx="1" clrIdx="0">
    <p:extLst>
      <p:ext uri="{19B8F6BF-5375-455C-9EA6-DF929625EA0E}">
        <p15:presenceInfo xmlns:p15="http://schemas.microsoft.com/office/powerpoint/2012/main" userId="S-1-5-21-1085031214-362288127-839522115-9880" providerId="AD"/>
      </p:ext>
    </p:extLst>
  </p:cmAuthor>
  <p:cmAuthor id="2" name="Klossow Dagmar" initials="KD" lastIdx="26" clrIdx="1">
    <p:extLst>
      <p:ext uri="{19B8F6BF-5375-455C-9EA6-DF929625EA0E}">
        <p15:presenceInfo xmlns:p15="http://schemas.microsoft.com/office/powerpoint/2012/main" userId="S-1-5-21-1085031214-362288127-839522115-1231" providerId="AD"/>
      </p:ext>
    </p:extLst>
  </p:cmAuthor>
  <p:cmAuthor id="3" name="Ute Ledebur" initials="LU" lastIdx="30" clrIdx="2">
    <p:extLst>
      <p:ext uri="{19B8F6BF-5375-455C-9EA6-DF929625EA0E}">
        <p15:presenceInfo xmlns:p15="http://schemas.microsoft.com/office/powerpoint/2012/main" userId="Ute Ledebu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5274" autoAdjust="0"/>
  </p:normalViewPr>
  <p:slideViewPr>
    <p:cSldViewPr>
      <p:cViewPr varScale="1">
        <p:scale>
          <a:sx n="76" d="100"/>
          <a:sy n="76" d="100"/>
        </p:scale>
        <p:origin x="127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1" d="100"/>
          <a:sy n="91" d="100"/>
        </p:scale>
        <p:origin x="3739" y="8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CB317475-936E-483C-85F5-0208A8BE63E0}" type="datetimeFigureOut">
              <a:rPr lang="de-DE" smtClean="0"/>
              <a:t>02.06.2025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51871A8A-F950-4953-9CA9-9B12321893A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1328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6273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507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9233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871A8A-F950-4953-9CA9-9B12321893AF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0158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871A8A-F950-4953-9CA9-9B12321893AF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9729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661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871A8A-F950-4953-9CA9-9B12321893AF}" type="slidenum"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661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506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155">
              <a:defRPr/>
            </a:pPr>
            <a:endParaRPr lang="de-DE" dirty="0"/>
          </a:p>
          <a:p>
            <a:pPr defTabSz="966155">
              <a:defRPr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661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EC74A7-6DFA-41D6-9E93-678357E83038}" type="slidenum"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661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3759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26542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15385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1154" indent="-181154">
              <a:buFontTx/>
              <a:buChar char="-"/>
            </a:pPr>
            <a:endParaRPr lang="de-DE" b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51871A8A-F950-4953-9CA9-9B12321893AF}" type="slidenum">
              <a:rPr lang="de-DE">
                <a:solidFill>
                  <a:prstClr val="black"/>
                </a:solidFill>
                <a:latin typeface="Calibri"/>
              </a:rPr>
              <a:pPr defTabSz="966155">
                <a:defRPr/>
              </a:pPr>
              <a:t>10</a:t>
            </a:fld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8810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7713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64232" lvl="1" indent="-181154">
              <a:buFontTx/>
              <a:buChar char="-"/>
            </a:pPr>
            <a:endParaRPr lang="de-DE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871A8A-F950-4953-9CA9-9B12321893AF}" type="slidenum">
              <a:rPr kumimoji="0" lang="de-DE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DE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54289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871A8A-F950-4953-9CA9-9B12321893AF}" type="slidenum">
              <a:rPr kumimoji="0" lang="de-DE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de-DE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9020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14895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40646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83078">
              <a:defRPr/>
            </a:pPr>
            <a:fld id="{C7939BE7-D6F5-41F7-9355-D26B31706CC2}" type="slidenum">
              <a:rPr lang="de-DE">
                <a:solidFill>
                  <a:prstClr val="black"/>
                </a:solidFill>
                <a:latin typeface="Calibri" panose="020F0502020204030204"/>
              </a:rPr>
              <a:pPr defTabSz="483078">
                <a:defRPr/>
              </a:pPr>
              <a:t>16</a:t>
            </a:fld>
            <a:endParaRPr lang="de-DE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84498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51147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6171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0278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82164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4732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39800" y="330200"/>
            <a:ext cx="5008563" cy="37576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88817" y="4362079"/>
            <a:ext cx="5510530" cy="4608511"/>
          </a:xfrm>
        </p:spPr>
        <p:txBody>
          <a:bodyPr/>
          <a:lstStyle/>
          <a:p>
            <a:pPr marL="301923" indent="-301923">
              <a:buAutoNum type="romanUcPeriod"/>
            </a:pPr>
            <a:endParaRPr lang="de-DE" sz="13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5AEC74A7-6DFA-41D6-9E93-678357E83038}" type="slidenum">
              <a:rPr lang="de-DE">
                <a:solidFill>
                  <a:prstClr val="black"/>
                </a:solidFill>
                <a:latin typeface="Calibri"/>
              </a:rPr>
              <a:pPr defTabSz="966155">
                <a:defRPr/>
              </a:pPr>
              <a:t>22</a:t>
            </a:fld>
            <a:endParaRPr lang="de-DE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6658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39825" y="185738"/>
            <a:ext cx="4608513" cy="34559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88817" y="4218063"/>
            <a:ext cx="5510530" cy="5050716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5AEC74A7-6DFA-41D6-9E93-678357E83038}" type="slidenum">
              <a:rPr lang="de-DE">
                <a:solidFill>
                  <a:prstClr val="black"/>
                </a:solidFill>
                <a:latin typeface="Calibri"/>
              </a:rPr>
              <a:pPr defTabSz="966155">
                <a:defRPr/>
              </a:pPr>
              <a:t>23</a:t>
            </a:fld>
            <a:endParaRPr lang="de-DE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92214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24470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87450" y="257175"/>
            <a:ext cx="4513263" cy="338455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88817" y="3786014"/>
            <a:ext cx="5510530" cy="5904655"/>
          </a:xfrm>
        </p:spPr>
        <p:txBody>
          <a:bodyPr/>
          <a:lstStyle/>
          <a:p>
            <a:endParaRPr lang="de-DE" sz="1300" dirty="0"/>
          </a:p>
          <a:p>
            <a:endParaRPr lang="de-DE" sz="1300" dirty="0"/>
          </a:p>
          <a:p>
            <a:endParaRPr lang="de-DE" baseline="0" dirty="0"/>
          </a:p>
          <a:p>
            <a:endParaRPr lang="de-DE" sz="1300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67506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228725" y="750888"/>
            <a:ext cx="4430713" cy="332263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88817" y="4362078"/>
            <a:ext cx="5510530" cy="5400599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3210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69780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91389" marR="0" lvl="0" indent="-191389" algn="l" defTabSz="9661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sz="13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5887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1154" indent="-181154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29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28135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30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9109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203721" y="4722118"/>
            <a:ext cx="6259586" cy="4895073"/>
          </a:xfrm>
        </p:spPr>
        <p:txBody>
          <a:bodyPr/>
          <a:lstStyle/>
          <a:p>
            <a:endParaRPr lang="de-DE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51871A8A-F950-4953-9CA9-9B12321893AF}" type="slidenum">
              <a:rPr lang="de-DE">
                <a:solidFill>
                  <a:prstClr val="black"/>
                </a:solidFill>
                <a:latin typeface="Calibri"/>
              </a:rPr>
              <a:pPr defTabSz="966155">
                <a:defRPr/>
              </a:pPr>
              <a:t>31</a:t>
            </a:fld>
            <a:endParaRPr lang="de-DE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4192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32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74497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1A8A-F950-4953-9CA9-9B12321893AF}" type="slidenum">
              <a:rPr lang="de-DE" smtClean="0"/>
              <a:t>33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148152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C74A7-6DFA-41D6-9E93-678357E83038}" type="slidenum">
              <a:rPr lang="de-DE" smtClean="0"/>
              <a:t>34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1106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0" i="0" baseline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398584">
              <a:defRPr/>
            </a:pPr>
            <a:fld id="{5AEC74A7-6DFA-41D6-9E93-678357E83038}" type="slidenum">
              <a:rPr lang="de-DE">
                <a:solidFill>
                  <a:prstClr val="black"/>
                </a:solidFill>
                <a:latin typeface="Calibri"/>
              </a:rPr>
              <a:pPr defTabSz="1398584">
                <a:defRPr/>
              </a:pPr>
              <a:t>35</a:t>
            </a:fld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700752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C74A7-6DFA-41D6-9E93-678357E83038}" type="slidenum">
              <a:rPr lang="de-DE" smtClean="0"/>
              <a:t>36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0731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PA NRW Titelfolie">
    <p:bg>
      <p:bgPr>
        <a:solidFill>
          <a:srgbClr val="00AC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40000" y="1188000"/>
            <a:ext cx="8064000" cy="1188000"/>
          </a:xfrm>
        </p:spPr>
        <p:txBody>
          <a:bodyPr>
            <a:noAutofit/>
          </a:bodyPr>
          <a:lstStyle>
            <a:lvl1pPr marL="0" marR="0" indent="0" algn="l" defTabSz="914274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200" i="1" spc="0" baseline="0">
                <a:solidFill>
                  <a:schemeClr val="bg1"/>
                </a:solidFill>
                <a:latin typeface="+mj-lt"/>
                <a:cs typeface="Times New Roman" pitchFamily="18" charset="0"/>
              </a:defRPr>
            </a:lvl1pPr>
            <a:lvl2pPr marL="457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weitere Titel-Information</a:t>
            </a:r>
          </a:p>
          <a:p>
            <a:r>
              <a:rPr lang="de-DE" dirty="0"/>
              <a:t>zweizeilig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 hasCustomPrompt="1"/>
          </p:nvPr>
        </p:nvSpPr>
        <p:spPr>
          <a:xfrm>
            <a:off x="540000" y="593999"/>
            <a:ext cx="8064000" cy="540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ts val="4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der Präsentation</a:t>
            </a:r>
          </a:p>
        </p:txBody>
      </p:sp>
      <p:sp>
        <p:nvSpPr>
          <p:cNvPr id="10" name="Untertitel 2"/>
          <p:cNvSpPr txBox="1">
            <a:spLocks/>
          </p:cNvSpPr>
          <p:nvPr/>
        </p:nvSpPr>
        <p:spPr>
          <a:xfrm>
            <a:off x="540000" y="3326512"/>
            <a:ext cx="3383928" cy="656208"/>
          </a:xfrm>
          <a:prstGeom prst="rect">
            <a:avLst/>
          </a:prstGeom>
        </p:spPr>
        <p:txBody>
          <a:bodyPr vert="horz" lIns="91427" tIns="45714" rIns="91427" bIns="45714" rtlCol="0" anchor="ctr">
            <a:noAutofit/>
          </a:bodyPr>
          <a:lstStyle>
            <a:lvl1pPr marL="0" marR="0" indent="0" algn="l" defTabSz="914274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600" i="1" kern="1200" spc="0" baseline="0">
                <a:solidFill>
                  <a:schemeClr val="bg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457136" indent="0" algn="ctr" defTabSz="914274" rtl="0" eaLnBrk="1" latinLnBrk="0" hangingPunct="1">
              <a:lnSpc>
                <a:spcPts val="2400"/>
              </a:lnSpc>
              <a:spcBef>
                <a:spcPts val="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274" indent="0" algn="ctr" defTabSz="914274" rtl="0" eaLnBrk="1" latinLnBrk="0" hangingPunct="1">
              <a:lnSpc>
                <a:spcPts val="2000"/>
              </a:lnSpc>
              <a:spcBef>
                <a:spcPts val="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410" indent="0" algn="ctr" defTabSz="914274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547" indent="0" algn="ctr" defTabSz="914274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5684" indent="0" algn="ctr" defTabSz="914274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2821" indent="0" algn="ctr" defTabSz="914274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199958" indent="0" algn="ctr" defTabSz="914274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095" indent="0" algn="ctr" defTabSz="914274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endParaRPr lang="de-DE" sz="1600" i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Inhaltsplatzhalter 11"/>
          <p:cNvSpPr>
            <a:spLocks noGrp="1"/>
          </p:cNvSpPr>
          <p:nvPr>
            <p:ph sz="quarter" idx="10" hasCustomPrompt="1"/>
          </p:nvPr>
        </p:nvSpPr>
        <p:spPr>
          <a:xfrm>
            <a:off x="540000" y="2440702"/>
            <a:ext cx="8064000" cy="576064"/>
          </a:xfrm>
        </p:spPr>
        <p:txBody>
          <a:bodyPr anchor="t" anchorCtr="0">
            <a:noAutofit/>
          </a:bodyPr>
          <a:lstStyle>
            <a:lvl1pPr>
              <a:defRPr b="1" baseline="0">
                <a:solidFill>
                  <a:schemeClr val="bg1"/>
                </a:solidFill>
              </a:defRPr>
            </a:lvl1pPr>
            <a:lvl5pPr marL="0" indent="0" algn="l">
              <a:defRPr b="1">
                <a:solidFill>
                  <a:schemeClr val="bg1"/>
                </a:solidFill>
              </a:defRPr>
            </a:lvl5pPr>
          </a:lstStyle>
          <a:p>
            <a:pPr>
              <a:lnSpc>
                <a:spcPts val="2000"/>
              </a:lnSpc>
            </a:pPr>
            <a:r>
              <a:rPr lang="de-DE" sz="1600" i="0" dirty="0">
                <a:latin typeface="Arial" pitchFamily="34" charset="0"/>
                <a:cs typeface="Arial" pitchFamily="34" charset="0"/>
              </a:rPr>
              <a:t>Veranstaltung am Datum</a:t>
            </a:r>
          </a:p>
          <a:p>
            <a:pPr>
              <a:lnSpc>
                <a:spcPts val="2000"/>
              </a:lnSpc>
            </a:pPr>
            <a:endParaRPr lang="de-DE" sz="1600" i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000"/>
              </a:lnSpc>
            </a:pPr>
            <a:r>
              <a:rPr lang="de-DE" sz="1600" i="0" dirty="0">
                <a:latin typeface="Arial" pitchFamily="34" charset="0"/>
                <a:cs typeface="Arial" pitchFamily="34" charset="0"/>
              </a:rPr>
              <a:t>Vor – und Nachname</a:t>
            </a:r>
          </a:p>
          <a:p>
            <a:pPr>
              <a:lnSpc>
                <a:spcPts val="2000"/>
              </a:lnSpc>
            </a:pPr>
            <a:r>
              <a:rPr lang="de-DE" sz="1600" i="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lvl="4"/>
            <a:endParaRPr lang="de-DE" dirty="0"/>
          </a:p>
        </p:txBody>
      </p:sp>
      <p:pic>
        <p:nvPicPr>
          <p:cNvPr id="2" name="Bild 1" descr="160-02-11 ppt_Tite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39003"/>
            <a:ext cx="9139123" cy="371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42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xtfeld 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2"/>
          <p:cNvSpPr>
            <a:spLocks noGrp="1"/>
          </p:cNvSpPr>
          <p:nvPr>
            <p:ph idx="1" hasCustomPrompt="1"/>
          </p:nvPr>
        </p:nvSpPr>
        <p:spPr>
          <a:xfrm>
            <a:off x="251520" y="2394000"/>
            <a:ext cx="8352480" cy="24480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7" name="Titel 1"/>
          <p:cNvSpPr>
            <a:spLocks noGrp="1"/>
          </p:cNvSpPr>
          <p:nvPr>
            <p:ph type="title" hasCustomPrompt="1"/>
          </p:nvPr>
        </p:nvSpPr>
        <p:spPr>
          <a:xfrm>
            <a:off x="251520" y="1620000"/>
            <a:ext cx="8352480" cy="553998"/>
          </a:xfrm>
        </p:spPr>
        <p:txBody>
          <a:bodyPr wrap="square">
            <a:spAutoFit/>
          </a:bodyPr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8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B1DAFB1-93BD-4E3A-AB85-46ABD2067D90}" type="datetime1">
              <a:rPr lang="de-DE" smtClean="0"/>
              <a:t>02.06.2025</a:t>
            </a:fld>
            <a:endParaRPr lang="de-DE"/>
          </a:p>
        </p:txBody>
      </p:sp>
      <p:sp>
        <p:nvSpPr>
          <p:cNvPr id="11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804721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 + Textf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4566" y="1620000"/>
            <a:ext cx="8352480" cy="5148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456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idx="17" hasCustomPrompt="1"/>
          </p:nvPr>
        </p:nvSpPr>
        <p:spPr>
          <a:xfrm>
            <a:off x="252000" y="4581128"/>
            <a:ext cx="8352488" cy="1728192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AB21080B-2BFC-4D91-A084-CE7F8005DC42}" type="datetime1">
              <a:rPr lang="de-DE" smtClean="0"/>
              <a:t>02.06.2025</a:t>
            </a:fld>
            <a:endParaRPr lang="de-DE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A0347253-BC7A-3B51-361B-DDF033AA84B9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1331912" y="2456941"/>
            <a:ext cx="6480175" cy="20161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Grafik</a:t>
            </a:r>
          </a:p>
        </p:txBody>
      </p:sp>
    </p:spTree>
    <p:extLst>
      <p:ext uri="{BB962C8B-B14F-4D97-AF65-F5344CB8AC3E}">
        <p14:creationId xmlns:p14="http://schemas.microsoft.com/office/powerpoint/2010/main" val="152986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fiken + Textf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4566" y="1620000"/>
            <a:ext cx="8352480" cy="5148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456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idx="17" hasCustomPrompt="1"/>
          </p:nvPr>
        </p:nvSpPr>
        <p:spPr>
          <a:xfrm>
            <a:off x="252000" y="4581128"/>
            <a:ext cx="8352488" cy="1728192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0C5875F9-C9AD-4EB0-A4BC-7956179829F9}" type="datetime1">
              <a:rPr lang="de-DE" smtClean="0"/>
              <a:t>02.06.2025</a:t>
            </a:fld>
            <a:endParaRPr lang="de-DE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6" name="Bildplatzhalter 5">
            <a:extLst>
              <a:ext uri="{FF2B5EF4-FFF2-40B4-BE49-F238E27FC236}">
                <a16:creationId xmlns:a16="http://schemas.microsoft.com/office/drawing/2014/main" id="{6737BE53-1B0B-B2B5-8B81-98E1143358FB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565046" y="2492994"/>
            <a:ext cx="4032000" cy="20161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Grafik 2</a:t>
            </a:r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7DADEBBF-7FFE-6FCF-B297-965E7F8EDBD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244566" y="2492994"/>
            <a:ext cx="4032250" cy="20161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Grafik 1</a:t>
            </a:r>
          </a:p>
        </p:txBody>
      </p:sp>
    </p:spTree>
    <p:extLst>
      <p:ext uri="{BB962C8B-B14F-4D97-AF65-F5344CB8AC3E}">
        <p14:creationId xmlns:p14="http://schemas.microsoft.com/office/powerpoint/2010/main" val="3990494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 + Empfe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3360" y="1620000"/>
            <a:ext cx="8352480" cy="512856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313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6A88D04-7E67-44FD-993C-082356E4099A}" type="datetime1">
              <a:rPr lang="de-DE" smtClean="0"/>
              <a:t>02.06.2025</a:t>
            </a:fld>
            <a:endParaRPr lang="de-DE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581024"/>
              </p:ext>
            </p:extLst>
          </p:nvPr>
        </p:nvGraphicFramePr>
        <p:xfrm>
          <a:off x="251520" y="4571362"/>
          <a:ext cx="8344320" cy="1737958"/>
        </p:xfrm>
        <a:graphic>
          <a:graphicData uri="http://schemas.openxmlformats.org/drawingml/2006/table">
            <a:tbl>
              <a:tblPr firstRow="1" firstCol="1" bandRow="1"/>
              <a:tblGrid>
                <a:gridCol w="8344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8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9424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Textfeld 12"/>
          <p:cNvSpPr txBox="1"/>
          <p:nvPr/>
        </p:nvSpPr>
        <p:spPr>
          <a:xfrm>
            <a:off x="227822" y="4524506"/>
            <a:ext cx="2851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tx2"/>
                </a:solidFill>
                <a:latin typeface="+mj-lt"/>
              </a:rPr>
              <a:t>Empfehlungen</a:t>
            </a:r>
          </a:p>
        </p:txBody>
      </p:sp>
      <p:sp>
        <p:nvSpPr>
          <p:cNvPr id="15" name="Inhaltsplatzhalter 2"/>
          <p:cNvSpPr>
            <a:spLocks noGrp="1"/>
          </p:cNvSpPr>
          <p:nvPr>
            <p:ph idx="19" hasCustomPrompt="1"/>
          </p:nvPr>
        </p:nvSpPr>
        <p:spPr>
          <a:xfrm>
            <a:off x="243136" y="4931402"/>
            <a:ext cx="8352928" cy="1377918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6" name="Bildplatzhalter 5">
            <a:extLst>
              <a:ext uri="{FF2B5EF4-FFF2-40B4-BE49-F238E27FC236}">
                <a16:creationId xmlns:a16="http://schemas.microsoft.com/office/drawing/2014/main" id="{16448CA3-4BD8-5DBD-E977-B3BEA3BAFA05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331912" y="2458408"/>
            <a:ext cx="6480175" cy="20034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Grafik</a:t>
            </a:r>
          </a:p>
        </p:txBody>
      </p:sp>
    </p:spTree>
    <p:extLst>
      <p:ext uri="{BB962C8B-B14F-4D97-AF65-F5344CB8AC3E}">
        <p14:creationId xmlns:p14="http://schemas.microsoft.com/office/powerpoint/2010/main" val="1305697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eudiagramm + Empfe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3360" y="1620000"/>
            <a:ext cx="8352480" cy="512856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313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067DB578-855E-4F41-86A4-BA8053949C4B}" type="datetime1">
              <a:rPr lang="de-DE" smtClean="0"/>
              <a:t>02.06.2025</a:t>
            </a:fld>
            <a:endParaRPr lang="de-DE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581024"/>
              </p:ext>
            </p:extLst>
          </p:nvPr>
        </p:nvGraphicFramePr>
        <p:xfrm>
          <a:off x="251520" y="4571362"/>
          <a:ext cx="8344320" cy="1737958"/>
        </p:xfrm>
        <a:graphic>
          <a:graphicData uri="http://schemas.openxmlformats.org/drawingml/2006/table">
            <a:tbl>
              <a:tblPr firstRow="1" firstCol="1" bandRow="1"/>
              <a:tblGrid>
                <a:gridCol w="8344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8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9424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Textfeld 12"/>
          <p:cNvSpPr txBox="1"/>
          <p:nvPr/>
        </p:nvSpPr>
        <p:spPr>
          <a:xfrm>
            <a:off x="227822" y="4524506"/>
            <a:ext cx="2851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tx2"/>
                </a:solidFill>
                <a:latin typeface="+mj-lt"/>
              </a:rPr>
              <a:t>Empfehlungen</a:t>
            </a:r>
          </a:p>
        </p:txBody>
      </p:sp>
      <p:sp>
        <p:nvSpPr>
          <p:cNvPr id="15" name="Inhaltsplatzhalter 2"/>
          <p:cNvSpPr>
            <a:spLocks noGrp="1"/>
          </p:cNvSpPr>
          <p:nvPr>
            <p:ph idx="19" hasCustomPrompt="1"/>
          </p:nvPr>
        </p:nvSpPr>
        <p:spPr>
          <a:xfrm>
            <a:off x="243136" y="4931402"/>
            <a:ext cx="8352928" cy="1377918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6" name="Bildplatzhalter 5">
            <a:extLst>
              <a:ext uri="{FF2B5EF4-FFF2-40B4-BE49-F238E27FC236}">
                <a16:creationId xmlns:a16="http://schemas.microsoft.com/office/drawing/2014/main" id="{FC97A248-CC25-DAE7-3040-26251D66F95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331912" y="2529681"/>
            <a:ext cx="6480175" cy="1798638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Streudiagramm</a:t>
            </a:r>
          </a:p>
        </p:txBody>
      </p:sp>
    </p:spTree>
    <p:extLst>
      <p:ext uri="{BB962C8B-B14F-4D97-AF65-F5344CB8AC3E}">
        <p14:creationId xmlns:p14="http://schemas.microsoft.com/office/powerpoint/2010/main" val="3753651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Textfe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51520" y="2204864"/>
            <a:ext cx="8352488" cy="18000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idx="13" hasCustomPrompt="1"/>
          </p:nvPr>
        </p:nvSpPr>
        <p:spPr>
          <a:xfrm>
            <a:off x="251520" y="4293096"/>
            <a:ext cx="8352928" cy="18000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4EE706E1-C006-46CF-B106-03D795F2C141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3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279826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feld + Empfehlung_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A81F6605-55D1-48A9-8F80-A08C2B4CBD64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10" name="Tabel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348515"/>
              </p:ext>
            </p:extLst>
          </p:nvPr>
        </p:nvGraphicFramePr>
        <p:xfrm>
          <a:off x="251520" y="4149080"/>
          <a:ext cx="8352928" cy="2160240"/>
        </p:xfrm>
        <a:graphic>
          <a:graphicData uri="http://schemas.openxmlformats.org/drawingml/2006/table">
            <a:tbl>
              <a:tblPr firstRow="1" firstCol="1" bandRow="1"/>
              <a:tblGrid>
                <a:gridCol w="8352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7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2706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Textfeld 14"/>
          <p:cNvSpPr txBox="1"/>
          <p:nvPr/>
        </p:nvSpPr>
        <p:spPr>
          <a:xfrm>
            <a:off x="251520" y="414908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tx2"/>
                </a:solidFill>
                <a:latin typeface="+mj-lt"/>
              </a:rPr>
              <a:t>Empfehlungen</a:t>
            </a:r>
          </a:p>
        </p:txBody>
      </p:sp>
      <p:sp>
        <p:nvSpPr>
          <p:cNvPr id="16" name="Inhaltsplatzhalter 2"/>
          <p:cNvSpPr>
            <a:spLocks noGrp="1"/>
          </p:cNvSpPr>
          <p:nvPr>
            <p:ph idx="19" hasCustomPrompt="1"/>
          </p:nvPr>
        </p:nvSpPr>
        <p:spPr>
          <a:xfrm>
            <a:off x="251520" y="4509120"/>
            <a:ext cx="8352928" cy="18002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17" name="Inhaltsplatzhalter 2"/>
          <p:cNvSpPr>
            <a:spLocks noGrp="1"/>
          </p:cNvSpPr>
          <p:nvPr>
            <p:ph idx="1" hasCustomPrompt="1"/>
          </p:nvPr>
        </p:nvSpPr>
        <p:spPr>
          <a:xfrm>
            <a:off x="251520" y="2204864"/>
            <a:ext cx="8352488" cy="18000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</p:spTree>
    <p:extLst>
      <p:ext uri="{BB962C8B-B14F-4D97-AF65-F5344CB8AC3E}">
        <p14:creationId xmlns:p14="http://schemas.microsoft.com/office/powerpoint/2010/main" val="1655562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feld + Empfehlung_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2CCE903-FB68-45F1-8565-533AD9879E39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10" name="Tabel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050312"/>
              </p:ext>
            </p:extLst>
          </p:nvPr>
        </p:nvGraphicFramePr>
        <p:xfrm>
          <a:off x="251520" y="4829090"/>
          <a:ext cx="8352928" cy="1480230"/>
        </p:xfrm>
        <a:graphic>
          <a:graphicData uri="http://schemas.openxmlformats.org/drawingml/2006/table">
            <a:tbl>
              <a:tblPr firstRow="1" firstCol="1" bandRow="1"/>
              <a:tblGrid>
                <a:gridCol w="8352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98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0425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Textfeld 14"/>
          <p:cNvSpPr txBox="1"/>
          <p:nvPr/>
        </p:nvSpPr>
        <p:spPr>
          <a:xfrm>
            <a:off x="251520" y="482909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tx2"/>
                </a:solidFill>
                <a:latin typeface="+mj-lt"/>
              </a:rPr>
              <a:t>Empfehlungen</a:t>
            </a:r>
          </a:p>
        </p:txBody>
      </p:sp>
      <p:sp>
        <p:nvSpPr>
          <p:cNvPr id="16" name="Inhaltsplatzhalter 2"/>
          <p:cNvSpPr>
            <a:spLocks noGrp="1"/>
          </p:cNvSpPr>
          <p:nvPr>
            <p:ph idx="19" hasCustomPrompt="1"/>
          </p:nvPr>
        </p:nvSpPr>
        <p:spPr>
          <a:xfrm>
            <a:off x="251520" y="5229320"/>
            <a:ext cx="8352928" cy="10800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17" name="Inhaltsplatzhalter 2"/>
          <p:cNvSpPr>
            <a:spLocks noGrp="1"/>
          </p:cNvSpPr>
          <p:nvPr>
            <p:ph idx="1" hasCustomPrompt="1"/>
          </p:nvPr>
        </p:nvSpPr>
        <p:spPr>
          <a:xfrm>
            <a:off x="251520" y="2204863"/>
            <a:ext cx="8352488" cy="2529281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ts val="2800"/>
              </a:lnSpc>
              <a:spcBef>
                <a:spcPts val="0"/>
              </a:spcBef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</p:spTree>
    <p:extLst>
      <p:ext uri="{BB962C8B-B14F-4D97-AF65-F5344CB8AC3E}">
        <p14:creationId xmlns:p14="http://schemas.microsoft.com/office/powerpoint/2010/main" val="4246130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fehlung Schriftgr.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EFC4FDF6-5924-45BF-AA45-A4D230D5D5C0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676322"/>
              </p:ext>
            </p:extLst>
          </p:nvPr>
        </p:nvGraphicFramePr>
        <p:xfrm>
          <a:off x="251520" y="2276872"/>
          <a:ext cx="8352928" cy="4032448"/>
        </p:xfrm>
        <a:graphic>
          <a:graphicData uri="http://schemas.openxmlformats.org/drawingml/2006/table">
            <a:tbl>
              <a:tblPr firstRow="1" firstCol="1" bandRow="1"/>
              <a:tblGrid>
                <a:gridCol w="8352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7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197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Textfeld 13"/>
          <p:cNvSpPr txBox="1"/>
          <p:nvPr/>
        </p:nvSpPr>
        <p:spPr>
          <a:xfrm>
            <a:off x="249660" y="2276872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kern="1200" baseline="0" dirty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rPr>
              <a:t>Empfe</a:t>
            </a:r>
            <a:r>
              <a:rPr lang="de-DE" sz="2000" b="1" dirty="0">
                <a:solidFill>
                  <a:schemeClr val="tx2"/>
                </a:solidFill>
                <a:latin typeface="+mj-lt"/>
              </a:rPr>
              <a:t>hlungen</a:t>
            </a:r>
          </a:p>
        </p:txBody>
      </p:sp>
      <p:sp>
        <p:nvSpPr>
          <p:cNvPr id="15" name="Inhaltsplatzhalter 2"/>
          <p:cNvSpPr>
            <a:spLocks noGrp="1"/>
          </p:cNvSpPr>
          <p:nvPr>
            <p:ph idx="19" hasCustomPrompt="1"/>
          </p:nvPr>
        </p:nvSpPr>
        <p:spPr>
          <a:xfrm>
            <a:off x="251520" y="2708920"/>
            <a:ext cx="8352928" cy="36004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44792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fehlung Schriftgr.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9EEA1484-F48B-4025-9506-44D3385E4096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785746"/>
              </p:ext>
            </p:extLst>
          </p:nvPr>
        </p:nvGraphicFramePr>
        <p:xfrm>
          <a:off x="251520" y="2276872"/>
          <a:ext cx="8352928" cy="4032448"/>
        </p:xfrm>
        <a:graphic>
          <a:graphicData uri="http://schemas.openxmlformats.org/drawingml/2006/table">
            <a:tbl>
              <a:tblPr firstRow="1" firstCol="1" bandRow="1"/>
              <a:tblGrid>
                <a:gridCol w="8352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7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197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Textfeld 13"/>
          <p:cNvSpPr txBox="1"/>
          <p:nvPr/>
        </p:nvSpPr>
        <p:spPr>
          <a:xfrm>
            <a:off x="249660" y="2276872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kern="1200" baseline="0" dirty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rPr>
              <a:t>Empfe</a:t>
            </a:r>
            <a:r>
              <a:rPr lang="de-DE" sz="2000" b="1" dirty="0">
                <a:solidFill>
                  <a:schemeClr val="tx2"/>
                </a:solidFill>
                <a:latin typeface="+mj-lt"/>
              </a:rPr>
              <a:t>hlungen</a:t>
            </a:r>
          </a:p>
        </p:txBody>
      </p:sp>
      <p:sp>
        <p:nvSpPr>
          <p:cNvPr id="15" name="Inhaltsplatzhalter 2"/>
          <p:cNvSpPr>
            <a:spLocks noGrp="1"/>
          </p:cNvSpPr>
          <p:nvPr>
            <p:ph idx="19" hasCustomPrompt="1"/>
          </p:nvPr>
        </p:nvSpPr>
        <p:spPr>
          <a:xfrm>
            <a:off x="251520" y="2708920"/>
            <a:ext cx="8352928" cy="36004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Font typeface="Wingdings 3" pitchFamily="18" charset="2"/>
              <a:buChar char=""/>
              <a:defRPr lang="de-DE" sz="18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943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Grafi_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10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60C0EDC5-26D3-476D-91D4-2D1D615A1626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 hasCustomPrompt="1"/>
          </p:nvPr>
        </p:nvSpPr>
        <p:spPr>
          <a:xfrm>
            <a:off x="250825" y="2166938"/>
            <a:ext cx="8353425" cy="287858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69654D74-8CD0-95B3-B2A4-E87BE201D46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72000" y="2618060"/>
            <a:ext cx="7200000" cy="3600000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7618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nur Netz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86E7-403D-4599-A88C-641EE2C2243A}" type="datetime1">
              <a:rPr lang="de-DE" smtClean="0"/>
              <a:t>02.06.2025</a:t>
            </a:fld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6" name="Titel 1"/>
          <p:cNvSpPr>
            <a:spLocks noGrp="1"/>
          </p:cNvSpPr>
          <p:nvPr>
            <p:ph type="title" hasCustomPrompt="1"/>
          </p:nvPr>
        </p:nvSpPr>
        <p:spPr>
          <a:xfrm>
            <a:off x="251520" y="1620000"/>
            <a:ext cx="8352480" cy="5544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E28F2115-7D92-9464-3F46-4D956A72330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000" y="2708920"/>
            <a:ext cx="7920000" cy="3240000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Netzdiagramm</a:t>
            </a:r>
          </a:p>
        </p:txBody>
      </p:sp>
    </p:spTree>
    <p:extLst>
      <p:ext uri="{BB962C8B-B14F-4D97-AF65-F5344CB8AC3E}">
        <p14:creationId xmlns:p14="http://schemas.microsoft.com/office/powerpoint/2010/main" val="695055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lken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727A607C-1E40-427F-8CAE-276D7F6BC0BF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7" name="Titel 1"/>
          <p:cNvSpPr>
            <a:spLocks noGrp="1"/>
          </p:cNvSpPr>
          <p:nvPr>
            <p:ph type="title" hasCustomPrompt="1"/>
          </p:nvPr>
        </p:nvSpPr>
        <p:spPr>
          <a:xfrm>
            <a:off x="251520" y="1620000"/>
            <a:ext cx="8352480" cy="5544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4" hasCustomPrompt="1"/>
          </p:nvPr>
        </p:nvSpPr>
        <p:spPr>
          <a:xfrm>
            <a:off x="250825" y="2166938"/>
            <a:ext cx="8353425" cy="287858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9046CEE-9676-D5C7-830F-0F450827785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2775" y="2708920"/>
            <a:ext cx="7918450" cy="3238500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Balkendiagramm</a:t>
            </a:r>
          </a:p>
        </p:txBody>
      </p:sp>
    </p:spTree>
    <p:extLst>
      <p:ext uri="{BB962C8B-B14F-4D97-AF65-F5344CB8AC3E}">
        <p14:creationId xmlns:p14="http://schemas.microsoft.com/office/powerpoint/2010/main" val="36441843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rafik + Aufzählung +  Empfe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4566" y="1620000"/>
            <a:ext cx="8352480" cy="5148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4566" y="2132852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idx="17" hasCustomPrompt="1"/>
          </p:nvPr>
        </p:nvSpPr>
        <p:spPr>
          <a:xfrm>
            <a:off x="252000" y="4576936"/>
            <a:ext cx="3960000" cy="1732384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  <a:p>
            <a:pPr lvl="1"/>
            <a:r>
              <a:rPr lang="de-DE" dirty="0"/>
              <a:t>Zweite Textebene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0C1AF278-29FA-4BDD-9458-683828C14175}" type="datetime1">
              <a:rPr lang="de-DE" smtClean="0"/>
              <a:t>02.06.2025</a:t>
            </a:fld>
            <a:endParaRPr lang="de-DE" dirty="0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D5E157E1-AE21-4BD6-8CFD-71C75425F4B1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 userDrawn="1"/>
        </p:nvGraphicFramePr>
        <p:xfrm>
          <a:off x="4647307" y="4571362"/>
          <a:ext cx="3960440" cy="1737959"/>
        </p:xfrm>
        <a:graphic>
          <a:graphicData uri="http://schemas.openxmlformats.org/drawingml/2006/table">
            <a:tbl>
              <a:tblPr firstRow="1" firstCol="1" bandRow="1"/>
              <a:tblGrid>
                <a:gridCol w="3960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3469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feld 6"/>
          <p:cNvSpPr txBox="1"/>
          <p:nvPr userDrawn="1"/>
        </p:nvSpPr>
        <p:spPr>
          <a:xfrm>
            <a:off x="4656832" y="4576936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baseline="0" dirty="0">
                <a:solidFill>
                  <a:schemeClr val="tx2"/>
                </a:solidFill>
                <a:latin typeface="+mj-lt"/>
              </a:rPr>
              <a:t>Empfehlungen</a:t>
            </a:r>
          </a:p>
        </p:txBody>
      </p:sp>
      <p:sp>
        <p:nvSpPr>
          <p:cNvPr id="13" name="Inhaltsplatzhalter 2"/>
          <p:cNvSpPr>
            <a:spLocks noGrp="1"/>
          </p:cNvSpPr>
          <p:nvPr>
            <p:ph idx="19" hasCustomPrompt="1"/>
          </p:nvPr>
        </p:nvSpPr>
        <p:spPr>
          <a:xfrm>
            <a:off x="4680074" y="4917926"/>
            <a:ext cx="3918148" cy="1391394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  <a:p>
            <a:pPr lvl="1"/>
            <a:r>
              <a:rPr lang="de-DE" dirty="0"/>
              <a:t>Zweite Textebene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B2F00FCD-7434-E9D8-C0EF-23491FEDDB76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331912" y="2505700"/>
            <a:ext cx="6480175" cy="20034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Balkendiagramm</a:t>
            </a:r>
          </a:p>
        </p:txBody>
      </p:sp>
    </p:spTree>
    <p:extLst>
      <p:ext uri="{BB962C8B-B14F-4D97-AF65-F5344CB8AC3E}">
        <p14:creationId xmlns:p14="http://schemas.microsoft.com/office/powerpoint/2010/main" val="34281380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>
          <a:xfrm>
            <a:off x="1907704" y="3141389"/>
            <a:ext cx="5329138" cy="1655763"/>
          </a:xfrm>
        </p:spPr>
        <p:txBody>
          <a:bodyPr anchor="ctr"/>
          <a:lstStyle>
            <a:lvl1pPr algn="ctr">
              <a:spcAft>
                <a:spcPts val="1200"/>
              </a:spcAft>
              <a:defRPr sz="2800" cap="all" baseline="0"/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4" hasCustomPrompt="1"/>
          </p:nvPr>
        </p:nvSpPr>
        <p:spPr>
          <a:xfrm>
            <a:off x="6255826" y="1556791"/>
            <a:ext cx="2879725" cy="1182191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de-DE" dirty="0"/>
              <a:t>Kontaktdaten</a:t>
            </a:r>
          </a:p>
        </p:txBody>
      </p:sp>
      <p:sp>
        <p:nvSpPr>
          <p:cNvPr id="8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FF1A559B-808D-49EB-A66D-949FAEBBA4BB}" type="datetime1">
              <a:rPr lang="de-DE" smtClean="0"/>
              <a:t>02.06.2025</a:t>
            </a:fld>
            <a:endParaRPr lang="de-DE"/>
          </a:p>
        </p:txBody>
      </p:sp>
      <p:sp>
        <p:nvSpPr>
          <p:cNvPr id="11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8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3373301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mpfe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 baseline="0"/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65E946F4-89A8-4FEF-BD8C-DBEC2624B355}" type="datetime1">
              <a:rPr lang="de-DE" smtClean="0"/>
              <a:t>02.06.2025</a:t>
            </a:fld>
            <a:endParaRPr lang="de-DE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8" name="Tabelle 7"/>
          <p:cNvGraphicFramePr>
            <a:graphicFrameLocks noGrp="1"/>
          </p:cNvGraphicFramePr>
          <p:nvPr/>
        </p:nvGraphicFramePr>
        <p:xfrm>
          <a:off x="251520" y="2276872"/>
          <a:ext cx="8352928" cy="4032448"/>
        </p:xfrm>
        <a:graphic>
          <a:graphicData uri="http://schemas.openxmlformats.org/drawingml/2006/table">
            <a:tbl>
              <a:tblPr firstRow="1" firstCol="1" bandRow="1"/>
              <a:tblGrid>
                <a:gridCol w="8352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7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5197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Textfeld 13"/>
          <p:cNvSpPr txBox="1"/>
          <p:nvPr/>
        </p:nvSpPr>
        <p:spPr>
          <a:xfrm>
            <a:off x="249660" y="2276872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kern="1200" baseline="0" dirty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rPr>
              <a:t>Empfe</a:t>
            </a:r>
            <a:r>
              <a:rPr lang="de-DE" sz="2000" b="1" dirty="0">
                <a:solidFill>
                  <a:schemeClr val="tx2"/>
                </a:solidFill>
                <a:latin typeface="+mj-lt"/>
              </a:rPr>
              <a:t>hlungen</a:t>
            </a:r>
          </a:p>
        </p:txBody>
      </p:sp>
      <p:sp>
        <p:nvSpPr>
          <p:cNvPr id="15" name="Inhaltsplatzhalter 2"/>
          <p:cNvSpPr>
            <a:spLocks noGrp="1"/>
          </p:cNvSpPr>
          <p:nvPr>
            <p:ph idx="19" hasCustomPrompt="1"/>
          </p:nvPr>
        </p:nvSpPr>
        <p:spPr>
          <a:xfrm>
            <a:off x="251520" y="2708920"/>
            <a:ext cx="8352928" cy="3600400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</p:spTree>
    <p:extLst>
      <p:ext uri="{BB962C8B-B14F-4D97-AF65-F5344CB8AC3E}">
        <p14:creationId xmlns:p14="http://schemas.microsoft.com/office/powerpoint/2010/main" val="19561521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Grafik + Textf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4566" y="1620000"/>
            <a:ext cx="8352480" cy="5148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456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idx="17" hasCustomPrompt="1"/>
          </p:nvPr>
        </p:nvSpPr>
        <p:spPr>
          <a:xfrm>
            <a:off x="252000" y="4581128"/>
            <a:ext cx="8352488" cy="1728192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99F5FB55-331D-4DA3-A8AD-4544AEDB4245}" type="datetime1">
              <a:rPr lang="de-DE" smtClean="0"/>
              <a:t>02.06.2025</a:t>
            </a:fld>
            <a:endParaRPr lang="de-DE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8" hasCustomPrompt="1"/>
          </p:nvPr>
        </p:nvSpPr>
        <p:spPr>
          <a:xfrm>
            <a:off x="1332000" y="2494800"/>
            <a:ext cx="6480000" cy="20160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e-DE" dirty="0"/>
              <a:t>Balkendiagramm einfügen</a:t>
            </a:r>
          </a:p>
        </p:txBody>
      </p:sp>
    </p:spTree>
    <p:extLst>
      <p:ext uri="{BB962C8B-B14F-4D97-AF65-F5344CB8AC3E}">
        <p14:creationId xmlns:p14="http://schemas.microsoft.com/office/powerpoint/2010/main" val="8557937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rafik + Aufzählungsfeld 2 Ebe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4566" y="1620000"/>
            <a:ext cx="8352480" cy="514800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456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idx="17" hasCustomPrompt="1"/>
          </p:nvPr>
        </p:nvSpPr>
        <p:spPr>
          <a:xfrm>
            <a:off x="252000" y="4581128"/>
            <a:ext cx="8352488" cy="1728192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  <a:p>
            <a:pPr lvl="1"/>
            <a:r>
              <a:rPr lang="de-DE" dirty="0"/>
              <a:t>Zweite Textebene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8D276417-86E2-4BE9-997C-D58C9FDD9CDE}" type="datetime1">
              <a:rPr lang="de-DE" smtClean="0"/>
              <a:t>02.06.2025</a:t>
            </a:fld>
            <a:endParaRPr lang="de-DE" dirty="0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D5E157E1-AE21-4BD6-8CFD-71C75425F4B1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8" hasCustomPrompt="1"/>
          </p:nvPr>
        </p:nvSpPr>
        <p:spPr>
          <a:xfrm>
            <a:off x="1332000" y="2494800"/>
            <a:ext cx="6480000" cy="20160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e-DE" dirty="0"/>
              <a:t>Balkendiagramm einfügen</a:t>
            </a:r>
          </a:p>
        </p:txBody>
      </p:sp>
    </p:spTree>
    <p:extLst>
      <p:ext uri="{BB962C8B-B14F-4D97-AF65-F5344CB8AC3E}">
        <p14:creationId xmlns:p14="http://schemas.microsoft.com/office/powerpoint/2010/main" val="42730175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Grafik + Empfe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43360" y="1620000"/>
            <a:ext cx="8352480" cy="512856"/>
          </a:xfrm>
        </p:spPr>
        <p:txBody>
          <a:bodyPr/>
          <a:lstStyle>
            <a:lvl1pPr>
              <a:defRPr sz="2800" baseline="0"/>
            </a:lvl1pPr>
          </a:lstStyle>
          <a:p>
            <a:r>
              <a:rPr lang="de-DE" dirty="0" err="1"/>
              <a:t>überschrift</a:t>
            </a:r>
            <a:endParaRPr lang="de-DE" dirty="0"/>
          </a:p>
        </p:txBody>
      </p:sp>
      <p:sp>
        <p:nvSpPr>
          <p:cNvPr id="8" name="Inhaltsplatzhalter 2"/>
          <p:cNvSpPr>
            <a:spLocks noGrp="1"/>
          </p:cNvSpPr>
          <p:nvPr>
            <p:ph idx="1" hasCustomPrompt="1"/>
          </p:nvPr>
        </p:nvSpPr>
        <p:spPr>
          <a:xfrm>
            <a:off x="243136" y="2132856"/>
            <a:ext cx="8352928" cy="216024"/>
          </a:xfrm>
        </p:spPr>
        <p:txBody>
          <a:bodyPr>
            <a:noAutofit/>
          </a:bodyPr>
          <a:lstStyle>
            <a:lvl1pPr>
              <a:spcAft>
                <a:spcPts val="200"/>
              </a:spcAft>
              <a:defRPr sz="1200" baseline="0">
                <a:solidFill>
                  <a:schemeClr val="tx1"/>
                </a:solidFill>
              </a:defRPr>
            </a:lvl1pPr>
            <a:lvl2pPr>
              <a:spcAft>
                <a:spcPts val="200"/>
              </a:spcAft>
              <a:defRPr baseline="0">
                <a:solidFill>
                  <a:schemeClr val="accent4"/>
                </a:solidFill>
              </a:defRPr>
            </a:lvl2pPr>
            <a:lvl4pPr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de-DE" sz="12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</a:lstStyle>
          <a:p>
            <a:pPr lvl="0"/>
            <a:r>
              <a:rPr lang="de-DE" dirty="0"/>
              <a:t>ggf. Grafiküberschrift</a:t>
            </a:r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27B27C4F-5414-411F-A0EE-C58A10930D42}" type="datetime1">
              <a:rPr lang="de-DE" smtClean="0"/>
              <a:t>02.06.2025</a:t>
            </a:fld>
            <a:endParaRPr lang="de-DE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  <p:graphicFrame>
        <p:nvGraphicFramePr>
          <p:cNvPr id="3" name="Tabelle 2"/>
          <p:cNvGraphicFramePr>
            <a:graphicFrameLocks noGrp="1"/>
          </p:cNvGraphicFramePr>
          <p:nvPr/>
        </p:nvGraphicFramePr>
        <p:xfrm>
          <a:off x="251520" y="4571362"/>
          <a:ext cx="8344320" cy="1737958"/>
        </p:xfrm>
        <a:graphic>
          <a:graphicData uri="http://schemas.openxmlformats.org/drawingml/2006/table">
            <a:tbl>
              <a:tblPr firstRow="1" firstCol="1" bandRow="1"/>
              <a:tblGrid>
                <a:gridCol w="8344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85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9424">
                <a:tc>
                  <a:txBody>
                    <a:bodyPr/>
                    <a:lstStyle/>
                    <a:p>
                      <a:pPr marL="0" marR="0" lvl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>
                          <a:srgbClr val="E95F47"/>
                        </a:buClr>
                        <a:buSzTx/>
                        <a:buFont typeface="Wingdings 3" pitchFamily="18" charset="2"/>
                        <a:buNone/>
                        <a:tabLst/>
                        <a:defRPr/>
                      </a:pPr>
                      <a:endParaRPr lang="de-DE" sz="2000" kern="1200" baseline="0" noProof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Textfeld 12"/>
          <p:cNvSpPr txBox="1"/>
          <p:nvPr/>
        </p:nvSpPr>
        <p:spPr>
          <a:xfrm>
            <a:off x="227822" y="4524506"/>
            <a:ext cx="2851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tx2"/>
                </a:solidFill>
                <a:latin typeface="+mj-lt"/>
              </a:rPr>
              <a:t>Empfehlungen</a:t>
            </a:r>
          </a:p>
        </p:txBody>
      </p:sp>
      <p:sp>
        <p:nvSpPr>
          <p:cNvPr id="15" name="Inhaltsplatzhalter 2"/>
          <p:cNvSpPr>
            <a:spLocks noGrp="1"/>
          </p:cNvSpPr>
          <p:nvPr>
            <p:ph idx="19" hasCustomPrompt="1"/>
          </p:nvPr>
        </p:nvSpPr>
        <p:spPr>
          <a:xfrm>
            <a:off x="243136" y="4931402"/>
            <a:ext cx="8352928" cy="1377918"/>
          </a:xfrm>
        </p:spPr>
        <p:txBody>
          <a:bodyPr>
            <a:noAutofit/>
          </a:bodyPr>
          <a:lstStyle>
            <a:lvl1pPr marL="358775" indent="-358775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2000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84225" indent="-4318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209675" indent="-4318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SzPct val="100000"/>
              <a:buFont typeface="Wingdings 3" pitchFamily="18" charset="2"/>
              <a:buChar char=""/>
              <a:defRPr lang="de-DE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9725" indent="-401638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E95F47"/>
              </a:buClr>
              <a:buFont typeface="Wingdings 3" pitchFamily="18" charset="2"/>
              <a:buChar char=""/>
              <a:defRPr lang="de-DE" sz="12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</a:lstStyle>
          <a:p>
            <a:pPr lvl="0"/>
            <a:r>
              <a:rPr lang="de-DE" dirty="0"/>
              <a:t>Erste Textebene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0" hasCustomPrompt="1"/>
          </p:nvPr>
        </p:nvSpPr>
        <p:spPr>
          <a:xfrm>
            <a:off x="1332000" y="2494800"/>
            <a:ext cx="6480000" cy="20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Balkendiagramm einfügen</a:t>
            </a:r>
          </a:p>
        </p:txBody>
      </p:sp>
    </p:spTree>
    <p:extLst>
      <p:ext uri="{BB962C8B-B14F-4D97-AF65-F5344CB8AC3E}">
        <p14:creationId xmlns:p14="http://schemas.microsoft.com/office/powerpoint/2010/main" val="1717496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/>
        </p:nvSpPr>
        <p:spPr>
          <a:xfrm>
            <a:off x="0" y="0"/>
            <a:ext cx="9144000" cy="1440000"/>
          </a:xfrm>
          <a:prstGeom prst="rect">
            <a:avLst/>
          </a:prstGeom>
          <a:solidFill>
            <a:srgbClr val="00ACE5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51520" y="2394000"/>
            <a:ext cx="8352480" cy="2723696"/>
          </a:xfrm>
          <a:prstGeom prst="rect">
            <a:avLst/>
          </a:prstGeom>
        </p:spPr>
        <p:txBody>
          <a:bodyPr vert="horz" lIns="91427" tIns="45714" rIns="91427" bIns="45714" rtlCol="0">
            <a:noAutofit/>
          </a:bodyPr>
          <a:lstStyle/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cxnSp>
        <p:nvCxnSpPr>
          <p:cNvPr id="8" name="Gerade Verbindung 7"/>
          <p:cNvCxnSpPr/>
          <p:nvPr/>
        </p:nvCxnSpPr>
        <p:spPr>
          <a:xfrm flipV="1">
            <a:off x="4128" y="6381328"/>
            <a:ext cx="9144000" cy="0"/>
          </a:xfrm>
          <a:prstGeom prst="line">
            <a:avLst/>
          </a:prstGeom>
          <a:ln>
            <a:solidFill>
              <a:srgbClr val="00AC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elplatzhalter 6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544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de-DE" dirty="0"/>
              <a:t>Überschrift</a:t>
            </a:r>
          </a:p>
        </p:txBody>
      </p:sp>
      <p:cxnSp>
        <p:nvCxnSpPr>
          <p:cNvPr id="11" name="Gerade Verbindung 10"/>
          <p:cNvCxnSpPr/>
          <p:nvPr/>
        </p:nvCxnSpPr>
        <p:spPr>
          <a:xfrm flipV="1">
            <a:off x="4128" y="6608781"/>
            <a:ext cx="9144000" cy="0"/>
          </a:xfrm>
          <a:prstGeom prst="line">
            <a:avLst/>
          </a:prstGeom>
          <a:ln>
            <a:solidFill>
              <a:srgbClr val="00AC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Bild 17" descr="160-02-11 ppt_Kopf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123" cy="1274234"/>
          </a:xfrm>
          <a:prstGeom prst="rect">
            <a:avLst/>
          </a:prstGeom>
        </p:spPr>
      </p:pic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>
          <a:xfrm>
            <a:off x="6660352" y="6381328"/>
            <a:ext cx="108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9D05F36A-979D-4BE7-B095-7BCF56855C45}" type="datetime1">
              <a:rPr lang="de-DE" smtClean="0"/>
              <a:t>02.06.2025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7740352" y="6381328"/>
            <a:ext cx="936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8D33343-D419-41EC-AD02-58F0C35D33B4}" type="slidenum">
              <a:rPr lang="de-DE" smtClean="0"/>
              <a:t>‹Nr.›</a:t>
            </a:fld>
            <a:endParaRPr lang="de-DE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2514058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6" r:id="rId4"/>
    <p:sldLayoutId id="2147483664" r:id="rId5"/>
    <p:sldLayoutId id="2147483677" r:id="rId6"/>
    <p:sldLayoutId id="2147483665" r:id="rId7"/>
    <p:sldLayoutId id="2147483666" r:id="rId8"/>
    <p:sldLayoutId id="2147483667" r:id="rId9"/>
    <p:sldLayoutId id="2147483668" r:id="rId10"/>
    <p:sldLayoutId id="2147483678" r:id="rId11"/>
    <p:sldLayoutId id="2147483669" r:id="rId12"/>
    <p:sldLayoutId id="2147483673" r:id="rId13"/>
    <p:sldLayoutId id="2147483671" r:id="rId14"/>
    <p:sldLayoutId id="2147483675" r:id="rId15"/>
    <p:sldLayoutId id="2147483672" r:id="rId16"/>
    <p:sldLayoutId id="2147483679" r:id="rId17"/>
    <p:sldLayoutId id="2147483680" r:id="rId18"/>
    <p:sldLayoutId id="2147483683" r:id="rId19"/>
    <p:sldLayoutId id="2147483684" r:id="rId20"/>
  </p:sldLayoutIdLst>
  <p:hf hdr="0" dt="0"/>
  <p:txStyles>
    <p:titleStyle>
      <a:lvl1pPr algn="l" defTabSz="914274" rtl="0" eaLnBrk="1" latinLnBrk="0" hangingPunct="1">
        <a:lnSpc>
          <a:spcPts val="3600"/>
        </a:lnSpc>
        <a:spcBef>
          <a:spcPct val="0"/>
        </a:spcBef>
        <a:buNone/>
        <a:defRPr sz="2000" kern="1200" cap="all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274" rtl="0" eaLnBrk="1" latinLnBrk="0" hangingPunct="1">
        <a:lnSpc>
          <a:spcPct val="100000"/>
        </a:lnSpc>
        <a:spcBef>
          <a:spcPts val="0"/>
        </a:spcBef>
        <a:buFont typeface="Arial" pitchFamily="34" charset="0"/>
        <a:buNone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57136" indent="0" algn="l" defTabSz="914274" rtl="0" eaLnBrk="1" latinLnBrk="0" hangingPunct="1">
        <a:lnSpc>
          <a:spcPct val="100000"/>
        </a:lnSpc>
        <a:spcBef>
          <a:spcPts val="0"/>
        </a:spcBef>
        <a:buFont typeface="Arial" pitchFamily="34" charset="0"/>
        <a:buNone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14274" indent="0" algn="l" defTabSz="914274" rtl="0" eaLnBrk="1" latinLnBrk="0" hangingPunct="1">
        <a:lnSpc>
          <a:spcPct val="100000"/>
        </a:lnSpc>
        <a:spcBef>
          <a:spcPts val="0"/>
        </a:spcBef>
        <a:buFont typeface="Arial" pitchFamily="34" charset="0"/>
        <a:buNone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71410" indent="0" algn="l" defTabSz="914274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828547" indent="0" algn="l" defTabSz="914274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252" indent="-228569" algn="l" defTabSz="91427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89" indent="-228569" algn="l" defTabSz="91427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26" indent="-228569" algn="l" defTabSz="91427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63" indent="-228569" algn="l" defTabSz="91427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6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4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10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47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84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21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58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95" algn="l" defTabSz="914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540000" y="1188000"/>
            <a:ext cx="8604000" cy="1188000"/>
          </a:xfrm>
        </p:spPr>
        <p:txBody>
          <a:bodyPr/>
          <a:lstStyle/>
          <a:p>
            <a:r>
              <a:rPr lang="de-DE" dirty="0"/>
              <a:t>Überörtliche Prüfung der Stadt Bielefeld</a:t>
            </a:r>
            <a:br>
              <a:rPr lang="de-DE" dirty="0"/>
            </a:b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73365" y="548680"/>
            <a:ext cx="8064000" cy="540000"/>
          </a:xfrm>
        </p:spPr>
        <p:txBody>
          <a:bodyPr/>
          <a:lstStyle/>
          <a:p>
            <a:r>
              <a:rPr lang="de-DE" dirty="0"/>
              <a:t>Ergebnisse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dirty="0"/>
              <a:t>Gemeinsame Sitzung des Rechnungsprüfungsausschusses und Finanz- und Personalausschusses am 3. Juni 2025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573365" y="3212976"/>
            <a:ext cx="5472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Ute Ledebur</a:t>
            </a:r>
          </a:p>
          <a:p>
            <a:r>
              <a:rPr lang="de-DE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Felix Küttner</a:t>
            </a:r>
          </a:p>
          <a:p>
            <a:r>
              <a:rPr lang="de-DE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Anika Wolff</a:t>
            </a:r>
          </a:p>
        </p:txBody>
      </p:sp>
    </p:spTree>
    <p:extLst>
      <p:ext uri="{BB962C8B-B14F-4D97-AF65-F5344CB8AC3E}">
        <p14:creationId xmlns:p14="http://schemas.microsoft.com/office/powerpoint/2010/main" val="3525853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1460" y="2322780"/>
            <a:ext cx="7978806" cy="2356524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64475" y="2327156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</p:spTree>
    <p:extLst>
      <p:ext uri="{BB962C8B-B14F-4D97-AF65-F5344CB8AC3E}">
        <p14:creationId xmlns:p14="http://schemas.microsoft.com/office/powerpoint/2010/main" val="1571050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2545383" y="2290049"/>
            <a:ext cx="5947744" cy="2389253"/>
            <a:chOff x="2427289" y="2393468"/>
            <a:chExt cx="5947744" cy="2389253"/>
          </a:xfrm>
        </p:grpSpPr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92658" y="3653295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610751" y="2280393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498521" y="228476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Finanzen</a:t>
            </a:r>
          </a:p>
        </p:txBody>
      </p:sp>
    </p:spTree>
    <p:extLst>
      <p:ext uri="{BB962C8B-B14F-4D97-AF65-F5344CB8AC3E}">
        <p14:creationId xmlns:p14="http://schemas.microsoft.com/office/powerpoint/2010/main" val="4130024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Haushaltssituation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Jahresergebnis je EW in Euro 2018 bis 2023</a:t>
            </a:r>
          </a:p>
          <a:p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idx="17"/>
          </p:nvPr>
        </p:nvSpPr>
        <p:spPr>
          <a:xfrm>
            <a:off x="251520" y="4716000"/>
            <a:ext cx="8352488" cy="100811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sz="1800" dirty="0"/>
              <a:t>Im Prüfungszeitraum positive Ergebnisse </a:t>
            </a:r>
          </a:p>
          <a:p>
            <a:pPr>
              <a:spcAft>
                <a:spcPts val="600"/>
              </a:spcAft>
            </a:pPr>
            <a:r>
              <a:rPr lang="de-DE" sz="1800" dirty="0"/>
              <a:t>Seit 2020 nicht mehr haushaltssicherungspflichtig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</a:p>
        </p:txBody>
      </p:sp>
      <p:pic>
        <p:nvPicPr>
          <p:cNvPr id="9" name="Inhaltsplatzhalter 9"/>
          <p:cNvPicPr>
            <a:picLocks noGrp="1"/>
          </p:cNvPicPr>
          <p:nvPr>
            <p:ph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2000" y="2520000"/>
            <a:ext cx="4860000" cy="212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8011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Haushaltssituation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Eigenkapitalquote 1 in Prozent 2018 bis 2023                             Gesamtverbindlichkeiten Konzern je EW in Euro 2022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7"/>
          </p:nvPr>
        </p:nvSpPr>
        <p:spPr>
          <a:xfrm>
            <a:off x="252000" y="4881795"/>
            <a:ext cx="8784496" cy="144016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dirty="0"/>
              <a:t>Derzeit hohes Eigenkapital und vergleichsweise geringe Gesamtverbindlichkeiten</a:t>
            </a:r>
          </a:p>
          <a:p>
            <a:pPr>
              <a:spcAft>
                <a:spcPts val="600"/>
              </a:spcAft>
            </a:pPr>
            <a:r>
              <a:rPr lang="de-DE" dirty="0"/>
              <a:t>Liquiditätskredite zwischenzeitlich sogar vollständig getilgt</a:t>
            </a:r>
          </a:p>
          <a:p>
            <a:pPr>
              <a:spcAft>
                <a:spcPts val="600"/>
              </a:spcAft>
            </a:pPr>
            <a:r>
              <a:rPr lang="de-DE" dirty="0"/>
              <a:t>Hohe planerische Defizite, 2028 Verzehr der Ausgleichsrücklage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</a:p>
        </p:txBody>
      </p:sp>
      <p:pic>
        <p:nvPicPr>
          <p:cNvPr id="18" name="Bildplatzhalter 17"/>
          <p:cNvPicPr>
            <a:picLocks noGrp="1"/>
          </p:cNvPicPr>
          <p:nvPr>
            <p:ph type="pic" sz="quarter" idx="2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4566" y="2554433"/>
            <a:ext cx="4032249" cy="1893246"/>
          </a:xfrm>
          <a:prstGeom prst="rect">
            <a:avLst/>
          </a:prstGeom>
          <a:noFill/>
        </p:spPr>
      </p:pic>
      <p:pic>
        <p:nvPicPr>
          <p:cNvPr id="19" name="Bildplatzhalter 18"/>
          <p:cNvPicPr>
            <a:picLocks noGrp="1"/>
          </p:cNvPicPr>
          <p:nvPr>
            <p:ph type="pic" sz="quarter" idx="2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65046" y="2506709"/>
            <a:ext cx="4031999" cy="19886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606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51520" y="2394000"/>
            <a:ext cx="8568952" cy="3699296"/>
          </a:xfrm>
        </p:spPr>
        <p:txBody>
          <a:bodyPr/>
          <a:lstStyle/>
          <a:p>
            <a:r>
              <a:rPr lang="de-DE" u="sng" dirty="0"/>
              <a:t>Nachhaltigkeitsstrategie</a:t>
            </a:r>
            <a:r>
              <a:rPr lang="de-DE" dirty="0"/>
              <a:t> mit Zielen und Maßnahmen aufgestellt, bisher noch keine Verknüpfung mit dem Haushaltsplan </a:t>
            </a:r>
          </a:p>
          <a:p>
            <a:r>
              <a:rPr lang="de-DE" dirty="0"/>
              <a:t>Zurückhaltender Einsatz von </a:t>
            </a:r>
            <a:r>
              <a:rPr lang="de-DE" u="sng" dirty="0"/>
              <a:t>Ermächtigungsübertragungen</a:t>
            </a:r>
            <a:r>
              <a:rPr lang="de-DE" dirty="0"/>
              <a:t> stärkt Haushaltstransparenz und -klarheit</a:t>
            </a:r>
          </a:p>
          <a:p>
            <a:r>
              <a:rPr lang="de-DE" dirty="0"/>
              <a:t>Umfassende strategische Festlegungen mit Berichtswesen im </a:t>
            </a:r>
            <a:r>
              <a:rPr lang="de-DE" u="sng" dirty="0"/>
              <a:t>Kreditmanagement</a:t>
            </a:r>
          </a:p>
          <a:p>
            <a:r>
              <a:rPr lang="de-DE" u="sng" dirty="0"/>
              <a:t>Fördermittelmanagement</a:t>
            </a:r>
            <a:r>
              <a:rPr lang="de-DE" dirty="0"/>
              <a:t> überwiegend dezentral organisiert, zentrale Fördermitteldatenbank bildet strategischen Rahmen und ermöglicht zielorientierte Steuerung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Haushaltssteuerung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3457078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Haushaltssteuerung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E157E1-AE21-4BD6-8CFD-71C75425F4B1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Inhaltsplatzhalter 4"/>
          <p:cNvSpPr>
            <a:spLocks noGrp="1"/>
          </p:cNvSpPr>
          <p:nvPr>
            <p:ph idx="19"/>
          </p:nvPr>
        </p:nvSpPr>
        <p:spPr>
          <a:xfrm>
            <a:off x="251520" y="2708920"/>
            <a:ext cx="8352928" cy="3168352"/>
          </a:xfrm>
        </p:spPr>
        <p:txBody>
          <a:bodyPr/>
          <a:lstStyle/>
          <a:p>
            <a:r>
              <a:rPr lang="de-DE" dirty="0"/>
              <a:t>Wirtschaftlichkeitsuntersuchungen</a:t>
            </a:r>
          </a:p>
          <a:p>
            <a:pPr lvl="1"/>
            <a:r>
              <a:rPr lang="de-DE" sz="1800" dirty="0"/>
              <a:t>Einheitliche Standards (bspw. mit Arbeitshilfen und Vorlagen) sowie Schwellenwerte verbindlich festhalten</a:t>
            </a:r>
          </a:p>
          <a:p>
            <a:pPr lvl="1"/>
            <a:endParaRPr lang="de-DE" dirty="0"/>
          </a:p>
          <a:p>
            <a:r>
              <a:rPr lang="de-DE" dirty="0"/>
              <a:t>Anlagemanagement</a:t>
            </a:r>
          </a:p>
          <a:p>
            <a:pPr lvl="1"/>
            <a:r>
              <a:rPr lang="de-DE" sz="1800" dirty="0"/>
              <a:t>Festlegung eines umfassenden schriftlichen Handlungsrahmens für die Geld- und Kapitalanlagen erneut prüfen</a:t>
            </a:r>
          </a:p>
          <a:p>
            <a:endParaRPr lang="de-DE" dirty="0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1554050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92244" y="4859296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3" y="485929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</p:spTree>
    <p:extLst>
      <p:ext uri="{BB962C8B-B14F-4D97-AF65-F5344CB8AC3E}">
        <p14:creationId xmlns:p14="http://schemas.microsoft.com/office/powerpoint/2010/main" val="3039295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Mobilitätsmanagement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Nutzung der flexiblen Arbeitsplätze im Produktbereich Innere Verwaltung in Prozent 2023</a:t>
            </a:r>
          </a:p>
          <a:p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7"/>
          </p:nvPr>
        </p:nvSpPr>
        <p:spPr>
          <a:xfrm>
            <a:off x="252000" y="3861048"/>
            <a:ext cx="8352488" cy="2448272"/>
          </a:xfrm>
        </p:spPr>
        <p:txBody>
          <a:bodyPr/>
          <a:lstStyle/>
          <a:p>
            <a:r>
              <a:rPr lang="de-DE" dirty="0"/>
              <a:t>Ziel Stadt Bielefeld, bis 2030 Klimaneutralität zu erreichen</a:t>
            </a:r>
          </a:p>
          <a:p>
            <a:r>
              <a:rPr lang="de-DE" dirty="0"/>
              <a:t>Keine Organisationseinheit federführend für betriebliche Mobilität zuständig</a:t>
            </a:r>
          </a:p>
          <a:p>
            <a:r>
              <a:rPr lang="de-DE" dirty="0"/>
              <a:t>Bisher kaum messbare Ziele für betriebliche Mobilität</a:t>
            </a:r>
          </a:p>
          <a:p>
            <a:r>
              <a:rPr lang="de-DE" dirty="0"/>
              <a:t>Vergleichsweise großer Anteil an PKW mit alternativen Antrieben</a:t>
            </a:r>
          </a:p>
          <a:p>
            <a:r>
              <a:rPr lang="de-DE" dirty="0"/>
              <a:t>Parkraumbewirtschaftung erfolgt über Ausgabe von Parkberechtigungen für Mitarbeitende</a:t>
            </a:r>
          </a:p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482" y="2466276"/>
            <a:ext cx="5401524" cy="114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97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Mobilitätsmanagement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Inhaltsplatzhalter 4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de-DE" sz="1800" dirty="0"/>
              <a:t>Betriebliche Mobilität in den Konzepten zum Klimaschutz konzeptionell und  auch organisatorisch installieren</a:t>
            </a:r>
          </a:p>
          <a:p>
            <a:pPr>
              <a:spcAft>
                <a:spcPts val="600"/>
              </a:spcAft>
            </a:pPr>
            <a:r>
              <a:rPr lang="de-DE" sz="1800" dirty="0"/>
              <a:t>Gute Regelungen zur flexiblen Arbeit, mit dem Ziel Treibhausgasneutralität 2030 zu erreichen, evaluieren</a:t>
            </a:r>
            <a:endParaRPr lang="de-DE" sz="1800" strike="sngStrike" dirty="0"/>
          </a:p>
          <a:p>
            <a:pPr>
              <a:spcAft>
                <a:spcPts val="600"/>
              </a:spcAft>
            </a:pPr>
            <a:r>
              <a:rPr lang="de-DE" sz="1800" dirty="0"/>
              <a:t>Digitales Verfahren Dienstreisen (seit 2025) zur Datenauswertung nutzen und gezielte Anreize zur Klimafreundlichkeit festlegen</a:t>
            </a:r>
          </a:p>
          <a:p>
            <a:pPr>
              <a:spcAft>
                <a:spcPts val="600"/>
              </a:spcAft>
            </a:pPr>
            <a:r>
              <a:rPr lang="de-DE" sz="1800" dirty="0"/>
              <a:t>Förderung der ÖPNV-Nutzung im gesetzlichen Rahmen weiter fortführen</a:t>
            </a:r>
          </a:p>
          <a:p>
            <a:pPr>
              <a:spcAft>
                <a:spcPts val="600"/>
              </a:spcAft>
            </a:pPr>
            <a:r>
              <a:rPr lang="de-DE" sz="1800" dirty="0"/>
              <a:t>Gezieltes Fahrzeugpooling weiterverfolgen und dazu Software nutzen</a:t>
            </a:r>
          </a:p>
          <a:p>
            <a:pPr>
              <a:spcAft>
                <a:spcPts val="600"/>
              </a:spcAft>
            </a:pPr>
            <a:r>
              <a:rPr lang="de-DE" sz="1800" dirty="0"/>
              <a:t>Anzahl Stellplätze für Fahrradnutzung evaluieren</a:t>
            </a:r>
          </a:p>
          <a:p>
            <a:pPr>
              <a:spcAft>
                <a:spcPts val="600"/>
              </a:spcAft>
            </a:pPr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690940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4555334" y="229004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>
                <a:latin typeface="+mj-lt"/>
              </a:rPr>
              <a:t>Informationstechnik</a:t>
            </a:r>
          </a:p>
        </p:txBody>
      </p:sp>
    </p:spTree>
    <p:extLst>
      <p:ext uri="{BB962C8B-B14F-4D97-AF65-F5344CB8AC3E}">
        <p14:creationId xmlns:p14="http://schemas.microsoft.com/office/powerpoint/2010/main" val="1361342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710" y="2068094"/>
            <a:ext cx="5279594" cy="3657917"/>
          </a:xfrm>
          <a:prstGeom prst="rect">
            <a:avLst/>
          </a:prstGeom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231805" y="1618056"/>
            <a:ext cx="8352480" cy="514800"/>
          </a:xfrm>
        </p:spPr>
        <p:txBody>
          <a:bodyPr/>
          <a:lstStyle/>
          <a:p>
            <a:r>
              <a:rPr lang="de-DE" dirty="0"/>
              <a:t>Informationstechnik – IT Profil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51520" y="2132856"/>
            <a:ext cx="8345974" cy="216024"/>
          </a:xfrm>
        </p:spPr>
        <p:txBody>
          <a:bodyPr/>
          <a:lstStyle/>
          <a:p>
            <a:r>
              <a:rPr lang="de-DE" dirty="0">
                <a:solidFill>
                  <a:srgbClr val="000000"/>
                </a:solidFill>
              </a:rPr>
              <a:t>IT-Profil 2024</a:t>
            </a:r>
          </a:p>
          <a:p>
            <a:endParaRPr lang="de-DE" dirty="0"/>
          </a:p>
        </p:txBody>
      </p:sp>
      <p:sp>
        <p:nvSpPr>
          <p:cNvPr id="8" name="Inhaltsplatzhalter 7"/>
          <p:cNvSpPr>
            <a:spLocks noGrp="1"/>
          </p:cNvSpPr>
          <p:nvPr>
            <p:ph idx="17"/>
          </p:nvPr>
        </p:nvSpPr>
        <p:spPr>
          <a:xfrm>
            <a:off x="252000" y="5790773"/>
            <a:ext cx="8892000" cy="450038"/>
          </a:xfrm>
        </p:spPr>
        <p:txBody>
          <a:bodyPr/>
          <a:lstStyle/>
          <a:p>
            <a:r>
              <a:rPr lang="de-DE" sz="1800" dirty="0"/>
              <a:t>Annähernd durchschnittlich ausgeprägt, jedoch zahlreiche Optimierungspotenziale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</a:p>
        </p:txBody>
      </p:sp>
    </p:spTree>
    <p:extLst>
      <p:ext uri="{BB962C8B-B14F-4D97-AF65-F5344CB8AC3E}">
        <p14:creationId xmlns:p14="http://schemas.microsoft.com/office/powerpoint/2010/main" val="2779126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Informationstechnik – IT-Profil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9"/>
          </p:nvPr>
        </p:nvSpPr>
        <p:spPr>
          <a:xfrm>
            <a:off x="251520" y="2708920"/>
            <a:ext cx="8784976" cy="36004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sz="1800" dirty="0"/>
              <a:t>Strategie und Steuerung weiterentwickeln</a:t>
            </a:r>
          </a:p>
          <a:p>
            <a:pPr lvl="1"/>
            <a:r>
              <a:rPr lang="de-DE" sz="1400" dirty="0"/>
              <a:t>IT-Strategie formalisieren und mit Zeitzielen unterlegen</a:t>
            </a:r>
          </a:p>
          <a:p>
            <a:pPr lvl="1"/>
            <a:r>
              <a:rPr lang="de-DE" sz="1400" dirty="0"/>
              <a:t>Digitalisierungsstrategie in zeitlicher Hinsicht konkretisieren</a:t>
            </a:r>
          </a:p>
          <a:p>
            <a:pPr lvl="1"/>
            <a:r>
              <a:rPr lang="de-DE" sz="1400" dirty="0"/>
              <a:t>IT-Ziele in Nachhaltigkeitsstrategie integrieren</a:t>
            </a:r>
          </a:p>
          <a:p>
            <a:pPr lvl="1"/>
            <a:r>
              <a:rPr lang="de-DE" sz="1400" dirty="0"/>
              <a:t>Strategische und operative Vorgaben für das Prozessmanagement definieren</a:t>
            </a:r>
          </a:p>
          <a:p>
            <a:r>
              <a:rPr lang="de-DE" sz="1800" dirty="0"/>
              <a:t>Standards und Strukturen etablieren</a:t>
            </a:r>
          </a:p>
          <a:p>
            <a:pPr lvl="1"/>
            <a:r>
              <a:rPr lang="de-DE" sz="1400" dirty="0"/>
              <a:t>Verwaltungsweite Projektmanagement-Regeln definieren</a:t>
            </a:r>
          </a:p>
          <a:p>
            <a:pPr lvl="1"/>
            <a:r>
              <a:rPr lang="de-DE" sz="1400" dirty="0"/>
              <a:t>IT-Notfallkonzeption vollumfänglich erstellen</a:t>
            </a:r>
          </a:p>
          <a:p>
            <a:pPr lvl="1"/>
            <a:r>
              <a:rPr lang="de-DE" sz="1400" dirty="0"/>
              <a:t>Einsatz und Nutzen von KI regeln und Feedback systematisieren</a:t>
            </a:r>
          </a:p>
          <a:p>
            <a:r>
              <a:rPr lang="de-DE" sz="1800" dirty="0"/>
              <a:t>Controlling und Qualitätssicherung ausbauen</a:t>
            </a:r>
          </a:p>
          <a:p>
            <a:pPr lvl="1"/>
            <a:r>
              <a:rPr lang="de-DE" sz="1400" dirty="0"/>
              <a:t>Prozess- und IT-Controlling aufbauen</a:t>
            </a:r>
          </a:p>
          <a:p>
            <a:pPr lvl="1"/>
            <a:r>
              <a:rPr lang="de-DE" sz="1400" dirty="0"/>
              <a:t>Systematische Bewertung des KI-Einsatzes verankern (Feedbackmechanismen)</a:t>
            </a:r>
          </a:p>
          <a:p>
            <a:pPr>
              <a:spcAft>
                <a:spcPts val="600"/>
              </a:spcAft>
            </a:pPr>
            <a:endParaRPr lang="de-DE" dirty="0"/>
          </a:p>
          <a:p>
            <a:pPr>
              <a:spcAft>
                <a:spcPts val="600"/>
              </a:spcAft>
            </a:pPr>
            <a:endParaRPr lang="de-DE" dirty="0"/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80690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</p:spTree>
    <p:extLst>
      <p:ext uri="{BB962C8B-B14F-4D97-AF65-F5344CB8AC3E}">
        <p14:creationId xmlns:p14="http://schemas.microsoft.com/office/powerpoint/2010/main" val="3570292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Gebäudewirtschaft - Klimaschutz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Zieljahre der kreisfreien Städte zur Erreichung der gesamtstädtischen Treibhausgasneutralität</a:t>
            </a:r>
          </a:p>
          <a:p>
            <a:endParaRPr lang="de-DE" dirty="0"/>
          </a:p>
        </p:txBody>
      </p:sp>
      <p:sp>
        <p:nvSpPr>
          <p:cNvPr id="15" name="Inhaltsplatzhalter 14"/>
          <p:cNvSpPr>
            <a:spLocks noGrp="1"/>
          </p:cNvSpPr>
          <p:nvPr>
            <p:ph idx="17"/>
          </p:nvPr>
        </p:nvSpPr>
        <p:spPr>
          <a:xfrm>
            <a:off x="252000" y="4077072"/>
            <a:ext cx="8352488" cy="2304254"/>
          </a:xfrm>
        </p:spPr>
        <p:txBody>
          <a:bodyPr/>
          <a:lstStyle/>
          <a:p>
            <a:r>
              <a:rPr lang="de-DE" dirty="0"/>
              <a:t>CO</a:t>
            </a:r>
            <a:r>
              <a:rPr lang="de-DE" baseline="-25000" dirty="0"/>
              <a:t>2</a:t>
            </a:r>
            <a:r>
              <a:rPr lang="de-DE" dirty="0"/>
              <a:t>-Emissionen</a:t>
            </a:r>
          </a:p>
          <a:p>
            <a:pPr lvl="1"/>
            <a:r>
              <a:rPr lang="de-DE" dirty="0"/>
              <a:t>Gesamtstädtisch von 1990 bis 2022 um rund 35 Prozent reduziert</a:t>
            </a:r>
          </a:p>
          <a:p>
            <a:pPr lvl="1"/>
            <a:r>
              <a:rPr lang="de-DE" dirty="0"/>
              <a:t>Im kommunalen Gebäudebestand (435 Gebäude) um 39 Prozent gesunken</a:t>
            </a:r>
          </a:p>
          <a:p>
            <a:pPr lvl="0"/>
            <a:r>
              <a:rPr lang="de-DE" dirty="0"/>
              <a:t>Gesamtstädtische Strategie „Bielefeld - Klimaneutral 2030“</a:t>
            </a:r>
          </a:p>
          <a:p>
            <a:pPr lvl="0"/>
            <a:r>
              <a:rPr lang="de-DE" dirty="0"/>
              <a:t>Beschleunigungskonzept Klimaneutralität für städtische Gebäude</a:t>
            </a:r>
          </a:p>
          <a:p>
            <a:pPr lvl="0"/>
            <a:r>
              <a:rPr lang="de-DE" dirty="0">
                <a:solidFill>
                  <a:srgbClr val="000000"/>
                </a:solidFill>
              </a:rPr>
              <a:t>Treibhausgas-Neutralität lediglich mit eigenen Maßnahmen nicht erreichbar</a:t>
            </a:r>
            <a:r>
              <a:rPr lang="de-DE" dirty="0"/>
              <a:t>		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pic>
        <p:nvPicPr>
          <p:cNvPr id="14" name="Grafik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47656"/>
            <a:ext cx="5404506" cy="13419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49655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Gebäudewirtschaft - Klimaschutz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Finanzmitteleinsatz und Finanzmittelbedarf im kommunalen Gebäudemanagement in Mio. Euro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7"/>
          </p:nvPr>
        </p:nvSpPr>
        <p:spPr>
          <a:xfrm>
            <a:off x="244558" y="4961498"/>
            <a:ext cx="8352488" cy="141982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dirty="0"/>
              <a:t>Finanzmitteleinsatz im Durchschnitt bei 66 Mio. Euro pro Jahr</a:t>
            </a:r>
          </a:p>
          <a:p>
            <a:pPr>
              <a:spcAft>
                <a:spcPts val="600"/>
              </a:spcAft>
            </a:pPr>
            <a:r>
              <a:rPr lang="de-DE" dirty="0"/>
              <a:t>Finanzmittelbedarf nach </a:t>
            </a:r>
            <a:r>
              <a:rPr lang="de-DE" dirty="0" err="1"/>
              <a:t>gpa</a:t>
            </a:r>
            <a:r>
              <a:rPr lang="de-DE" dirty="0"/>
              <a:t>-Modellrechnung von 2,8 Mrd. Euro / 403 Mio. Euro pro Jahr</a:t>
            </a:r>
          </a:p>
          <a:p>
            <a:pPr>
              <a:spcAft>
                <a:spcPts val="600"/>
              </a:spcAft>
            </a:pPr>
            <a:r>
              <a:rPr lang="de-DE" dirty="0"/>
              <a:t>Vorbildfunktion durch zahlreiche Maßnahmen erfüllt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E157E1-AE21-4BD6-8CFD-71C75425F4B1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</a:t>
            </a:r>
            <a:r>
              <a:rPr lang="de-DE" dirty="0">
                <a:solidFill>
                  <a:srgbClr val="000000">
                    <a:tint val="75000"/>
                  </a:srgbClr>
                </a:solidFill>
                <a:latin typeface="Arial"/>
              </a:rPr>
              <a:t>Bielefeld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- 4. Prüfungsrunde</a:t>
            </a:r>
          </a:p>
        </p:txBody>
      </p:sp>
      <p:pic>
        <p:nvPicPr>
          <p:cNvPr id="9" name="Grafi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59" y="2418958"/>
            <a:ext cx="5401310" cy="25425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577659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</p:spTree>
    <p:extLst>
      <p:ext uri="{BB962C8B-B14F-4D97-AF65-F5344CB8AC3E}">
        <p14:creationId xmlns:p14="http://schemas.microsoft.com/office/powerpoint/2010/main" val="18916893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Ordnungsbehördliche Bestattungen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Fehlbetrag je durchgeführte ordnungsbehördliche Bestattung in Euro 2023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10" name="Inhaltsplatzhalter 9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r>
              <a:rPr lang="de-DE" dirty="0"/>
              <a:t>Ermessensgerechte Verwaltungsgebühren erheben</a:t>
            </a:r>
          </a:p>
          <a:p>
            <a:r>
              <a:rPr lang="de-DE" dirty="0"/>
              <a:t>Personaleinsatz analysieren und bedarfsorientiert ausrichten</a:t>
            </a:r>
          </a:p>
          <a:p>
            <a:pPr>
              <a:spcBef>
                <a:spcPts val="600"/>
              </a:spcBef>
            </a:pPr>
            <a:r>
              <a:rPr lang="de-DE" dirty="0"/>
              <a:t>Bearbeitungsprozess durch stärkere IT-Unterstützung optimieren</a:t>
            </a:r>
          </a:p>
          <a:p>
            <a:r>
              <a:rPr lang="de-DE" dirty="0"/>
              <a:t>Handlungsanweisung für Wohnungsbegehungen entwickeln</a:t>
            </a:r>
          </a:p>
          <a:p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912" y="2739135"/>
            <a:ext cx="6490846" cy="136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698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2545383" y="353851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Kommunales Krisenmanagement</a:t>
            </a:r>
          </a:p>
        </p:txBody>
      </p:sp>
    </p:spTree>
    <p:extLst>
      <p:ext uri="{BB962C8B-B14F-4D97-AF65-F5344CB8AC3E}">
        <p14:creationId xmlns:p14="http://schemas.microsoft.com/office/powerpoint/2010/main" val="351260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Kommunales Krisenmanagement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10" name="Inhaltsplatzhalter 9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de-DE" dirty="0"/>
              <a:t>Krisenfestigkeit durch formelle, verwaltungsweite Konzepte weiter stärken</a:t>
            </a:r>
          </a:p>
          <a:p>
            <a:pPr>
              <a:spcBef>
                <a:spcPts val="600"/>
              </a:spcBef>
            </a:pPr>
            <a:r>
              <a:rPr lang="de-DE" dirty="0"/>
              <a:t>Kommunales Krisenmanagement noch stärker bereichsübergreifend als Aufgabe der Gesamtverwaltung betrachten und Leitentscheidungen treffen</a:t>
            </a:r>
          </a:p>
          <a:p>
            <a:pPr>
              <a:spcBef>
                <a:spcPts val="600"/>
              </a:spcBef>
            </a:pPr>
            <a:endParaRPr lang="de-DE" dirty="0"/>
          </a:p>
          <a:p>
            <a:endParaRPr lang="de-DE" dirty="0"/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Aktive Vorbereitung auf Krisensituationen</a:t>
            </a:r>
          </a:p>
          <a:p>
            <a:r>
              <a:rPr lang="de-DE" dirty="0"/>
              <a:t>Katastrophenschutzplan in Aktualisierung und Ergänzung</a:t>
            </a:r>
          </a:p>
          <a:p>
            <a:r>
              <a:rPr lang="de-DE" dirty="0"/>
              <a:t>Keine ganzheitliche Risikostrategie mit umfassender, bereichsübergreifender Risikoanalyse</a:t>
            </a:r>
          </a:p>
          <a:p>
            <a:r>
              <a:rPr lang="de-DE" dirty="0"/>
              <a:t>Gute Grundlagen zur Krisenbewältigung vorhanden, teilweise fehlen noch formelle und übergreifende Konzepte</a:t>
            </a:r>
          </a:p>
        </p:txBody>
      </p:sp>
    </p:spTree>
    <p:extLst>
      <p:ext uri="{BB962C8B-B14F-4D97-AF65-F5344CB8AC3E}">
        <p14:creationId xmlns:p14="http://schemas.microsoft.com/office/powerpoint/2010/main" val="4263716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dirty="0"/>
              <a:t>Ergebnisse der überörtlichen Prüfung der Stadt Bielefeld - 4. Prüfungsrunde</a:t>
            </a:r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88599" y="4838004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3" y="4838004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</p:spTree>
    <p:extLst>
      <p:ext uri="{BB962C8B-B14F-4D97-AF65-F5344CB8AC3E}">
        <p14:creationId xmlns:p14="http://schemas.microsoft.com/office/powerpoint/2010/main" val="21679511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Öffentlicher Gesundheitsdienst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E157E1-AE21-4BD6-8CFD-71C75425F4B1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</a:t>
            </a:r>
            <a:r>
              <a:rPr lang="de-DE" dirty="0">
                <a:solidFill>
                  <a:srgbClr val="000000">
                    <a:tint val="75000"/>
                  </a:srgbClr>
                </a:solidFill>
                <a:latin typeface="Arial"/>
              </a:rPr>
              <a:t>Bielefeld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- 4. Prüfungsrunde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r>
              <a:rPr lang="de-DE" dirty="0"/>
              <a:t>Strategische und operative Steuerung weiterentwickeln</a:t>
            </a:r>
          </a:p>
          <a:p>
            <a:pPr lvl="1"/>
            <a:r>
              <a:rPr lang="de-DE" dirty="0"/>
              <a:t>Zielerreichung mithilfe von Kennzahlen regelmäßig evaluieren</a:t>
            </a:r>
          </a:p>
          <a:p>
            <a:pPr lvl="1"/>
            <a:r>
              <a:rPr lang="de-DE" dirty="0"/>
              <a:t>Allgemeinen Gesundheitsbericht erstellen </a:t>
            </a:r>
          </a:p>
          <a:p>
            <a:pPr lvl="1"/>
            <a:r>
              <a:rPr lang="de-DE" dirty="0"/>
              <a:t>Finanz- und Fachcontrolling im Gesundheitsamt ausbauen</a:t>
            </a:r>
          </a:p>
          <a:p>
            <a:r>
              <a:rPr lang="de-DE" dirty="0"/>
              <a:t>Schulungskonzept erstellen und Wissensmanagement verbessern</a:t>
            </a: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Aktuell Erarbeitung der neuen Bielefelder Gesundheitsziele</a:t>
            </a:r>
          </a:p>
          <a:p>
            <a:r>
              <a:rPr lang="de-DE" dirty="0"/>
              <a:t>Gute Arbeitsbedingungen</a:t>
            </a:r>
          </a:p>
          <a:p>
            <a:pPr lvl="1"/>
            <a:r>
              <a:rPr lang="de-DE" dirty="0"/>
              <a:t>Moderne Arbeitsplatzausstattung</a:t>
            </a:r>
          </a:p>
          <a:p>
            <a:pPr lvl="1"/>
            <a:r>
              <a:rPr lang="de-DE" dirty="0"/>
              <a:t>Viele Partizipationsmöglichkeiten für die Beschäftigten</a:t>
            </a:r>
          </a:p>
          <a:p>
            <a:pPr lvl="1"/>
            <a:r>
              <a:rPr lang="de-DE" dirty="0"/>
              <a:t>Fort- und Weiterbildungsmöglichkeiten</a:t>
            </a:r>
          </a:p>
        </p:txBody>
      </p:sp>
    </p:spTree>
    <p:extLst>
      <p:ext uri="{BB962C8B-B14F-4D97-AF65-F5344CB8AC3E}">
        <p14:creationId xmlns:p14="http://schemas.microsoft.com/office/powerpoint/2010/main" val="3720550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Öffentlicher Gesundheitsdienst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E157E1-AE21-4BD6-8CFD-71C75425F4B1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</a:t>
            </a:r>
            <a:r>
              <a:rPr lang="de-DE" dirty="0">
                <a:solidFill>
                  <a:srgbClr val="000000">
                    <a:tint val="75000"/>
                  </a:srgbClr>
                </a:solidFill>
                <a:latin typeface="Arial"/>
              </a:rPr>
              <a:t>Bielefeld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- 4. Prüfungsrunde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9"/>
          </p:nvPr>
        </p:nvSpPr>
        <p:spPr>
          <a:xfrm>
            <a:off x="251520" y="4509120"/>
            <a:ext cx="8352928" cy="1008112"/>
          </a:xfrm>
        </p:spPr>
        <p:txBody>
          <a:bodyPr/>
          <a:lstStyle/>
          <a:p>
            <a:r>
              <a:rPr lang="de-DE" dirty="0"/>
              <a:t>Maßnahmen aus der Digitalisierungsstrategie konsequent umsetzen</a:t>
            </a:r>
          </a:p>
          <a:p>
            <a:r>
              <a:rPr lang="de-DE" dirty="0"/>
              <a:t>Angebot an digitalen Dienstleistungen ausbauen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Fördermittel aus dem Pakt für den ÖGD erfolgreich akquiriert</a:t>
            </a:r>
          </a:p>
          <a:p>
            <a:r>
              <a:rPr lang="de-DE" dirty="0"/>
              <a:t>Digitale Fachstrategie als Grundlage für die Digitalisierung entwickelt</a:t>
            </a:r>
          </a:p>
          <a:p>
            <a:r>
              <a:rPr lang="de-DE" dirty="0"/>
              <a:t>Nutzung von vielfältigen Kommunikationswegen, um die Öffentlichkeit zu informieren und einen Zugang zu den Angeboten zu schaffen</a:t>
            </a:r>
          </a:p>
        </p:txBody>
      </p:sp>
    </p:spTree>
    <p:extLst>
      <p:ext uri="{BB962C8B-B14F-4D97-AF65-F5344CB8AC3E}">
        <p14:creationId xmlns:p14="http://schemas.microsoft.com/office/powerpoint/2010/main" val="35870685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5939186" cy="2389253"/>
            <a:chOff x="380429" y="2393468"/>
            <a:chExt cx="5939186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6587893" y="351740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Hilfe zur Erziehung</a:t>
            </a:r>
          </a:p>
        </p:txBody>
      </p:sp>
    </p:spTree>
    <p:extLst>
      <p:ext uri="{BB962C8B-B14F-4D97-AF65-F5344CB8AC3E}">
        <p14:creationId xmlns:p14="http://schemas.microsoft.com/office/powerpoint/2010/main" val="2738711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Hilfe zur Erziehung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44566" y="2132856"/>
            <a:ext cx="8575906" cy="216024"/>
          </a:xfrm>
        </p:spPr>
        <p:txBody>
          <a:bodyPr/>
          <a:lstStyle/>
          <a:p>
            <a:r>
              <a:rPr lang="de-DE" dirty="0"/>
              <a:t>Aufwendungen </a:t>
            </a:r>
            <a:r>
              <a:rPr lang="de-DE" dirty="0" err="1"/>
              <a:t>HzE</a:t>
            </a:r>
            <a:r>
              <a:rPr lang="de-DE" dirty="0"/>
              <a:t> je EW von 0 bis unter 21 Jahre 2023       Hilfefälle je 1.000 EW unter 21 Jahre (Falldichte </a:t>
            </a:r>
            <a:r>
              <a:rPr lang="de-DE" dirty="0" err="1"/>
              <a:t>HzE</a:t>
            </a:r>
            <a:r>
              <a:rPr lang="de-DE" dirty="0"/>
              <a:t> stationär) 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7"/>
          </p:nvPr>
        </p:nvSpPr>
        <p:spPr>
          <a:xfrm>
            <a:off x="252000" y="4941168"/>
            <a:ext cx="8352488" cy="1368152"/>
          </a:xfrm>
        </p:spPr>
        <p:txBody>
          <a:bodyPr/>
          <a:lstStyle/>
          <a:p>
            <a:r>
              <a:rPr lang="de-DE" dirty="0"/>
              <a:t>Fallbezogene Aufwendungen wachsen spürbar an</a:t>
            </a:r>
          </a:p>
          <a:p>
            <a:r>
              <a:rPr lang="de-DE" dirty="0"/>
              <a:t>Hohe und seit 2021 kontinuierlich steigende stationäre Falldichte</a:t>
            </a:r>
          </a:p>
          <a:p>
            <a:r>
              <a:rPr lang="de-DE" dirty="0"/>
              <a:t>Hohe Vollzeitpflegequote mildert belastenden Effekt etwas ab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0806" y="2647656"/>
            <a:ext cx="4292778" cy="2016000"/>
          </a:xfrm>
          <a:prstGeom prst="rect">
            <a:avLst/>
          </a:prstGeom>
        </p:spPr>
      </p:pic>
      <p:pic>
        <p:nvPicPr>
          <p:cNvPr id="3" name="Bildplatzhalter 2"/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4"/>
          <a:srcRect l="7" t="1788" r="1343" b="-1788"/>
          <a:stretch/>
        </p:blipFill>
        <p:spPr>
          <a:xfrm>
            <a:off x="179512" y="2647656"/>
            <a:ext cx="4032176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54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Wirtschaftliche Jugendhilfe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idx="19"/>
          </p:nvPr>
        </p:nvSpPr>
        <p:spPr>
          <a:xfrm>
            <a:off x="251520" y="2852936"/>
            <a:ext cx="8352928" cy="2952328"/>
          </a:xfrm>
        </p:spPr>
        <p:txBody>
          <a:bodyPr/>
          <a:lstStyle/>
          <a:p>
            <a:r>
              <a:rPr lang="de-DE" dirty="0"/>
              <a:t>Controlling ausbauen, Aufwendungen und Fallzahlen zu hilfeart- und hilfefallbezogenen Kennzahlen verknüpfen</a:t>
            </a:r>
          </a:p>
          <a:p>
            <a:r>
              <a:rPr lang="de-DE" dirty="0"/>
              <a:t>Erträge aus Kostenerstattungen differenziert erfassen und auswerten</a:t>
            </a:r>
          </a:p>
          <a:p>
            <a:r>
              <a:rPr lang="de-DE" dirty="0"/>
              <a:t>Verfahrensstandards für WiJu weiter aufbereiten und visualisieren</a:t>
            </a:r>
          </a:p>
          <a:p>
            <a:r>
              <a:rPr lang="de-DE" dirty="0" err="1"/>
              <a:t>WiJu</a:t>
            </a:r>
            <a:r>
              <a:rPr lang="de-DE" dirty="0"/>
              <a:t> bei der Zuständigkeitsprüfung früher einbinden</a:t>
            </a:r>
          </a:p>
          <a:p>
            <a:r>
              <a:rPr lang="de-DE" dirty="0"/>
              <a:t>Informationsaustausch zwischen ASD/WiJu durch einen digitalen Workflow unterstützen</a:t>
            </a:r>
          </a:p>
        </p:txBody>
      </p:sp>
    </p:spTree>
    <p:extLst>
      <p:ext uri="{BB962C8B-B14F-4D97-AF65-F5344CB8AC3E}">
        <p14:creationId xmlns:p14="http://schemas.microsoft.com/office/powerpoint/2010/main" val="31614406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27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54538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</p:spTree>
    <p:extLst>
      <p:ext uri="{BB962C8B-B14F-4D97-AF65-F5344CB8AC3E}">
        <p14:creationId xmlns:p14="http://schemas.microsoft.com/office/powerpoint/2010/main" val="18254792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Bauaufsicht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defTabSz="457200"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</a:t>
            </a:r>
            <a:r>
              <a:rPr lang="de-DE" dirty="0"/>
              <a:t>Bielefeld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- 4. Prüfungsrunde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de-DE" dirty="0"/>
              <a:t>Fristen zur Vollständigkeitsprüfung überwachen</a:t>
            </a:r>
          </a:p>
          <a:p>
            <a:pPr>
              <a:spcAft>
                <a:spcPts val="600"/>
              </a:spcAft>
            </a:pPr>
            <a:r>
              <a:rPr lang="de-DE" dirty="0"/>
              <a:t>Anteil unvollständiger Bauanträge fortlaufend evaluieren</a:t>
            </a:r>
          </a:p>
          <a:p>
            <a:pPr>
              <a:spcAft>
                <a:spcPts val="600"/>
              </a:spcAft>
            </a:pP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de-DE" dirty="0"/>
              <a:t>Steuerungsrelevante Daten liegen im Wesentlichen vor</a:t>
            </a:r>
          </a:p>
          <a:p>
            <a:pPr>
              <a:spcAft>
                <a:spcPts val="600"/>
              </a:spcAft>
            </a:pPr>
            <a:r>
              <a:rPr lang="de-DE" dirty="0"/>
              <a:t>Bearbeitungsprozess ist effizient und strukturiert</a:t>
            </a:r>
          </a:p>
          <a:p>
            <a:pPr>
              <a:spcAft>
                <a:spcPts val="600"/>
              </a:spcAft>
            </a:pPr>
            <a:r>
              <a:rPr lang="de-DE" dirty="0"/>
              <a:t>Rückgang der Antragszahlen um 42 Prozent </a:t>
            </a:r>
          </a:p>
          <a:p>
            <a:pPr>
              <a:spcAft>
                <a:spcPts val="600"/>
              </a:spcAft>
            </a:pPr>
            <a:r>
              <a:rPr lang="de-DE" dirty="0"/>
              <a:t>Geringeres Fallaufkommen zum Abbau von Rückständen genutzt</a:t>
            </a:r>
          </a:p>
          <a:p>
            <a:pPr>
              <a:spcAft>
                <a:spcPts val="600"/>
              </a:spcAft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07995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nhaltsplatzhalter 8"/>
          <p:cNvPicPr>
            <a:picLocks noGrp="1"/>
          </p:cNvPicPr>
          <p:nvPr>
            <p:ph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55" y="2253565"/>
            <a:ext cx="4274445" cy="2363844"/>
          </a:xfrm>
          <a:prstGeom prst="rect">
            <a:avLst/>
          </a:prstGeom>
          <a:noFill/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Bauaufsicht</a:t>
            </a:r>
          </a:p>
        </p:txBody>
      </p:sp>
      <p:sp>
        <p:nvSpPr>
          <p:cNvPr id="10" name="Inhaltsplatzhalt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1000"/>
              </a:lnSpc>
              <a:spcBef>
                <a:spcPts val="2500"/>
              </a:spcBef>
              <a:spcAft>
                <a:spcPts val="1000"/>
              </a:spcAft>
            </a:pPr>
            <a:r>
              <a:rPr lang="de-DE" dirty="0">
                <a:ea typeface="Calibri" panose="020F0502020204030204" pitchFamily="34" charset="0"/>
                <a:cs typeface="Times New Roman" panose="02020603050405020304" pitchFamily="18" charset="0"/>
              </a:rPr>
              <a:t>Gesamtlaufzeit in Kalendertagen von Bauanträgen (vereinfachtes Genehmigungsverfahren) 2023</a:t>
            </a:r>
          </a:p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34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defTabSz="457200"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</a:t>
            </a:r>
            <a:r>
              <a:rPr lang="de-DE" dirty="0"/>
              <a:t>Bielefeld</a:t>
            </a:r>
            <a:r>
              <a:rPr lang="de-DE" dirty="0">
                <a:solidFill>
                  <a:srgbClr val="000000">
                    <a:tint val="75000"/>
                  </a:srgbClr>
                </a:solidFill>
              </a:rPr>
              <a:t> 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- 4. Prüfungsrunde</a:t>
            </a:r>
          </a:p>
        </p:txBody>
      </p:sp>
      <p:sp>
        <p:nvSpPr>
          <p:cNvPr id="12" name="Inhaltsplatzhalter 11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de-DE" dirty="0"/>
              <a:t>Laufzeiten ab Vollständigkeit zuverlässig erfassen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de-DE" dirty="0"/>
              <a:t>Bearbeitungsprozess vollständig digitalisieren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de-DE" dirty="0"/>
              <a:t>Wissenstransfer sicherstellen</a:t>
            </a:r>
          </a:p>
        </p:txBody>
      </p:sp>
    </p:spTree>
    <p:extLst>
      <p:ext uri="{BB962C8B-B14F-4D97-AF65-F5344CB8AC3E}">
        <p14:creationId xmlns:p14="http://schemas.microsoft.com/office/powerpoint/2010/main" val="1446816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30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51905" y="4826389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9" name="Freihandform 18"/>
          <p:cNvSpPr/>
          <p:nvPr/>
        </p:nvSpPr>
        <p:spPr>
          <a:xfrm>
            <a:off x="2545382" y="4809705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</p:spTree>
    <p:extLst>
      <p:ext uri="{BB962C8B-B14F-4D97-AF65-F5344CB8AC3E}">
        <p14:creationId xmlns:p14="http://schemas.microsoft.com/office/powerpoint/2010/main" val="12328724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56302" y="2173998"/>
            <a:ext cx="8636178" cy="894962"/>
          </a:xfrm>
        </p:spPr>
        <p:txBody>
          <a:bodyPr/>
          <a:lstStyle/>
          <a:p>
            <a:r>
              <a:rPr lang="de-DE" dirty="0"/>
              <a:t>Thema in nahezu allen Bereichen kommunalen Handelns</a:t>
            </a:r>
          </a:p>
          <a:p>
            <a:r>
              <a:rPr lang="de-DE" dirty="0"/>
              <a:t>Kennzahlen zu verschiedenen Nachhaltigkeitszielen im Bericht</a:t>
            </a: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Nachhaltigkeit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D33343-D419-41EC-AD02-58F0C35D33B4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51520" y="6381326"/>
            <a:ext cx="6336704" cy="216026"/>
          </a:xfrm>
        </p:spPr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2996952"/>
            <a:ext cx="8640961" cy="3168853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824" y="4259849"/>
            <a:ext cx="3744417" cy="209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0831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352480" cy="520335"/>
          </a:xfrm>
        </p:spPr>
        <p:txBody>
          <a:bodyPr/>
          <a:lstStyle/>
          <a:p>
            <a:r>
              <a:rPr lang="de-DE" dirty="0"/>
              <a:t>Themen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32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498523" y="2290049"/>
            <a:ext cx="7971745" cy="2389253"/>
            <a:chOff x="380429" y="2393468"/>
            <a:chExt cx="7971745" cy="2389253"/>
          </a:xfrm>
        </p:grpSpPr>
        <p:sp>
          <p:nvSpPr>
            <p:cNvPr id="7" name="Freihandform 6"/>
            <p:cNvSpPr/>
            <p:nvPr/>
          </p:nvSpPr>
          <p:spPr>
            <a:xfrm>
              <a:off x="380429" y="23943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Finanzen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437240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Informationstechnik</a:t>
              </a: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6469799" y="362082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Hilfe zur Erziehung</a:t>
              </a:r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437239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dirty="0">
                  <a:latin typeface="+mj-lt"/>
                </a:rPr>
                <a:t>Öffentlicher Gesundheitsdienst</a:t>
              </a:r>
              <a:endParaRPr lang="de-DE" sz="1400" b="1" kern="1200" dirty="0">
                <a:latin typeface="+mj-lt"/>
              </a:endParaRPr>
            </a:p>
          </p:txBody>
        </p:sp>
        <p:sp>
          <p:nvSpPr>
            <p:cNvPr id="11" name="Freihandform 10"/>
            <p:cNvSpPr/>
            <p:nvPr/>
          </p:nvSpPr>
          <p:spPr>
            <a:xfrm>
              <a:off x="2427290" y="3653296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Kommunales Krisenmanagement</a:t>
              </a: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2427289" y="2393468"/>
              <a:ext cx="1882375" cy="1129425"/>
            </a:xfrm>
            <a:custGeom>
              <a:avLst/>
              <a:gdLst>
                <a:gd name="connsiteX0" fmla="*/ 0 w 1882375"/>
                <a:gd name="connsiteY0" fmla="*/ 0 h 1129425"/>
                <a:gd name="connsiteX1" fmla="*/ 1882375 w 1882375"/>
                <a:gd name="connsiteY1" fmla="*/ 0 h 1129425"/>
                <a:gd name="connsiteX2" fmla="*/ 1882375 w 1882375"/>
                <a:gd name="connsiteY2" fmla="*/ 1129425 h 1129425"/>
                <a:gd name="connsiteX3" fmla="*/ 0 w 1882375"/>
                <a:gd name="connsiteY3" fmla="*/ 1129425 h 1129425"/>
                <a:gd name="connsiteX4" fmla="*/ 0 w 1882375"/>
                <a:gd name="connsiteY4" fmla="*/ 0 h 1129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82375" h="1129425">
                  <a:moveTo>
                    <a:pt x="0" y="0"/>
                  </a:moveTo>
                  <a:lnTo>
                    <a:pt x="1882375" y="0"/>
                  </a:lnTo>
                  <a:lnTo>
                    <a:pt x="1882375" y="1129425"/>
                  </a:lnTo>
                  <a:lnTo>
                    <a:pt x="0" y="11294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400" b="1" kern="1200" dirty="0">
                  <a:latin typeface="+mj-lt"/>
                </a:rPr>
                <a:t>Mobilitäts-management</a:t>
              </a:r>
            </a:p>
          </p:txBody>
        </p:sp>
      </p:grpSp>
      <p:sp>
        <p:nvSpPr>
          <p:cNvPr id="13" name="Freihandform 12"/>
          <p:cNvSpPr/>
          <p:nvPr/>
        </p:nvSpPr>
        <p:spPr>
          <a:xfrm>
            <a:off x="6587891" y="226415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Gebäudewirtschaft/Klimaschutz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98522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Bauaufsicht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98522" y="3549878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Ordnungs-behördliche Bestattungen</a:t>
            </a:r>
          </a:p>
        </p:txBody>
      </p:sp>
      <p:sp>
        <p:nvSpPr>
          <p:cNvPr id="17" name="Freihandform 16"/>
          <p:cNvSpPr/>
          <p:nvPr/>
        </p:nvSpPr>
        <p:spPr>
          <a:xfrm>
            <a:off x="4564299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dirty="0" err="1">
                <a:latin typeface="+mj-lt"/>
              </a:rPr>
              <a:t>g</a:t>
            </a:r>
            <a:r>
              <a:rPr lang="de-DE" sz="1400" b="1" kern="1200" dirty="0" err="1">
                <a:latin typeface="+mj-lt"/>
              </a:rPr>
              <a:t>pa</a:t>
            </a:r>
            <a:r>
              <a:rPr lang="de-DE" sz="1400" b="1" kern="1200" dirty="0">
                <a:latin typeface="+mj-lt"/>
              </a:rPr>
              <a:t>-Kennzahlenset</a:t>
            </a:r>
          </a:p>
        </p:txBody>
      </p:sp>
      <p:sp>
        <p:nvSpPr>
          <p:cNvPr id="18" name="Freihandform 17"/>
          <p:cNvSpPr/>
          <p:nvPr/>
        </p:nvSpPr>
        <p:spPr>
          <a:xfrm>
            <a:off x="2602018" y="4829917"/>
            <a:ext cx="1882375" cy="1129425"/>
          </a:xfrm>
          <a:custGeom>
            <a:avLst/>
            <a:gdLst>
              <a:gd name="connsiteX0" fmla="*/ 0 w 1882375"/>
              <a:gd name="connsiteY0" fmla="*/ 0 h 1129425"/>
              <a:gd name="connsiteX1" fmla="*/ 1882375 w 1882375"/>
              <a:gd name="connsiteY1" fmla="*/ 0 h 1129425"/>
              <a:gd name="connsiteX2" fmla="*/ 1882375 w 1882375"/>
              <a:gd name="connsiteY2" fmla="*/ 1129425 h 1129425"/>
              <a:gd name="connsiteX3" fmla="*/ 0 w 1882375"/>
              <a:gd name="connsiteY3" fmla="*/ 1129425 h 1129425"/>
              <a:gd name="connsiteX4" fmla="*/ 0 w 1882375"/>
              <a:gd name="connsiteY4" fmla="*/ 0 h 112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2375" h="1129425">
                <a:moveTo>
                  <a:pt x="0" y="0"/>
                </a:moveTo>
                <a:lnTo>
                  <a:pt x="1882375" y="0"/>
                </a:lnTo>
                <a:lnTo>
                  <a:pt x="1882375" y="1129425"/>
                </a:lnTo>
                <a:lnTo>
                  <a:pt x="0" y="1129425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400" b="1" kern="1200" dirty="0">
                <a:latin typeface="+mj-lt"/>
              </a:rPr>
              <a:t>Nachhaltigkeit</a:t>
            </a:r>
          </a:p>
        </p:txBody>
      </p:sp>
    </p:spTree>
    <p:extLst>
      <p:ext uri="{BB962C8B-B14F-4D97-AF65-F5344CB8AC3E}">
        <p14:creationId xmlns:p14="http://schemas.microsoft.com/office/powerpoint/2010/main" val="10014831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/>
              <a:t>gpa</a:t>
            </a:r>
            <a:r>
              <a:rPr lang="de-DE" dirty="0"/>
              <a:t>-Kennzahlenset</a:t>
            </a:r>
          </a:p>
        </p:txBody>
      </p:sp>
      <p:graphicFrame>
        <p:nvGraphicFramePr>
          <p:cNvPr id="12" name="Inhaltsplatzhalter 11"/>
          <p:cNvGraphicFramePr>
            <a:graphicFrameLocks noGrp="1"/>
          </p:cNvGraphicFramePr>
          <p:nvPr>
            <p:ph idx="17"/>
          </p:nvPr>
        </p:nvGraphicFramePr>
        <p:xfrm>
          <a:off x="395536" y="2169832"/>
          <a:ext cx="6840760" cy="2421537"/>
        </p:xfrm>
        <a:graphic>
          <a:graphicData uri="http://schemas.openxmlformats.org/drawingml/2006/table">
            <a:tbl>
              <a:tblPr firstRow="1" firstCol="1" bandRow="1"/>
              <a:tblGrid>
                <a:gridCol w="1369521">
                  <a:extLst>
                    <a:ext uri="{9D8B030D-6E8A-4147-A177-3AD203B41FA5}">
                      <a16:colId xmlns:a16="http://schemas.microsoft.com/office/drawing/2014/main" val="3808716591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3930656909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2056448018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4260057146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283483456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3182584303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319996216"/>
                    </a:ext>
                  </a:extLst>
                </a:gridCol>
                <a:gridCol w="577360">
                  <a:extLst>
                    <a:ext uri="{9D8B030D-6E8A-4147-A177-3AD203B41FA5}">
                      <a16:colId xmlns:a16="http://schemas.microsoft.com/office/drawing/2014/main" val="4006323637"/>
                    </a:ext>
                  </a:extLst>
                </a:gridCol>
                <a:gridCol w="359825">
                  <a:extLst>
                    <a:ext uri="{9D8B030D-6E8A-4147-A177-3AD203B41FA5}">
                      <a16:colId xmlns:a16="http://schemas.microsoft.com/office/drawing/2014/main" val="3929214929"/>
                    </a:ext>
                  </a:extLst>
                </a:gridCol>
                <a:gridCol w="503479">
                  <a:extLst>
                    <a:ext uri="{9D8B030D-6E8A-4147-A177-3AD203B41FA5}">
                      <a16:colId xmlns:a16="http://schemas.microsoft.com/office/drawing/2014/main" val="2265249266"/>
                    </a:ext>
                  </a:extLst>
                </a:gridCol>
                <a:gridCol w="566415">
                  <a:extLst>
                    <a:ext uri="{9D8B030D-6E8A-4147-A177-3AD203B41FA5}">
                      <a16:colId xmlns:a16="http://schemas.microsoft.com/office/drawing/2014/main" val="4098675935"/>
                    </a:ext>
                  </a:extLst>
                </a:gridCol>
              </a:tblGrid>
              <a:tr h="564979"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Handlungsfelder/Kennzahlen</a:t>
                      </a:r>
                      <a:endParaRPr lang="de-DE" sz="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Bielefeld</a:t>
                      </a:r>
                      <a:r>
                        <a:rPr lang="de-DE" sz="500" b="1" i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2017/2018 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Bielefeld 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aktuell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Minimum</a:t>
                      </a:r>
                      <a:endParaRPr lang="de-DE" sz="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Viertelwert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Viertelwert (Median)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Viertelwert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Maximum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Anzahl Werte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Vergleichsjahr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Teilbericht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A3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484183"/>
                  </a:ext>
                </a:extLst>
              </a:tr>
              <a:tr h="186554">
                <a:tc gridSpan="11"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de-DE" sz="500" b="1">
                          <a:solidFill>
                            <a:srgbClr val="00ACE5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Grundsicherung für Arbeitsuchende nach dem SGB II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9703820"/>
                  </a:ext>
                </a:extLst>
              </a:tr>
              <a:tr h="474879"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Transferaufwendungen für Unterkunft und Heizung nach dem SGB II je Leistungsbezieher in Euro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2.376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2.954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2.551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2.738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2.933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3.105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3.568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./.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067022"/>
                  </a:ext>
                </a:extLst>
              </a:tr>
              <a:tr h="186554">
                <a:tc gridSpan="11"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de-DE" sz="500" b="1" dirty="0">
                          <a:solidFill>
                            <a:srgbClr val="00ACE5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Tagesbetreuung für Kinder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9352199"/>
                  </a:ext>
                </a:extLst>
              </a:tr>
              <a:tr h="438542"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Fehlbetrag Tagesbetreuung für Kinder je EW von 0 bis unter 6 Jahre in Euro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2.851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1.868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1.868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3.555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3.874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4.206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5.926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./.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6907495"/>
                  </a:ext>
                </a:extLst>
              </a:tr>
              <a:tr h="570029"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Verhältnis Elternbeiträge zu den Aufwendungen Tageseinrichtungen für Kinder (Elternbeitragsquote) in Prozent 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12,0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12,49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6,61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9,72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10,57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11,56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12,77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de-DE" sz="5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 algn="r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r>
                        <a:rPr lang="de-DE" sz="5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./.</a:t>
                      </a:r>
                    </a:p>
                  </a:txBody>
                  <a:tcPr marL="34922" marR="34922" marT="23418" marB="23418" anchor="ctr">
                    <a:lnL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941876"/>
                  </a:ext>
                </a:extLst>
              </a:tr>
            </a:tbl>
          </a:graphicData>
        </a:graphic>
      </p:graphicFrame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8D33343-D419-41EC-AD02-58F0C35D33B4}" type="slidenum">
              <a:rPr lang="de-DE" smtClean="0"/>
              <a:t>33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</a:p>
        </p:txBody>
      </p:sp>
      <p:pic>
        <p:nvPicPr>
          <p:cNvPr id="15" name="Grafik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787" y="4626401"/>
            <a:ext cx="8315260" cy="189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6528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Oberbürgermeister legt Prüfungsbericht Rechnungsprüfungs-ausschuss vor und nimmt Stellung zu allen Feststellungen und Empfehlungen</a:t>
            </a:r>
          </a:p>
          <a:p>
            <a:r>
              <a:rPr lang="de-DE" dirty="0"/>
              <a:t>Rechnungsprüfungsausschuss unterrichtet Rat über Ergebnisse</a:t>
            </a:r>
          </a:p>
          <a:p>
            <a:r>
              <a:rPr lang="de-DE" dirty="0"/>
              <a:t>Rat beschließt über Stellungnahme </a:t>
            </a:r>
          </a:p>
          <a:p>
            <a:pPr lvl="1"/>
            <a:r>
              <a:rPr lang="de-DE" sz="1800" dirty="0"/>
              <a:t>Innerhalb vorgegebener Frist</a:t>
            </a:r>
          </a:p>
          <a:p>
            <a:pPr lvl="1"/>
            <a:r>
              <a:rPr lang="de-DE" sz="1800" dirty="0"/>
              <a:t>In öffentlicher Sitzung</a:t>
            </a:r>
          </a:p>
          <a:p>
            <a:r>
              <a:rPr lang="de-DE" dirty="0"/>
              <a:t>Abgabe der Stellungnahme an gpaNRW sowie Aufsichtsbehörde</a:t>
            </a:r>
          </a:p>
          <a:p>
            <a:pPr lvl="1"/>
            <a:r>
              <a:rPr lang="de-DE" sz="1800" dirty="0"/>
              <a:t>Veröffentlichung des Berichts sowie der Stellungnahme auf der Homepage der gpaNRW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520" y="1620000"/>
            <a:ext cx="8784976" cy="553998"/>
          </a:xfrm>
        </p:spPr>
        <p:txBody>
          <a:bodyPr/>
          <a:lstStyle/>
          <a:p>
            <a:r>
              <a:rPr lang="de-DE" dirty="0"/>
              <a:t>Verfahren nach § 105 Abs. 6 und 7 GO NRW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34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341231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381" y="4698711"/>
            <a:ext cx="2327580" cy="588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381" y="3280782"/>
            <a:ext cx="2245554" cy="1055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Mehrwert für Kommunen </a:t>
            </a:r>
          </a:p>
        </p:txBody>
      </p:sp>
      <p:sp>
        <p:nvSpPr>
          <p:cNvPr id="2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35</a:t>
            </a:fld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685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Ergebnisse der überörtlichen Prüfung der Stadt Bielefeld - 4. Prüfungsrunde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216381" y="5511746"/>
            <a:ext cx="279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Veröffentlichung aller gpa-Prüfungs-berichte auf unserer Homepage!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552408" y="4522984"/>
            <a:ext cx="221424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srgbClr val="E95F47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gpa-Newsletter</a:t>
            </a:r>
          </a:p>
          <a:p>
            <a:pPr marL="0" marR="0" lvl="0" indent="0" algn="ctr" defTabSz="685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050" b="1" i="0" u="none" strike="noStrike" kern="1200" cap="none" spc="0" normalizeH="0" baseline="0" noProof="0" dirty="0">
              <a:ln>
                <a:noFill/>
              </a:ln>
              <a:solidFill>
                <a:srgbClr val="E95F47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685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1" i="0" u="none" strike="noStrike" kern="1200" cap="none" spc="0" normalizeH="0" baseline="0" noProof="0" dirty="0">
                <a:ln>
                  <a:noFill/>
                </a:ln>
                <a:solidFill>
                  <a:srgbClr val="E95F47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Bleiben Sie informiert!</a:t>
            </a:r>
          </a:p>
          <a:p>
            <a:pPr marL="0" marR="0" lvl="0" indent="0" algn="ctr" defTabSz="6857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1" i="0" u="none" strike="noStrike" kern="1200" cap="none" spc="0" normalizeH="0" baseline="0" noProof="0" dirty="0">
                <a:ln>
                  <a:noFill/>
                </a:ln>
                <a:solidFill>
                  <a:srgbClr val="E95F47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Melden Sie sich jetzt an!</a:t>
            </a:r>
          </a:p>
        </p:txBody>
      </p:sp>
      <p:pic>
        <p:nvPicPr>
          <p:cNvPr id="3" name="Grafik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2947" y="2759605"/>
            <a:ext cx="2681304" cy="1543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3385943" y="5561959"/>
            <a:ext cx="2643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E95F47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www.gpa.nrw.de</a:t>
            </a:r>
          </a:p>
        </p:txBody>
      </p:sp>
      <p:cxnSp>
        <p:nvCxnSpPr>
          <p:cNvPr id="10" name="Gerader Verbinder 9"/>
          <p:cNvCxnSpPr/>
          <p:nvPr/>
        </p:nvCxnSpPr>
        <p:spPr>
          <a:xfrm>
            <a:off x="6151665" y="2703463"/>
            <a:ext cx="0" cy="331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r Verbinder 20"/>
          <p:cNvCxnSpPr/>
          <p:nvPr/>
        </p:nvCxnSpPr>
        <p:spPr>
          <a:xfrm>
            <a:off x="3167396" y="2711624"/>
            <a:ext cx="0" cy="331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hteck 19"/>
          <p:cNvSpPr/>
          <p:nvPr/>
        </p:nvSpPr>
        <p:spPr>
          <a:xfrm>
            <a:off x="6295442" y="2769225"/>
            <a:ext cx="2462718" cy="7230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3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Beratung </a:t>
            </a: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u. a. </a:t>
            </a:r>
            <a:b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zu Organisation und Wirtschaftlichkeit </a:t>
            </a:r>
          </a:p>
        </p:txBody>
      </p:sp>
      <p:sp>
        <p:nvSpPr>
          <p:cNvPr id="23" name="Rechteck 22"/>
          <p:cNvSpPr/>
          <p:nvPr/>
        </p:nvSpPr>
        <p:spPr>
          <a:xfrm>
            <a:off x="6295442" y="3553680"/>
            <a:ext cx="2462718" cy="7492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3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Jahresabschlussprüfung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von Kommunen und Eigenbetrieben </a:t>
            </a:r>
          </a:p>
        </p:txBody>
      </p:sp>
      <p:sp>
        <p:nvSpPr>
          <p:cNvPr id="18" name="Rechteck 17"/>
          <p:cNvSpPr/>
          <p:nvPr/>
        </p:nvSpPr>
        <p:spPr>
          <a:xfrm>
            <a:off x="6295442" y="4368597"/>
            <a:ext cx="2462718" cy="7492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3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Zulassung</a:t>
            </a: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und </a:t>
            </a:r>
            <a:r>
              <a:rPr kumimoji="0" lang="de-DE" sz="13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Zertifizierung</a:t>
            </a: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von </a:t>
            </a:r>
            <a:b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IT-Fachprogrammen</a:t>
            </a:r>
          </a:p>
        </p:txBody>
      </p:sp>
      <p:sp>
        <p:nvSpPr>
          <p:cNvPr id="19" name="Rechteck 18"/>
          <p:cNvSpPr/>
          <p:nvPr/>
        </p:nvSpPr>
        <p:spPr>
          <a:xfrm>
            <a:off x="6295442" y="5183365"/>
            <a:ext cx="2462718" cy="7492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3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Beratungs-</a:t>
            </a:r>
            <a:r>
              <a:rPr kumimoji="0" lang="de-DE" sz="135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und </a:t>
            </a:r>
            <a:r>
              <a:rPr kumimoji="0" lang="de-DE" sz="135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Koordinierungsstelle</a:t>
            </a:r>
            <a:r>
              <a:rPr kumimoji="0" lang="de-DE" sz="135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br>
              <a:rPr kumimoji="0" lang="de-DE" sz="135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de-DE" sz="135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IT</a:t>
            </a:r>
            <a:endParaRPr kumimoji="0" lang="de-DE" sz="13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5181" y="2769225"/>
            <a:ext cx="1619710" cy="227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29643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Vielen Dank für Ihre Aufmerksamkeit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/>
              <a:t>Projektleitung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E157E1-AE21-4BD6-8CFD-71C75425F4B1}" type="slidenum">
              <a:rPr lang="de-DE" smtClean="0"/>
              <a:pPr/>
              <a:t>36</a:t>
            </a:fld>
            <a:endParaRPr lang="de-DE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Ergebnisse der überörtlichen Prüfung der Stadt Bielefeld - 4. Prüfungsrunde</a:t>
            </a:r>
            <a:endParaRPr lang="de-DE" dirty="0"/>
          </a:p>
        </p:txBody>
      </p:sp>
      <p:cxnSp>
        <p:nvCxnSpPr>
          <p:cNvPr id="7" name="Gerade Verbindung 6"/>
          <p:cNvCxnSpPr/>
          <p:nvPr/>
        </p:nvCxnSpPr>
        <p:spPr>
          <a:xfrm>
            <a:off x="6300192" y="1844824"/>
            <a:ext cx="2592288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184666"/>
              </p:ext>
            </p:extLst>
          </p:nvPr>
        </p:nvGraphicFramePr>
        <p:xfrm>
          <a:off x="6245940" y="1916832"/>
          <a:ext cx="283016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r>
                        <a:rPr lang="de-DE" sz="1200" baseline="0" dirty="0">
                          <a:solidFill>
                            <a:schemeClr val="accent1"/>
                          </a:solidFill>
                          <a:latin typeface="Arial" pitchFamily="34" charset="0"/>
                        </a:rPr>
                        <a:t>e</a:t>
                      </a:r>
                      <a:endParaRPr lang="de-DE" sz="1200" baseline="0" dirty="0">
                        <a:latin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0" i="0" baseline="0" dirty="0">
                          <a:solidFill>
                            <a:schemeClr val="tx1"/>
                          </a:solidFill>
                          <a:latin typeface="Arial" pitchFamily="34" charset="0"/>
                        </a:rPr>
                        <a:t>ute.ledebur@gpa.nrw.de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de-DE" sz="1200" b="1" i="0" baseline="0" dirty="0">
                          <a:solidFill>
                            <a:schemeClr val="accent1"/>
                          </a:solidFill>
                          <a:latin typeface="Arial" pitchFamily="34" charset="0"/>
                        </a:rPr>
                        <a:t>i</a:t>
                      </a:r>
                      <a:endParaRPr lang="de-DE" sz="1200" b="1" i="0" baseline="0" dirty="0">
                        <a:latin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2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aseline="0" dirty="0">
                          <a:latin typeface="Arial" pitchFamily="34" charset="0"/>
                        </a:rPr>
                        <a:t>www.gpa.nrw.de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116620"/>
      </p:ext>
    </p:extLst>
  </p:cSld>
  <p:clrMapOvr>
    <a:masterClrMapping/>
  </p:clrMapOvr>
</p:sld>
</file>

<file path=ppt/theme/theme1.xml><?xml version="1.0" encoding="utf-8"?>
<a:theme xmlns:a="http://schemas.openxmlformats.org/drawingml/2006/main" name="GPA_NRW">
  <a:themeElements>
    <a:clrScheme name="gpaNRW">
      <a:dk1>
        <a:srgbClr val="000000"/>
      </a:dk1>
      <a:lt1>
        <a:srgbClr val="FFFFFF"/>
      </a:lt1>
      <a:dk2>
        <a:srgbClr val="00ACE5"/>
      </a:dk2>
      <a:lt2>
        <a:srgbClr val="7FD5F2"/>
      </a:lt2>
      <a:accent1>
        <a:srgbClr val="E95F47"/>
      </a:accent1>
      <a:accent2>
        <a:srgbClr val="F4AFA3"/>
      </a:accent2>
      <a:accent3>
        <a:srgbClr val="8CA3AF"/>
      </a:accent3>
      <a:accent4>
        <a:srgbClr val="005980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gpaNRW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Anank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vorlage Abschlusspräsentation_kfS_20250212_Rahmen" id="{D028578A-6842-4C98-AB17-157306910F35}" vid="{EFEB09B5-23AA-4169-BB33-8100422F3E95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Jahr xmlns="a0991654-f02e-4bff-8002-2b22243ac1ea">16</Jahr>
    <Schlagworte_Pruefung_Beratung xmlns="ead2aee1-87f8-4bab-a0d2-27ee7600d102">
      <Value>Arbeitshilfen</Value>
      <Value>überörtliche Prüfung</Value>
    </Schlagworte_Pruefung_Beratung>
    <Termin xmlns="ead2aee1-87f8-4bab-a0d2-27ee7600d102" xsi:nil="true"/>
    <Kunden_Groessenklasse xmlns="a0991654-f02e-4bff-8002-2b22243ac1ea">
      <Value>alle Kundensegmente</Value>
    </Kunden_Groessenklasse>
    <Schlagworte_Arbeitshilfe_uoP xmlns="ead2aee1-87f8-4bab-a0d2-27ee7600d102">
      <Value>Abschlusspräsentation</Value>
    </Schlagworte_Arbeitshilfe_uoP>
    <_dlc_DocId xmlns="a0991654-f02e-4bff-8002-2b22243ac1ea">EN5W5UYRKUUH-53-5261</_dlc_DocId>
    <_dlc_DocIdUrl xmlns="a0991654-f02e-4bff-8002-2b22243ac1ea">
      <Url>http://fisportal.gpadom.gpa-nrw.de/UPB/_layouts/DocIdRedir.aspx?ID=EN5W5UYRKUUH-53-5261</Url>
      <Description>EN5W5UYRKUUH-53-5261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Pruefplanung_Pruefung_Beratung" ma:contentTypeID="0x010100683C960D19F3A64B942483A8038976DA1100BC13EF9EA3D7214F8AC47BE1C07FFBFA" ma:contentTypeVersion="8" ma:contentTypeDescription="" ma:contentTypeScope="" ma:versionID="7683b871c9338906de0a3e16b091241d">
  <xsd:schema xmlns:xsd="http://www.w3.org/2001/XMLSchema" xmlns:xs="http://www.w3.org/2001/XMLSchema" xmlns:p="http://schemas.microsoft.com/office/2006/metadata/properties" xmlns:ns2="a0991654-f02e-4bff-8002-2b22243ac1ea" xmlns:ns3="ead2aee1-87f8-4bab-a0d2-27ee7600d102" targetNamespace="http://schemas.microsoft.com/office/2006/metadata/properties" ma:root="true" ma:fieldsID="e07e81f92c99bc55e15a679295a9931e" ns2:_="" ns3:_="">
    <xsd:import namespace="a0991654-f02e-4bff-8002-2b22243ac1ea"/>
    <xsd:import namespace="ead2aee1-87f8-4bab-a0d2-27ee7600d102"/>
    <xsd:element name="properties">
      <xsd:complexType>
        <xsd:sequence>
          <xsd:element name="documentManagement">
            <xsd:complexType>
              <xsd:all>
                <xsd:element ref="ns2:Jahr" minOccurs="0"/>
                <xsd:element ref="ns2:_dlc_DocId" minOccurs="0"/>
                <xsd:element ref="ns2:_dlc_DocIdUrl" minOccurs="0"/>
                <xsd:element ref="ns2:_dlc_DocIdPersistId" minOccurs="0"/>
                <xsd:element ref="ns3:Schlagworte_Pruefung_Beratung" minOccurs="0"/>
                <xsd:element ref="ns2:Kunden_Groessenklasse" minOccurs="0"/>
                <xsd:element ref="ns3:Termin" minOccurs="0"/>
                <xsd:element ref="ns3:Schlagworte_Arbeitshilfe_uoP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991654-f02e-4bff-8002-2b22243ac1ea" elementFormDefault="qualified">
    <xsd:import namespace="http://schemas.microsoft.com/office/2006/documentManagement/types"/>
    <xsd:import namespace="http://schemas.microsoft.com/office/infopath/2007/PartnerControls"/>
    <xsd:element name="Jahr" ma:index="8" nillable="true" ma:displayName="Jahr" ma:list="{054e0740-575a-45f4-8d1d-24c5e3264fd6}" ma:internalName="Jahr" ma:showField="Title" ma:web="a0991654-f02e-4bff-8002-2b22243ac1ea">
      <xsd:simpleType>
        <xsd:restriction base="dms:Lookup"/>
      </xsd:simpleType>
    </xsd:element>
    <xsd:element name="_dlc_DocId" ma:index="9" nillable="true" ma:displayName="Wert der Dokument-ID" ma:description="Der Wert der diesem Element zugewiesenen Dokument-ID." ma:internalName="_dlc_DocId" ma:readOnly="true">
      <xsd:simpleType>
        <xsd:restriction base="dms:Text"/>
      </xsd:simpleType>
    </xsd:element>
    <xsd:element name="_dlc_DocIdUrl" ma:index="10" nillable="true" ma:displayName="Dokument-ID" ma:description="Permanenter Hyperlink zu diesem Dok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1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Kunden_Groessenklasse" ma:index="13" nillable="true" ma:displayName="Kunden_Groessenklasse" ma:internalName="Kunden_Groessenklass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Kleine ka Kommunen"/>
                    <xsd:enumeration value="Mittlere ka Kommunen"/>
                    <xsd:enumeration value="Große ka Kommunen"/>
                    <xsd:enumeration value="Kreise"/>
                    <xsd:enumeration value="Kreisfreie Kommunen"/>
                    <xsd:enumeration value="Landschaftsverbände"/>
                    <xsd:enumeration value="Zweckverbände"/>
                    <xsd:enumeration value="alle Kundensegmente"/>
                  </xsd:restriction>
                </xsd:simple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d2aee1-87f8-4bab-a0d2-27ee7600d102" elementFormDefault="qualified">
    <xsd:import namespace="http://schemas.microsoft.com/office/2006/documentManagement/types"/>
    <xsd:import namespace="http://schemas.microsoft.com/office/infopath/2007/PartnerControls"/>
    <xsd:element name="Schlagworte_Pruefung_Beratung" ma:index="12" nillable="true" ma:displayName="Schlagworte_Pruefung_Beratung" ma:default="überörtliche Prüfung" ma:internalName="Schlagworte_Pruefung_Beratung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abgeschlossen"/>
                        <xsd:enumeration value="Allgemein"/>
                        <xsd:enumeration value="Arbeitshilfen"/>
                        <xsd:enumeration value="Beratung"/>
                        <xsd:enumeration value="Feedbackauswertung"/>
                        <xsd:enumeration value="Grundlage"/>
                        <xsd:enumeration value="Info"/>
                        <xsd:enumeration value="kameral"/>
                        <xsd:enumeration value="Karten"/>
                        <xsd:enumeration value="Konzeption"/>
                        <xsd:enumeration value="Mentoren"/>
                        <xsd:enumeration value="NKF"/>
                        <xsd:enumeration value="Protokoll"/>
                        <xsd:enumeration value="Prüfplanung"/>
                        <xsd:enumeration value="Prüfungsplanung"/>
                        <xsd:enumeration value="Prüfungsdurchführung"/>
                        <xsd:enumeration value="PTL"/>
                        <xsd:enumeration value="Qualifizierung"/>
                        <xsd:enumeration value="Statistiken"/>
                        <xsd:enumeration value="überörtliche Prüfung"/>
                        <xsd:enumeration value="Vorlagen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Termin" ma:index="14" nillable="true" ma:displayName="Termin" ma:format="DateOnly" ma:internalName="Termin">
      <xsd:simpleType>
        <xsd:restriction base="dms:DateTime"/>
      </xsd:simpleType>
    </xsd:element>
    <xsd:element name="Schlagworte_Arbeitshilfe_uoP" ma:index="15" nillable="true" ma:displayName="Schlagworte_Arbeitshilfe_uoP" ma:internalName="Schlagworte_Arbeitshilfe_uoP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Abschlusspräsentation"/>
                        <xsd:enumeration value="allgemein"/>
                        <xsd:enumeration value="Berichtserstellung"/>
                        <xsd:enumeration value="Feedback"/>
                        <xsd:enumeration value="kameral"/>
                        <xsd:enumeration value="KIWI"/>
                        <xsd:enumeration value="Vorabdateien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82F649D-BF27-44E6-9BF5-6D60695C71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8D96922-C5D9-4994-A36F-BFD1D6B74BA1}">
  <ds:schemaRefs>
    <ds:schemaRef ds:uri="http://schemas.microsoft.com/office/2006/documentManagement/types"/>
    <ds:schemaRef ds:uri="http://schemas.microsoft.com/office/infopath/2007/PartnerControls"/>
    <ds:schemaRef ds:uri="a0991654-f02e-4bff-8002-2b22243ac1ea"/>
    <ds:schemaRef ds:uri="http://purl.org/dc/elements/1.1/"/>
    <ds:schemaRef ds:uri="http://schemas.microsoft.com/office/2006/metadata/properties"/>
    <ds:schemaRef ds:uri="ead2aee1-87f8-4bab-a0d2-27ee7600d102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B80B731-6325-4D94-8555-758530AFEF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991654-f02e-4bff-8002-2b22243ac1ea"/>
    <ds:schemaRef ds:uri="ead2aee1-87f8-4bab-a0d2-27ee7600d10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3C53C7C7-7868-426D-805B-479FFA4E5B43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Mastervorlage Abschlusspräsentation_kfS_20250212_Rahmen</Template>
  <TotalTime>0</TotalTime>
  <Words>1702</Words>
  <Application>Microsoft Office PowerPoint</Application>
  <PresentationFormat>Bildschirmpräsentation (4:3)</PresentationFormat>
  <Paragraphs>454</Paragraphs>
  <Slides>36</Slides>
  <Notes>36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36</vt:i4>
      </vt:variant>
    </vt:vector>
  </HeadingPairs>
  <TitlesOfParts>
    <vt:vector size="41" baseType="lpstr">
      <vt:lpstr>Arial</vt:lpstr>
      <vt:lpstr>Calibri</vt:lpstr>
      <vt:lpstr>Times New Roman</vt:lpstr>
      <vt:lpstr>Wingdings 3</vt:lpstr>
      <vt:lpstr>GPA_NRW</vt:lpstr>
      <vt:lpstr>Ergebnisse</vt:lpstr>
      <vt:lpstr>Themen</vt:lpstr>
      <vt:lpstr>Themen</vt:lpstr>
      <vt:lpstr>Haushaltssituation</vt:lpstr>
      <vt:lpstr>Haushaltssituation</vt:lpstr>
      <vt:lpstr>Haushaltssteuerung</vt:lpstr>
      <vt:lpstr>Haushaltssteuerung</vt:lpstr>
      <vt:lpstr>Themen</vt:lpstr>
      <vt:lpstr>Mobilitätsmanagement</vt:lpstr>
      <vt:lpstr>Mobilitätsmanagement</vt:lpstr>
      <vt:lpstr>Themen</vt:lpstr>
      <vt:lpstr>Informationstechnik – IT Profil</vt:lpstr>
      <vt:lpstr>Informationstechnik – IT-Profil</vt:lpstr>
      <vt:lpstr>Themen</vt:lpstr>
      <vt:lpstr>Gebäudewirtschaft - Klimaschutz</vt:lpstr>
      <vt:lpstr>Gebäudewirtschaft - Klimaschutz</vt:lpstr>
      <vt:lpstr>Themen</vt:lpstr>
      <vt:lpstr>Ordnungsbehördliche Bestattungen</vt:lpstr>
      <vt:lpstr>Themen</vt:lpstr>
      <vt:lpstr>Kommunales Krisenmanagement</vt:lpstr>
      <vt:lpstr>Themen</vt:lpstr>
      <vt:lpstr>Öffentlicher Gesundheitsdienst</vt:lpstr>
      <vt:lpstr>Öffentlicher Gesundheitsdienst</vt:lpstr>
      <vt:lpstr>Themen</vt:lpstr>
      <vt:lpstr>Hilfe zur Erziehung</vt:lpstr>
      <vt:lpstr>Wirtschaftliche Jugendhilfe</vt:lpstr>
      <vt:lpstr>Themen</vt:lpstr>
      <vt:lpstr>Bauaufsicht</vt:lpstr>
      <vt:lpstr>Bauaufsicht</vt:lpstr>
      <vt:lpstr>Themen</vt:lpstr>
      <vt:lpstr>Nachhaltigkeit</vt:lpstr>
      <vt:lpstr>Themen</vt:lpstr>
      <vt:lpstr>gpa-Kennzahlenset</vt:lpstr>
      <vt:lpstr>Verfahren nach § 105 Abs. 6 und 7 GO NRW</vt:lpstr>
      <vt:lpstr>Mehrwert für Kommunen </vt:lpstr>
      <vt:lpstr>PowerPoint-Präsentation</vt:lpstr>
    </vt:vector>
  </TitlesOfParts>
  <Company>GPA NRW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Ergebnisse</dc:title>
  <dc:creator>Ute Ledebur</dc:creator>
  <cp:lastModifiedBy>Löscher, Anke (091)</cp:lastModifiedBy>
  <cp:revision>77</cp:revision>
  <cp:lastPrinted>2025-03-10T16:04:07Z</cp:lastPrinted>
  <dcterms:created xsi:type="dcterms:W3CDTF">2025-02-23T13:30:52Z</dcterms:created>
  <dcterms:modified xsi:type="dcterms:W3CDTF">2025-06-02T06:21:58Z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0x010100683C960D19F3A64B942483A8038976DA1100BC13EF9EA3D7214F8AC47BE1C07FFBFA</vt:lpwstr>
  </property>
  <property fmtid="{D5CDD505-2E9C-101B-9397-08002B2CF9AE}" pid="3" name="_dlc_DocIdItemGuid">
    <vt:lpwstr>47fdfc5b-25a9-464e-aa6c-dc47be26265a</vt:lpwstr>
  </property>
</Properties>
</file>