
<file path=[Content_Types].xml><?xml version="1.0" encoding="utf-8"?>
<Types xmlns="http://schemas.openxmlformats.org/package/2006/content-types">
  <Default Extension="png" ContentType="image/png"/>
  <Default Extension="emf" ContentType="image/x-emf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5" r:id="rId2"/>
    <p:sldMasterId id="2147483658" r:id="rId3"/>
  </p:sldMasterIdLst>
  <p:notesMasterIdLst>
    <p:notesMasterId r:id="rId17"/>
  </p:notesMasterIdLst>
  <p:handoutMasterIdLst>
    <p:handoutMasterId r:id="rId18"/>
  </p:handoutMasterIdLst>
  <p:sldIdLst>
    <p:sldId id="264" r:id="rId4"/>
    <p:sldId id="263" r:id="rId5"/>
    <p:sldId id="265" r:id="rId6"/>
    <p:sldId id="267" r:id="rId7"/>
    <p:sldId id="272" r:id="rId8"/>
    <p:sldId id="274" r:id="rId9"/>
    <p:sldId id="278" r:id="rId10"/>
    <p:sldId id="279" r:id="rId11"/>
    <p:sldId id="280" r:id="rId12"/>
    <p:sldId id="281" r:id="rId13"/>
    <p:sldId id="273" r:id="rId14"/>
    <p:sldId id="269" r:id="rId15"/>
    <p:sldId id="261" r:id="rId16"/>
  </p:sldIdLst>
  <p:sldSz cx="9144000" cy="5715000" type="screen16x10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8E8"/>
    <a:srgbClr val="FBC1BD"/>
    <a:srgbClr val="F12C1D"/>
    <a:srgbClr val="D845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62827" autoAdjust="0"/>
  </p:normalViewPr>
  <p:slideViewPr>
    <p:cSldViewPr snapToGrid="0" snapToObjects="1">
      <p:cViewPr varScale="1">
        <p:scale>
          <a:sx n="62" d="100"/>
          <a:sy n="62" d="100"/>
        </p:scale>
        <p:origin x="2050" y="43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1055-9045-EC42-A627-09A70D08C92C}" type="datetimeFigureOut">
              <a:rPr lang="de-DE" smtClean="0"/>
              <a:t>20.11.2024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E8EDB-5E4A-AD4E-B30F-BDD6F58DE42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5783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FEAE3-2199-E24B-8A37-AC306165FB57}" type="datetimeFigureOut">
              <a:rPr lang="de-DE" smtClean="0"/>
              <a:t>20.11.2024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99932-A8B8-8F42-A76C-E9DB1AB273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1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/>
              <a:t>Seit Dezember 2023 Zusammenarbeit mit Referentin</a:t>
            </a:r>
            <a:r>
              <a:rPr lang="de-DE" baseline="0" dirty="0" smtClean="0"/>
              <a:t> Anja Pielsticker – Medienpädagogin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/>
              <a:t>Steuerungsgruppe mit Fr. Pielsticker, 2 Kita-Leitungen, 2 päd. Mitarbeiter*innen und mir als Fachberatung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/>
              <a:t>Auftaktveranstaltung: Einbeziehung aller Akteure (Kita-Leitungen, Mitarbeiter*innen, Elternvertreter*innen); Fachimpulse &amp; Vorträge; Markt der Möglichkeiten: Stationen an denen medienpädagogische Angebote selbst ausprobiert werden konnten z.B. Trickfilmstudio, App-Station zum testen, </a:t>
            </a:r>
            <a:r>
              <a:rPr lang="de-DE" baseline="0" dirty="0" err="1" smtClean="0"/>
              <a:t>Greenscreen</a:t>
            </a:r>
            <a:r>
              <a:rPr lang="de-DE" baseline="0" dirty="0" smtClean="0"/>
              <a:t>, Audio-Station etc. </a:t>
            </a:r>
            <a:r>
              <a:rPr lang="de-DE" baseline="0" dirty="0" smtClean="0">
                <a:sym typeface="Wingdings" panose="05000000000000000000" pitchFamily="2" charset="2"/>
              </a:rPr>
              <a:t> viele Kitas wollten direkt in Umsetzung gehen</a:t>
            </a:r>
            <a:endParaRPr lang="de-DE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/>
              <a:t>Erprobungsphase mit 6 </a:t>
            </a:r>
            <a:r>
              <a:rPr lang="de-DE" dirty="0" err="1" smtClean="0"/>
              <a:t>Pilotkitas</a:t>
            </a:r>
            <a:r>
              <a:rPr lang="de-DE" dirty="0" smtClean="0"/>
              <a:t> (Bültmannshof, Gellershagen,</a:t>
            </a:r>
            <a:r>
              <a:rPr lang="de-DE" baseline="0" dirty="0" smtClean="0"/>
              <a:t> Kammerich, Kamphof, Oberlohmannshof, Stettiner Straße) </a:t>
            </a:r>
            <a:r>
              <a:rPr lang="de-DE" baseline="0" dirty="0" smtClean="0">
                <a:sym typeface="Wingdings" panose="05000000000000000000" pitchFamily="2" charset="2"/>
              </a:rPr>
              <a:t> Fortbildung der gesamten Teams, Ausstattung mit iPads, medienpädagogische Angebote &amp; Projekte für Kinder (Ergebnisse schauen wir uns gleich an, wenn wir konzeptionellen Rahmen thematisiert haben), regelmäßiger Austausch &amp; Reflexion mit Steuerungsgruppe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>
                <a:sym typeface="Wingdings" panose="05000000000000000000" pitchFamily="2" charset="2"/>
              </a:rPr>
              <a:t>Transfer 2025: Fortbildung  eigenes Fortbildungsprogramm für Kitas, wo medienpädagogische Inhalte in Theorie &amp; vor allem Praxis vermittelt werden; Ausstattung  Grundbedingung für Transfer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0621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Bildungsgrundsätze NRW: Medien als eigenständiger Bildungsbereich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zentral: altersangemessener</a:t>
            </a:r>
            <a:r>
              <a:rPr lang="de-DE" baseline="0" dirty="0" smtClean="0">
                <a:sym typeface="Wingdings" panose="05000000000000000000" pitchFamily="2" charset="2"/>
              </a:rPr>
              <a:t> &amp; pädagogisch sinnvoller Umgang mit Medien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Bildungsziele: Nutzung der produktiven &amp; kreativen Möglichkeiten von Medien; wachsende Fähigkeit, Medien zur Beschaffung und zur Auswahl von Informationen sowie zur Kommunikation zu benutzen </a:t>
            </a:r>
            <a:endParaRPr lang="de-DE" dirty="0" smtClean="0">
              <a:sym typeface="Wingdings" panose="05000000000000000000" pitchFamily="2" charset="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Medien in unseren Kitas als pädagogische Aufgabe verstehen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Medienerlebnisse von Kindern in Kitas aufgreifen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Kitas als Erfahrungsräume: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Kinder lernen verschiedene Medienarten kennen und werden im Umgang mit ihnen vertraut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digitale Medien altersangemessen &amp; pädagogisch sinnvoll in den Kitaalltag integrieren</a:t>
            </a:r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endParaRPr lang="de-DE" dirty="0" smtClean="0">
              <a:sym typeface="Wingdings" panose="05000000000000000000" pitchFamily="2" charset="2"/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9201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err="1" smtClean="0"/>
              <a:t>Stopmotionfilm</a:t>
            </a:r>
            <a:r>
              <a:rPr lang="de-DE" dirty="0" smtClean="0"/>
              <a:t> – Kinder machen Fotos selbstständig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/>
              <a:t>Heranführung an Filmtrick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900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Einblick in vielfältige Nutzung von digitalen Medien in Kitas und wie mit Ergebnissen umgegangen wird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endParaRPr lang="de-DE" baseline="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Kita hat Kindern Fotoauftrag gegeben: Was ist dir in deiner Gruppe besonders wichtig? Womit spielst du gerne?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Gruppenleiter hat 2.552 Fotos ausgewertet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endParaRPr lang="de-DE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Folien:</a:t>
            </a:r>
            <a:r>
              <a:rPr lang="de-DE" baseline="0" dirty="0" smtClean="0">
                <a:sym typeface="Wingdings" panose="05000000000000000000" pitchFamily="2" charset="2"/>
              </a:rPr>
              <a:t> Ausschnitte</a:t>
            </a:r>
            <a:r>
              <a:rPr lang="de-DE" dirty="0" smtClean="0">
                <a:sym typeface="Wingdings" panose="05000000000000000000" pitchFamily="2" charset="2"/>
              </a:rPr>
              <a:t> aus Power Point Präsentation für Elternabend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Normalerweise Fotos, die von Mitarbeiter*innen gemacht wurden; jetzt ausschließlich Fotos, die</a:t>
            </a:r>
            <a:r>
              <a:rPr lang="de-DE" baseline="0" dirty="0" smtClean="0">
                <a:sym typeface="Wingdings" panose="05000000000000000000" pitchFamily="2" charset="2"/>
              </a:rPr>
              <a:t> von Kindern gemacht wurden</a:t>
            </a:r>
            <a:endParaRPr lang="de-DE" dirty="0" smtClean="0"/>
          </a:p>
          <a:p>
            <a:pPr marL="171450" indent="-171450">
              <a:buFont typeface="Wingdings" panose="05000000000000000000" pitchFamily="2" charset="2"/>
              <a:buChar char="à"/>
            </a:pPr>
            <a:endParaRPr lang="de-DE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à"/>
            </a:pPr>
            <a:endParaRPr lang="de-DE" dirty="0" smtClean="0">
              <a:sym typeface="Wingdings" panose="05000000000000000000" pitchFamily="2" charset="2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de-DE" dirty="0" smtClean="0"/>
          </a:p>
          <a:p>
            <a:pPr marL="171450" indent="-171450">
              <a:buFont typeface="Wingdings" panose="05000000000000000000" pitchFamily="2" charset="2"/>
              <a:buChar char="à"/>
            </a:pPr>
            <a:endParaRPr lang="de-DE" baseline="0" dirty="0" smtClean="0">
              <a:sym typeface="Wingdings" panose="05000000000000000000" pitchFamily="2" charset="2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6087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Wichtig ist z.B. die Garderobe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und dass dort immer Sand</a:t>
            </a:r>
            <a:r>
              <a:rPr lang="de-DE" baseline="0" dirty="0" smtClean="0">
                <a:sym typeface="Wingdings" panose="05000000000000000000" pitchFamily="2" charset="2"/>
              </a:rPr>
              <a:t> auf dem Boden liegt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und dass es für den </a:t>
            </a:r>
            <a:r>
              <a:rPr lang="de-DE" baseline="0" dirty="0" err="1" smtClean="0">
                <a:sym typeface="Wingdings" panose="05000000000000000000" pitchFamily="2" charset="2"/>
              </a:rPr>
              <a:t>sand</a:t>
            </a:r>
            <a:r>
              <a:rPr lang="de-DE" baseline="0" dirty="0" smtClean="0">
                <a:sym typeface="Wingdings" panose="05000000000000000000" pitchFamily="2" charset="2"/>
              </a:rPr>
              <a:t> eigentlich eine Wanne gibt, in die man seine Schuhe ausleeren soll, wenn man von draußen rein kommt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3258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Wichtig sind auch einzelne Spielzeuge oder Spielbereiche 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Aufbereitung: welche Bildungsbereiche werden damit angesprochen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8015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>
                <a:sym typeface="Wingdings" panose="05000000000000000000" pitchFamily="2" charset="2"/>
              </a:rPr>
              <a:t> Verwendung der Fotoergebnisse für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Elternabend: was machen die Kinder in der Kita (Tagesablauf, Vorstellung der Bildungsbereiche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Anpassung der Räumlichkeiten: Aussortieren von Spielmaterial entsprechend der Bedürfnisse der Kinder &amp; Anschaffung von mehr Material, das besonders beliebt ist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42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err="1" smtClean="0"/>
              <a:t>Stopmotionfilm</a:t>
            </a:r>
            <a:r>
              <a:rPr lang="de-DE" dirty="0" smtClean="0"/>
              <a:t> –</a:t>
            </a:r>
            <a:r>
              <a:rPr lang="de-DE" baseline="0" dirty="0" smtClean="0"/>
              <a:t> Kinder machen Fotos selbstständig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/>
              <a:t>Naturmaterialien wurden während Spaziergang gesammelt und zu Mandala gelegt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/>
              <a:t>Hintergrundmusik: Mitarbeiterin &amp; Kind spielen Ukulele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baseline="0" dirty="0" smtClean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 smtClean="0">
                <a:sym typeface="Wingdings" panose="05000000000000000000" pitchFamily="2" charset="2"/>
              </a:rPr>
              <a:t> Was benötigen wir, um diese Arbeit in all unseren 42 Kitas umsetzen zu können?</a:t>
            </a:r>
            <a:endParaRPr lang="de-DE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baseline="0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591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 smtClean="0"/>
              <a:t>Entscheidung für iPads: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iPad als Bildungsmaterial im Sinne eines kreativen</a:t>
            </a:r>
            <a:r>
              <a:rPr lang="de-DE" baseline="0" dirty="0" smtClean="0">
                <a:sym typeface="Wingdings" panose="05000000000000000000" pitchFamily="2" charset="2"/>
              </a:rPr>
              <a:t> Werkzeuges (ein Gerät zum Erstellen von Fotos, Videos, Audio &amp; Abspielgerät für all diese Medienformate; Gerät für altersangemessene &amp; kindgerechte Informationsgewinnung; Funktionsumfang kann durch Installation pädagogisch sinnvoller Apps erweitert &amp; aktualisiert werden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hohe Sicherheitsstandards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de-DE" baseline="0" dirty="0" smtClean="0">
                <a:sym typeface="Wingdings" panose="05000000000000000000" pitchFamily="2" charset="2"/>
              </a:rPr>
              <a:t>vergleichsweise deutlich höherwertige, qualitativere &amp; pädagogisch-wertvollere Apps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de-DE" baseline="0" dirty="0" smtClean="0">
                <a:sym typeface="Wingdings" panose="05000000000000000000" pitchFamily="2" charset="2"/>
              </a:rPr>
              <a:t>(Apps: </a:t>
            </a:r>
            <a:r>
              <a:rPr lang="de-DE" baseline="0" dirty="0" err="1" smtClean="0">
                <a:sym typeface="Wingdings" panose="05000000000000000000" pitchFamily="2" charset="2"/>
              </a:rPr>
              <a:t>Stopmotion</a:t>
            </a:r>
            <a:r>
              <a:rPr lang="de-DE" baseline="0" dirty="0" smtClean="0">
                <a:sym typeface="Wingdings" panose="05000000000000000000" pitchFamily="2" charset="2"/>
              </a:rPr>
              <a:t> pro Trickfilmstudio, </a:t>
            </a:r>
            <a:r>
              <a:rPr lang="de-DE" baseline="0" dirty="0" err="1" smtClean="0">
                <a:sym typeface="Wingdings" panose="05000000000000000000" pitchFamily="2" charset="2"/>
              </a:rPr>
              <a:t>Greenscreen</a:t>
            </a:r>
            <a:r>
              <a:rPr lang="de-DE" baseline="0" dirty="0" smtClean="0">
                <a:sym typeface="Wingdings" panose="05000000000000000000" pitchFamily="2" charset="2"/>
              </a:rPr>
              <a:t>, </a:t>
            </a:r>
            <a:r>
              <a:rPr lang="de-DE" baseline="0" dirty="0" err="1" smtClean="0">
                <a:sym typeface="Wingdings" panose="05000000000000000000" pitchFamily="2" charset="2"/>
              </a:rPr>
              <a:t>Bookcreator</a:t>
            </a:r>
            <a:r>
              <a:rPr lang="de-DE" baseline="0" dirty="0" smtClean="0">
                <a:sym typeface="Wingdings" panose="05000000000000000000" pitchFamily="2" charset="2"/>
              </a:rPr>
              <a:t> für eigene Bilderbücher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 smtClean="0">
                <a:sym typeface="Wingdings" panose="05000000000000000000" pitchFamily="2" charset="2"/>
              </a:rPr>
              <a:t>Ausstattungskriterium „Größe der Kita“ nach Erkenntnissen im Pilotprojekt festgelegt: mehrgruppige Einrichtungen </a:t>
            </a:r>
            <a:r>
              <a:rPr lang="de-DE" baseline="0" smtClean="0">
                <a:sym typeface="Wingdings" panose="05000000000000000000" pitchFamily="2" charset="2"/>
              </a:rPr>
              <a:t>benötigen mehr als 1 Gerät je Kita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99932-A8B8-8F42-A76C-E9DB1AB273F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4994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40296" y="2715260"/>
            <a:ext cx="7772400" cy="1552416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des Vortrags</a:t>
            </a:r>
            <a:br>
              <a:rPr lang="de-DE" dirty="0"/>
            </a:br>
            <a:r>
              <a:rPr lang="de-DE" dirty="0"/>
              <a:t>mit Unterzeile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64411" y="4267676"/>
            <a:ext cx="1725249" cy="304271"/>
          </a:xfrm>
        </p:spPr>
        <p:txBody>
          <a:bodyPr lIns="0"/>
          <a:lstStyle>
            <a:lvl1pPr>
              <a:defRPr sz="1800" b="0" i="0">
                <a:solidFill>
                  <a:schemeClr val="bg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5019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377747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>
          <a:xfrm>
            <a:off x="457200" y="1868505"/>
            <a:ext cx="6321972" cy="2875747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Hier eine Headline für ein neues Kapitel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92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1816057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986015"/>
            <a:ext cx="5708650" cy="4310944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5708650" y="986014"/>
            <a:ext cx="3435350" cy="2161060"/>
          </a:xfrm>
        </p:spPr>
        <p:txBody>
          <a:bodyPr/>
          <a:lstStyle/>
          <a:p>
            <a:endParaRPr lang="de-DE"/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6"/>
          </p:nvPr>
        </p:nvSpPr>
        <p:spPr>
          <a:xfrm>
            <a:off x="5708650" y="3147075"/>
            <a:ext cx="3435350" cy="2149884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867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wei Inh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986014"/>
            <a:ext cx="9144000" cy="4728986"/>
          </a:xfrm>
        </p:spPr>
        <p:txBody>
          <a:bodyPr/>
          <a:lstStyle/>
          <a:p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27.11.23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|   Stadt Bielefeld Amt für xxxx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412751"/>
            <a:ext cx="7921625" cy="462139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Platz für eine Headline</a:t>
            </a:r>
          </a:p>
        </p:txBody>
      </p:sp>
    </p:spTree>
    <p:extLst>
      <p:ext uri="{BB962C8B-B14F-4D97-AF65-F5344CB8AC3E}">
        <p14:creationId xmlns:p14="http://schemas.microsoft.com/office/powerpoint/2010/main" val="198164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Inspi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9827" y="453528"/>
            <a:ext cx="7837228" cy="63493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>
              <a:buNone/>
              <a:defRPr/>
            </a:lvl1pPr>
          </a:lstStyle>
          <a:p>
            <a:pPr indent="0">
              <a:buNone/>
            </a:pPr>
            <a:endParaRPr lang="de-DE" sz="2449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489827" y="1360583"/>
            <a:ext cx="8163780" cy="362821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indent="0">
              <a:spcAft>
                <a:spcPts val="956"/>
              </a:spcAft>
              <a:buNone/>
              <a:defRPr/>
            </a:lvl1pPr>
          </a:lstStyle>
          <a:p>
            <a:pPr indent="0">
              <a:spcAft>
                <a:spcPts val="1054"/>
              </a:spcAft>
              <a:buNone/>
            </a:pPr>
            <a:endParaRPr lang="de-DE" sz="1814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76312D4-C984-4F00-980A-299C19A0DC36}" type="slidenum">
              <a:t>‹Nr.›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79324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Inspi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9827" y="453528"/>
            <a:ext cx="7837228" cy="63493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>
              <a:buNone/>
              <a:defRPr/>
            </a:lvl1pPr>
          </a:lstStyle>
          <a:p>
            <a:pPr indent="0">
              <a:buNone/>
            </a:pPr>
            <a:endParaRPr lang="de-DE" sz="2449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89827" y="1360583"/>
            <a:ext cx="3983598" cy="362821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indent="0">
              <a:spcAft>
                <a:spcPts val="956"/>
              </a:spcAft>
              <a:buNone/>
              <a:defRPr/>
            </a:lvl1pPr>
          </a:lstStyle>
          <a:p>
            <a:pPr indent="0">
              <a:spcAft>
                <a:spcPts val="1054"/>
              </a:spcAft>
              <a:buNone/>
            </a:pPr>
            <a:endParaRPr lang="de-DE" sz="1814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2947" y="1360583"/>
            <a:ext cx="3983598" cy="362821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indent="0">
              <a:spcAft>
                <a:spcPts val="956"/>
              </a:spcAft>
              <a:buNone/>
              <a:defRPr/>
            </a:lvl1pPr>
          </a:lstStyle>
          <a:p>
            <a:pPr indent="0">
              <a:spcAft>
                <a:spcPts val="1054"/>
              </a:spcAft>
              <a:buNone/>
            </a:pPr>
            <a:endParaRPr lang="de-DE" sz="1814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34C796F-BFFB-421B-8480-12024C677057}" type="slidenum">
              <a:t>‹Nr.›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20731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9827" y="453528"/>
            <a:ext cx="7837228" cy="63493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>
              <a:buNone/>
              <a:defRPr/>
            </a:lvl1pPr>
          </a:lstStyle>
          <a:p>
            <a:pPr indent="0">
              <a:buNone/>
            </a:pPr>
            <a:endParaRPr lang="de-DE" sz="2449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489827" y="1360583"/>
            <a:ext cx="8163780" cy="362821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indent="0">
              <a:spcAft>
                <a:spcPts val="956"/>
              </a:spcAft>
              <a:buNone/>
              <a:defRPr/>
            </a:lvl1pPr>
          </a:lstStyle>
          <a:p>
            <a:pPr indent="0">
              <a:spcAft>
                <a:spcPts val="1054"/>
              </a:spcAft>
              <a:buNone/>
            </a:pPr>
            <a:endParaRPr lang="de-DE" sz="1814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E205ABFB-B19C-4135-AF5E-7BF217AC4738}" type="slidenum">
              <a:t>‹Nr.›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1278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1091179"/>
            <a:ext cx="8229600" cy="95250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2043679"/>
            <a:ext cx="8229600" cy="306145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874110" cy="30427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 b="1" i="0">
                <a:solidFill>
                  <a:schemeClr val="tx1"/>
                </a:solidFill>
              </a:defRPr>
            </a:lvl1pPr>
          </a:lstStyle>
          <a:p>
            <a:r>
              <a:rPr lang="de-DE"/>
              <a:t>27.11.23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331310" y="5296959"/>
            <a:ext cx="6761656" cy="30427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092968" y="5296959"/>
            <a:ext cx="5938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0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rallelogramm 11"/>
          <p:cNvSpPr/>
          <p:nvPr/>
        </p:nvSpPr>
        <p:spPr>
          <a:xfrm rot="16200000">
            <a:off x="-3232" y="579415"/>
            <a:ext cx="861702" cy="653102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40819" rIns="81638" bIns="40819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arallelogramm 12"/>
          <p:cNvSpPr/>
          <p:nvPr/>
        </p:nvSpPr>
        <p:spPr>
          <a:xfrm>
            <a:off x="6930396" y="101590"/>
            <a:ext cx="1089701" cy="373707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rotWithShape="0">
              <a:srgbClr val="B2B2B2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40819" rIns="81638" bIns="40819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244914" y="181411"/>
            <a:ext cx="8653606" cy="4898096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st="101823" dir="2700000" rotWithShape="0">
              <a:srgbClr val="808080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>
            <a:noAutofit/>
          </a:bodyPr>
          <a:lstStyle/>
          <a:p>
            <a:endParaRPr lang="de-DE" sz="1270" b="0" u="none" strike="noStrike">
              <a:solidFill>
                <a:srgbClr val="EEEEEE"/>
              </a:solidFill>
              <a:uFillTx/>
              <a:latin typeface="Arial"/>
            </a:endParaRPr>
          </a:p>
        </p:txBody>
      </p:sp>
      <p:sp>
        <p:nvSpPr>
          <p:cNvPr id="3" name="rest2"/>
          <p:cNvSpPr/>
          <p:nvPr/>
        </p:nvSpPr>
        <p:spPr>
          <a:xfrm>
            <a:off x="7228864" y="163633"/>
            <a:ext cx="821276" cy="1152685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40819" rIns="81638" bIns="40819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244913" y="475297"/>
            <a:ext cx="8101735" cy="634938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st="17819" dir="2700000" rotWithShape="0">
              <a:srgbClr val="B2B2B2">
                <a:alpha val="43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40819" rIns="81638" bIns="40819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1"/>
          <p:cNvSpPr>
            <a:spLocks noGrp="1"/>
          </p:cNvSpPr>
          <p:nvPr>
            <p:ph type="body"/>
          </p:nvPr>
        </p:nvSpPr>
        <p:spPr>
          <a:xfrm>
            <a:off x="489827" y="1360583"/>
            <a:ext cx="8163780" cy="362821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Aft>
                <a:spcPts val="1054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Format des Gliederungstextes durch Klicken bearbeiten</a:t>
            </a:r>
          </a:p>
          <a:p>
            <a:pPr marL="783734" lvl="1" indent="-293900">
              <a:spcAft>
                <a:spcPts val="766"/>
              </a:spcAft>
              <a:buClr>
                <a:srgbClr val="91D93F"/>
              </a:buClr>
              <a:buSzPct val="75000"/>
              <a:buFont typeface="Symbol" charset="2"/>
              <a:buChar char="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Zweite Gliederungsebene</a:t>
            </a:r>
          </a:p>
          <a:p>
            <a:pPr marL="1175602" lvl="2" indent="-261245">
              <a:spcAft>
                <a:spcPts val="573"/>
              </a:spcAft>
              <a:buClr>
                <a:srgbClr val="91D93F"/>
              </a:buClr>
              <a:buSzPct val="45000"/>
              <a:buFont typeface="Wingdings 2" charset="2"/>
              <a:buChar char="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Dritte Gliederungsebene</a:t>
            </a:r>
          </a:p>
          <a:p>
            <a:pPr marL="1567469" lvl="3" indent="-195934">
              <a:spcAft>
                <a:spcPts val="381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Vierte Gliederungsebene</a:t>
            </a:r>
          </a:p>
          <a:p>
            <a:pPr marL="1959336" lvl="4" indent="-195934">
              <a:spcAft>
                <a:spcPts val="188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Fünfte Gliederungsebene</a:t>
            </a:r>
          </a:p>
          <a:p>
            <a:pPr marL="2351203" lvl="5" indent="-195934">
              <a:spcAft>
                <a:spcPts val="188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Sechste Gliederungsebene</a:t>
            </a:r>
          </a:p>
          <a:p>
            <a:pPr marL="2743070" lvl="6" indent="-195934">
              <a:spcAft>
                <a:spcPts val="188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FFFFFF"/>
                </a:solidFill>
                <a:uFillTx/>
                <a:latin typeface="Arial"/>
              </a:rPr>
              <a:t>Siebte Gliederungsebene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title"/>
          </p:nvPr>
        </p:nvSpPr>
        <p:spPr>
          <a:xfrm>
            <a:off x="489827" y="453528"/>
            <a:ext cx="7837228" cy="63493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de-DE" sz="2449" b="0" u="none" strike="noStrike">
                <a:solidFill>
                  <a:srgbClr val="FFFFFF"/>
                </a:solidFill>
                <a:uFillTx/>
                <a:latin typeface="Arial"/>
              </a:rPr>
              <a:t>Format des Titeltextes durch Klicken bearbeiten</a:t>
            </a:r>
          </a:p>
        </p:txBody>
      </p:sp>
      <p:sp>
        <p:nvSpPr>
          <p:cNvPr id="7" name="PlaceHolder 3"/>
          <p:cNvSpPr>
            <a:spLocks noGrp="1"/>
          </p:cNvSpPr>
          <p:nvPr>
            <p:ph type="dt" idx="1"/>
          </p:nvPr>
        </p:nvSpPr>
        <p:spPr>
          <a:xfrm>
            <a:off x="457172" y="5205406"/>
            <a:ext cx="2130093" cy="39402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de-DE" sz="1270" b="0" u="none" strike="noStrik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r>
              <a:rPr lang="de-DE" smtClean="0"/>
              <a:t>&lt;Datum/Uhrzeit&gt;</a:t>
            </a:r>
            <a:endParaRPr lang="de-DE"/>
          </a:p>
        </p:txBody>
      </p:sp>
      <p:sp>
        <p:nvSpPr>
          <p:cNvPr id="8" name="PlaceHolder 4"/>
          <p:cNvSpPr>
            <a:spLocks noGrp="1"/>
          </p:cNvSpPr>
          <p:nvPr>
            <p:ph type="ftr" idx="2"/>
          </p:nvPr>
        </p:nvSpPr>
        <p:spPr>
          <a:xfrm>
            <a:off x="3127054" y="5205406"/>
            <a:ext cx="2898142" cy="39402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de-DE" sz="1270" b="0" u="none" strike="noStrik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r>
              <a:rPr lang="de-DE" smtClean="0"/>
              <a:t>&lt;Fußzeile&gt;</a:t>
            </a:r>
            <a:endParaRPr lang="de-DE"/>
          </a:p>
        </p:txBody>
      </p:sp>
      <p:sp>
        <p:nvSpPr>
          <p:cNvPr id="9" name="PlaceHolder 5"/>
          <p:cNvSpPr>
            <a:spLocks noGrp="1"/>
          </p:cNvSpPr>
          <p:nvPr>
            <p:ph type="sldNum" idx="3"/>
          </p:nvPr>
        </p:nvSpPr>
        <p:spPr>
          <a:xfrm>
            <a:off x="6555515" y="5205406"/>
            <a:ext cx="2130093" cy="39402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de-DE" sz="1270" b="0" u="none" strike="noStrik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fld id="{C7267C82-F4C8-4580-B97B-6D93494CAE3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101231" y="475297"/>
            <a:ext cx="225320" cy="634938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40819" rIns="81638" bIns="40819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rect1"/>
          <p:cNvSpPr/>
          <p:nvPr/>
        </p:nvSpPr>
        <p:spPr>
          <a:xfrm>
            <a:off x="7228864" y="101590"/>
            <a:ext cx="820623" cy="79821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1638" tIns="31022" rIns="81638" bIns="31022" anchor="ctr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2794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indent="0" algn="l" defTabSz="829452" rtl="0" eaLnBrk="1" latinLnBrk="0" hangingPunct="1">
        <a:lnSpc>
          <a:spcPct val="90000"/>
        </a:lnSpc>
        <a:spcBef>
          <a:spcPct val="0"/>
        </a:spcBef>
        <a:buNone/>
        <a:defRPr sz="39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67" indent="-293900" algn="l" defTabSz="829452" rtl="0" eaLnBrk="1" latinLnBrk="0" hangingPunct="1">
        <a:lnSpc>
          <a:spcPct val="90000"/>
        </a:lnSpc>
        <a:spcBef>
          <a:spcPts val="907"/>
        </a:spcBef>
        <a:spcAft>
          <a:spcPts val="956"/>
        </a:spcAft>
        <a:buClr>
          <a:srgbClr val="91D93F"/>
        </a:buClr>
        <a:buSzPct val="45000"/>
        <a:buFont typeface="Wingdings" charset="2"/>
        <a:buChar char=""/>
        <a:defRPr sz="2540" kern="1200">
          <a:solidFill>
            <a:schemeClr val="tx1"/>
          </a:solidFill>
          <a:latin typeface="+mn-lt"/>
          <a:ea typeface="+mn-ea"/>
          <a:cs typeface="+mn-cs"/>
        </a:defRPr>
      </a:lvl1pPr>
      <a:lvl2pPr marL="622089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2177" kern="1200">
          <a:solidFill>
            <a:schemeClr val="tx1"/>
          </a:solidFill>
          <a:latin typeface="+mn-lt"/>
          <a:ea typeface="+mn-ea"/>
          <a:cs typeface="+mn-cs"/>
        </a:defRPr>
      </a:lvl2pPr>
      <a:lvl3pPr marL="1036815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451541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866268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280994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5720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446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172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172" y="227852"/>
            <a:ext cx="8228763" cy="95385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de-DE" sz="3991" b="0" u="none" strike="noStrike">
                <a:solidFill>
                  <a:srgbClr val="000000"/>
                </a:solidFill>
                <a:uFillTx/>
                <a:latin typeface="Arial"/>
              </a:rPr>
              <a:t>Format des Titeltextes durch Klicken bearbeiten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457172" y="1336999"/>
            <a:ext cx="8228763" cy="3314378"/>
          </a:xfrm>
          <a:prstGeom prst="rect">
            <a:avLst/>
          </a:prstGeom>
          <a:noFill/>
          <a:ln w="10800">
            <a:noFill/>
          </a:ln>
        </p:spPr>
        <p:txBody>
          <a:bodyPr lIns="81638" tIns="40819" rIns="81638" bIns="40819" anchor="t">
            <a:noAutofit/>
          </a:bodyPr>
          <a:lstStyle/>
          <a:p>
            <a:endParaRPr lang="de-DE" sz="1633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dt" idx="4"/>
          </p:nvPr>
        </p:nvSpPr>
        <p:spPr>
          <a:xfrm>
            <a:off x="457172" y="5205769"/>
            <a:ext cx="2130093" cy="39366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de-DE" sz="1270" b="0" u="none" strike="noStrike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r>
              <a:rPr lang="de-DE" smtClean="0"/>
              <a:t>&lt;Datum/Uhrzeit&gt;</a:t>
            </a:r>
            <a:endParaRPr lang="de-DE"/>
          </a:p>
        </p:txBody>
      </p:sp>
      <p:sp>
        <p:nvSpPr>
          <p:cNvPr id="20" name="PlaceHolder 3"/>
          <p:cNvSpPr>
            <a:spLocks noGrp="1"/>
          </p:cNvSpPr>
          <p:nvPr>
            <p:ph type="ftr" idx="5"/>
          </p:nvPr>
        </p:nvSpPr>
        <p:spPr>
          <a:xfrm>
            <a:off x="3127054" y="5205769"/>
            <a:ext cx="2898142" cy="39366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de-DE" sz="1270" b="0" u="none" strike="noStrike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r>
              <a:rPr lang="de-DE" smtClean="0"/>
              <a:t>&lt;Fußzeile&gt;</a:t>
            </a:r>
            <a:endParaRPr lang="de-DE"/>
          </a:p>
        </p:txBody>
      </p:sp>
      <p:sp>
        <p:nvSpPr>
          <p:cNvPr id="21" name="PlaceHolder 4"/>
          <p:cNvSpPr>
            <a:spLocks noGrp="1"/>
          </p:cNvSpPr>
          <p:nvPr>
            <p:ph type="sldNum" idx="6"/>
          </p:nvPr>
        </p:nvSpPr>
        <p:spPr>
          <a:xfrm>
            <a:off x="6555842" y="5205769"/>
            <a:ext cx="2130093" cy="39366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de-DE" sz="1270" b="0" u="none" strike="noStrike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fld id="{5E5E20EF-D732-4E41-90D2-BC9D72D641FA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2" name="PlaceHolder 5"/>
          <p:cNvSpPr>
            <a:spLocks noGrp="1"/>
          </p:cNvSpPr>
          <p:nvPr>
            <p:ph type="body"/>
          </p:nvPr>
        </p:nvSpPr>
        <p:spPr>
          <a:xfrm>
            <a:off x="457172" y="1336999"/>
            <a:ext cx="8228763" cy="331401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903" b="0" u="none" strike="noStrike">
                <a:solidFill>
                  <a:srgbClr val="000000"/>
                </a:solidFill>
                <a:uFillTx/>
                <a:latin typeface="Arial"/>
              </a:rPr>
              <a:t>Format des Gliederungstextes durch Klicken bearbeiten</a:t>
            </a:r>
          </a:p>
          <a:p>
            <a:pPr marL="783734" lvl="1" indent="-293900">
              <a:spcBef>
                <a:spcPts val="102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540" b="0" u="none" strike="noStrike">
                <a:solidFill>
                  <a:srgbClr val="000000"/>
                </a:solidFill>
                <a:uFillTx/>
                <a:latin typeface="Arial"/>
              </a:rPr>
              <a:t>Zweite Gliederungsebene</a:t>
            </a:r>
          </a:p>
          <a:p>
            <a:pPr marL="1175602" lvl="2" indent="-261245">
              <a:spcBef>
                <a:spcPts val="77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177" b="0" u="none" strike="noStrike">
                <a:solidFill>
                  <a:srgbClr val="000000"/>
                </a:solidFill>
                <a:uFillTx/>
                <a:latin typeface="Arial"/>
              </a:rPr>
              <a:t>Dritte Gliederungsebene</a:t>
            </a:r>
          </a:p>
          <a:p>
            <a:pPr marL="1567469" lvl="3" indent="-195934">
              <a:spcBef>
                <a:spcPts val="51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14" b="0" u="none" strike="noStrike">
                <a:solidFill>
                  <a:srgbClr val="000000"/>
                </a:solidFill>
                <a:uFillTx/>
                <a:latin typeface="Arial"/>
              </a:rPr>
              <a:t>Vierte Gliederungsebene</a:t>
            </a:r>
          </a:p>
          <a:p>
            <a:pPr marL="1959336" lvl="4" indent="-195934">
              <a:spcBef>
                <a:spcPts val="25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000000"/>
                </a:solidFill>
                <a:uFillTx/>
                <a:latin typeface="Arial"/>
              </a:rPr>
              <a:t>Fünfte Gliederungsebene</a:t>
            </a:r>
          </a:p>
          <a:p>
            <a:pPr marL="2351203" lvl="5" indent="-195934">
              <a:spcBef>
                <a:spcPts val="25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000000"/>
                </a:solidFill>
                <a:uFillTx/>
                <a:latin typeface="Arial"/>
              </a:rPr>
              <a:t>Sechste Gliederungsebene</a:t>
            </a:r>
          </a:p>
          <a:p>
            <a:pPr marL="2743070" lvl="6" indent="-195934">
              <a:spcBef>
                <a:spcPts val="25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14" b="0" u="none" strike="noStrike">
                <a:solidFill>
                  <a:srgbClr val="000000"/>
                </a:solidFill>
                <a:uFillTx/>
                <a:latin typeface="Arial"/>
              </a:rPr>
              <a:t>Siebte Gliederungsebene</a:t>
            </a:r>
          </a:p>
        </p:txBody>
      </p:sp>
    </p:spTree>
    <p:extLst>
      <p:ext uri="{BB962C8B-B14F-4D97-AF65-F5344CB8AC3E}">
        <p14:creationId xmlns:p14="http://schemas.microsoft.com/office/powerpoint/2010/main" val="2399594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indent="0" algn="ctr" defTabSz="829452" rtl="0" eaLnBrk="1" latinLnBrk="0" hangingPunct="1">
        <a:lnSpc>
          <a:spcPct val="90000"/>
        </a:lnSpc>
        <a:spcBef>
          <a:spcPct val="0"/>
        </a:spcBef>
        <a:buNone/>
        <a:defRPr sz="39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67" indent="-293900" algn="l" defTabSz="829452" rtl="0" eaLnBrk="1" latinLnBrk="0" hangingPunct="1">
        <a:lnSpc>
          <a:spcPct val="90000"/>
        </a:lnSpc>
        <a:spcBef>
          <a:spcPts val="1285"/>
        </a:spcBef>
        <a:buClr>
          <a:srgbClr val="000000"/>
        </a:buClr>
        <a:buSzPct val="45000"/>
        <a:buFont typeface="Wingdings" charset="2"/>
        <a:buChar char=""/>
        <a:defRPr sz="2540" kern="1200">
          <a:solidFill>
            <a:schemeClr val="tx1"/>
          </a:solidFill>
          <a:latin typeface="+mn-lt"/>
          <a:ea typeface="+mn-ea"/>
          <a:cs typeface="+mn-cs"/>
        </a:defRPr>
      </a:lvl1pPr>
      <a:lvl2pPr marL="622089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2177" kern="1200">
          <a:solidFill>
            <a:schemeClr val="tx1"/>
          </a:solidFill>
          <a:latin typeface="+mn-lt"/>
          <a:ea typeface="+mn-ea"/>
          <a:cs typeface="+mn-cs"/>
        </a:defRPr>
      </a:lvl2pPr>
      <a:lvl3pPr marL="1036815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451541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866268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280994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5720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446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172" indent="-207363" algn="l" defTabSz="829452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Medienpädagogisches Konzept in den städtischen Kindertageseinrichtungen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142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ym typeface="Wingdings" panose="05000000000000000000" pitchFamily="2" charset="2"/>
              </a:rPr>
              <a:t>  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Pilotprojekt </a:t>
            </a:r>
            <a:endParaRPr lang="de-DE" dirty="0"/>
          </a:p>
          <a:p>
            <a:r>
              <a:rPr lang="de-DE" dirty="0" smtClean="0"/>
              <a:t>Medien als Bildungsthema für Kitas – Konzeptioneller Rahmen</a:t>
            </a:r>
          </a:p>
          <a:p>
            <a:r>
              <a:rPr lang="de-DE" dirty="0"/>
              <a:t>Ein Blick in die Praxis – Ergebnisse aus dem Pilotprojekt</a:t>
            </a:r>
            <a:endParaRPr lang="de-DE" dirty="0" smtClean="0"/>
          </a:p>
          <a:p>
            <a:r>
              <a:rPr lang="de-DE" dirty="0" smtClean="0"/>
              <a:t>Ausstattung der städtischen Kitas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Familie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42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Ziele &amp; Meilensteine im Pilotprojekt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smtClean="0"/>
              <a:t>Konzept</a:t>
            </a:r>
            <a:r>
              <a:rPr lang="de-DE" dirty="0"/>
              <a:t>: Standards für medienpädagogische Angebote &amp; Projekte </a:t>
            </a:r>
            <a:r>
              <a:rPr lang="de-DE" dirty="0" smtClean="0"/>
              <a:t>definieren</a:t>
            </a:r>
            <a:endParaRPr lang="de-DE" dirty="0"/>
          </a:p>
          <a:p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smtClean="0"/>
              <a:t>Haltung zum Einsatz &amp; Gebrauch von (digitalen) Medien in der Kita entwickeln</a:t>
            </a:r>
            <a:endParaRPr lang="de-DE" dirty="0"/>
          </a:p>
          <a:p>
            <a:r>
              <a:rPr lang="de-DE" dirty="0" smtClean="0"/>
              <a:t>10.04.2024 Auftaktveranstaltung </a:t>
            </a:r>
            <a:endParaRPr lang="de-DE" dirty="0"/>
          </a:p>
          <a:p>
            <a:r>
              <a:rPr lang="de-DE" dirty="0" smtClean="0"/>
              <a:t>Seit 04/2024 Erprobung in 6 Pilot-Kitas</a:t>
            </a:r>
          </a:p>
          <a:p>
            <a:r>
              <a:rPr lang="de-DE" dirty="0" smtClean="0"/>
              <a:t>In 2025 Transfer auf alle städtischen Kitas durch Fortbildung &amp; Ausstattung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Familie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3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Pilotprojekt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2399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Konzeptioneller Rahmen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 Bildungsgrundsätze Land NRW für Kinder von 0-10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>
                <a:sym typeface="Wingdings" panose="05000000000000000000" pitchFamily="2" charset="2"/>
              </a:rPr>
              <a:t>Kitas als Erfahrungsräume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Medienprojekte &amp; medienpädagogische Angebote fördern Kreativität, Sprache &amp; Zuhörfähigkeit, regen kritisches Denken 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Handlungsprinzip: „produzieren statt konsumieren“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Grundsatz: „Kinder medienstark machen“</a:t>
            </a:r>
          </a:p>
          <a:p>
            <a:pPr>
              <a:buFont typeface="Arial" panose="020B0604020202020204" pitchFamily="34" charset="0"/>
              <a:buChar char="•"/>
            </a:pPr>
            <a:endParaRPr lang="de-DE" dirty="0" smtClean="0">
              <a:sym typeface="Wingdings" panose="05000000000000000000" pitchFamily="2" charset="2"/>
            </a:endParaRP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</a:t>
            </a:r>
            <a:r>
              <a:rPr lang="de-DE" dirty="0"/>
              <a:t>F</a:t>
            </a:r>
            <a:r>
              <a:rPr lang="de-DE" dirty="0" smtClean="0"/>
              <a:t>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4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Medien als Bildungsthema für Kitas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3577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8" name="TIMLE1193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15464" y="1139303"/>
            <a:ext cx="2316962" cy="4119282"/>
          </a:xfr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</a:t>
            </a:r>
            <a:r>
              <a:rPr lang="de-DE" dirty="0"/>
              <a:t>F</a:t>
            </a:r>
            <a:r>
              <a:rPr lang="de-DE" dirty="0" smtClean="0"/>
              <a:t>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5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Ein Blick in die Praxis – Ergebnisse aus dem Pilotprojekt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0853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</a:t>
            </a:r>
            <a:r>
              <a:rPr lang="de-DE" dirty="0"/>
              <a:t>F</a:t>
            </a:r>
            <a:r>
              <a:rPr lang="de-DE" dirty="0" smtClean="0"/>
              <a:t>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6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Ein Blick in die Praxis – Ergebnisse aus dem Pilotprojekt</a:t>
            </a:r>
            <a:endParaRPr lang="de-DE" dirty="0"/>
          </a:p>
        </p:txBody>
      </p:sp>
      <p:pic>
        <p:nvPicPr>
          <p:cNvPr id="8" name="Begrüßungsvideo Medienprojek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7266" y="1091179"/>
            <a:ext cx="7135700" cy="4014221"/>
          </a:xfrm>
        </p:spPr>
      </p:pic>
    </p:spTree>
    <p:extLst>
      <p:ext uri="{BB962C8B-B14F-4D97-AF65-F5344CB8AC3E}">
        <p14:creationId xmlns:p14="http://schemas.microsoft.com/office/powerpoint/2010/main" val="147628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89827" y="693849"/>
            <a:ext cx="7837228" cy="57146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de-DE" sz="2449">
                <a:solidFill>
                  <a:srgbClr val="000000"/>
                </a:solidFill>
                <a:latin typeface="Arial"/>
              </a:rPr>
              <a:t>Garderobe</a:t>
            </a:r>
            <a:endParaRPr lang="de-DE" sz="2449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1" name="Grafik 40"/>
          <p:cNvPicPr/>
          <p:nvPr/>
        </p:nvPicPr>
        <p:blipFill>
          <a:blip r:embed="rId3"/>
          <a:stretch/>
        </p:blipFill>
        <p:spPr>
          <a:xfrm>
            <a:off x="717354" y="1384108"/>
            <a:ext cx="2186533" cy="1672101"/>
          </a:xfrm>
          <a:prstGeom prst="rect">
            <a:avLst/>
          </a:prstGeom>
          <a:ln w="10800">
            <a:noFill/>
          </a:ln>
        </p:spPr>
      </p:pic>
      <p:pic>
        <p:nvPicPr>
          <p:cNvPr id="42" name="Grafik 41"/>
          <p:cNvPicPr/>
          <p:nvPr/>
        </p:nvPicPr>
        <p:blipFill>
          <a:blip r:embed="rId4"/>
          <a:stretch/>
        </p:blipFill>
        <p:spPr>
          <a:xfrm>
            <a:off x="3223574" y="1909331"/>
            <a:ext cx="2525088" cy="2293755"/>
          </a:xfrm>
          <a:prstGeom prst="rect">
            <a:avLst/>
          </a:prstGeom>
          <a:ln w="10800">
            <a:noFill/>
          </a:ln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354" y="3175002"/>
            <a:ext cx="2186533" cy="163990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8350" y="1495252"/>
            <a:ext cx="2258706" cy="1694029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2854" y="3309169"/>
            <a:ext cx="2007645" cy="150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fik 108"/>
          <p:cNvPicPr/>
          <p:nvPr/>
        </p:nvPicPr>
        <p:blipFill>
          <a:blip r:embed="rId3"/>
          <a:stretch/>
        </p:blipFill>
        <p:spPr>
          <a:xfrm>
            <a:off x="0" y="285986"/>
            <a:ext cx="9137229" cy="5142855"/>
          </a:xfrm>
          <a:prstGeom prst="rect">
            <a:avLst/>
          </a:prstGeom>
          <a:ln w="10800">
            <a:noFill/>
          </a:ln>
        </p:spPr>
      </p:pic>
      <p:sp>
        <p:nvSpPr>
          <p:cNvPr id="110" name="Textfeld 109"/>
          <p:cNvSpPr txBox="1"/>
          <p:nvPr/>
        </p:nvSpPr>
        <p:spPr>
          <a:xfrm>
            <a:off x="1306205" y="1755140"/>
            <a:ext cx="4408441" cy="2938961"/>
          </a:xfrm>
          <a:prstGeom prst="rect">
            <a:avLst/>
          </a:prstGeom>
          <a:noFill/>
          <a:ln w="10800">
            <a:noFill/>
          </a:ln>
        </p:spPr>
        <p:txBody>
          <a:bodyPr lIns="81638" tIns="40819" rIns="81638" bIns="40819" anchor="t">
            <a:noAutofit/>
          </a:bodyPr>
          <a:lstStyle/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Bildungsbereiche: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Körper und Sinne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Kultur des Zusammenlebens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Kommunikation und Sprache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Naturwissenschaften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endParaRPr lang="de-DE" sz="1633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Textfeld 110"/>
          <p:cNvSpPr txBox="1"/>
          <p:nvPr/>
        </p:nvSpPr>
        <p:spPr>
          <a:xfrm>
            <a:off x="8915827" y="5114699"/>
            <a:ext cx="221402" cy="314142"/>
          </a:xfrm>
          <a:prstGeom prst="rect">
            <a:avLst/>
          </a:prstGeom>
          <a:noFill/>
          <a:ln w="10800">
            <a:noFill/>
          </a:ln>
        </p:spPr>
        <p:txBody>
          <a:bodyPr wrap="none" lIns="81638" tIns="40819" rIns="81638" bIns="40819" anchor="t">
            <a:noAutofit/>
          </a:bodyPr>
          <a:lstStyle/>
          <a:p>
            <a:pPr defTabSz="829452"/>
            <a:r>
              <a:rPr lang="de-DE" sz="1633">
                <a:solidFill>
                  <a:srgbClr val="000000"/>
                </a:solidFill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99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rafik 80"/>
          <p:cNvPicPr/>
          <p:nvPr/>
        </p:nvPicPr>
        <p:blipFill>
          <a:blip r:embed="rId2"/>
          <a:stretch/>
        </p:blipFill>
        <p:spPr>
          <a:xfrm>
            <a:off x="0" y="285986"/>
            <a:ext cx="9137229" cy="5142855"/>
          </a:xfrm>
          <a:prstGeom prst="rect">
            <a:avLst/>
          </a:prstGeom>
          <a:ln w="10800">
            <a:noFill/>
          </a:ln>
        </p:spPr>
      </p:pic>
      <p:sp>
        <p:nvSpPr>
          <p:cNvPr id="82" name="Textfeld 81"/>
          <p:cNvSpPr txBox="1"/>
          <p:nvPr/>
        </p:nvSpPr>
        <p:spPr>
          <a:xfrm>
            <a:off x="326552" y="3551172"/>
            <a:ext cx="3592063" cy="1632756"/>
          </a:xfrm>
          <a:prstGeom prst="rect">
            <a:avLst/>
          </a:prstGeom>
          <a:noFill/>
          <a:ln w="10800">
            <a:noFill/>
          </a:ln>
        </p:spPr>
        <p:txBody>
          <a:bodyPr lIns="81638" tIns="40819" rIns="81638" bIns="40819" anchor="t">
            <a:noAutofit/>
          </a:bodyPr>
          <a:lstStyle/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Bildungsbereiche: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Kunst und Gestaltung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Körper und Sinne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Naturwissenschaften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r>
              <a:rPr lang="de-DE" sz="1633" dirty="0">
                <a:solidFill>
                  <a:srgbClr val="FFFFFF"/>
                </a:solidFill>
                <a:highlight>
                  <a:srgbClr val="000000"/>
                </a:highlight>
                <a:latin typeface="Arial"/>
              </a:rPr>
              <a:t>Kommunikation und Sprache</a:t>
            </a:r>
            <a:endParaRPr lang="de-DE" sz="1633" dirty="0">
              <a:solidFill>
                <a:srgbClr val="000000"/>
              </a:solidFill>
              <a:latin typeface="Arial"/>
            </a:endParaRPr>
          </a:p>
          <a:p>
            <a:pPr defTabSz="829452"/>
            <a:endParaRPr lang="de-DE" sz="1633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Textfeld 82"/>
          <p:cNvSpPr txBox="1"/>
          <p:nvPr/>
        </p:nvSpPr>
        <p:spPr>
          <a:xfrm>
            <a:off x="8915827" y="5114699"/>
            <a:ext cx="221402" cy="314142"/>
          </a:xfrm>
          <a:prstGeom prst="rect">
            <a:avLst/>
          </a:prstGeom>
          <a:noFill/>
          <a:ln w="10800">
            <a:noFill/>
          </a:ln>
        </p:spPr>
        <p:txBody>
          <a:bodyPr wrap="none" lIns="81638" tIns="40819" rIns="81638" bIns="40819" anchor="t">
            <a:noAutofit/>
          </a:bodyPr>
          <a:lstStyle/>
          <a:p>
            <a:pPr defTabSz="829452"/>
            <a:r>
              <a:rPr lang="de-DE" sz="1633">
                <a:solidFill>
                  <a:srgbClr val="000000"/>
                </a:solidFill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43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489827" y="693849"/>
            <a:ext cx="7837228" cy="57146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de-DE" sz="2449">
                <a:solidFill>
                  <a:srgbClr val="000000"/>
                </a:solidFill>
                <a:latin typeface="Arial"/>
              </a:rPr>
              <a:t>Fazit</a:t>
            </a:r>
            <a:endParaRPr lang="de-DE" sz="2449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489827" y="1510227"/>
            <a:ext cx="8163780" cy="32655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391867" indent="-293900">
              <a:spcAft>
                <a:spcPts val="956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dirty="0">
                <a:solidFill>
                  <a:srgbClr val="000000"/>
                </a:solidFill>
                <a:latin typeface="Arial"/>
              </a:rPr>
              <a:t>Die Perspektive der </a:t>
            </a:r>
            <a:r>
              <a:rPr lang="de-DE" sz="1814" dirty="0" smtClean="0">
                <a:solidFill>
                  <a:srgbClr val="000000"/>
                </a:solidFill>
                <a:latin typeface="Arial"/>
              </a:rPr>
              <a:t>Kinder einnehmen</a:t>
            </a:r>
            <a:endParaRPr lang="de-DE" sz="1814" dirty="0">
              <a:solidFill>
                <a:srgbClr val="FFFFFF"/>
              </a:solidFill>
              <a:latin typeface="Arial"/>
            </a:endParaRPr>
          </a:p>
          <a:p>
            <a:pPr marL="391867" indent="-293900">
              <a:spcAft>
                <a:spcPts val="956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dirty="0">
                <a:solidFill>
                  <a:srgbClr val="000000"/>
                </a:solidFill>
                <a:latin typeface="Arial"/>
              </a:rPr>
              <a:t>Von welchem </a:t>
            </a:r>
            <a:r>
              <a:rPr lang="de-DE" sz="1814" dirty="0" smtClean="0">
                <a:solidFill>
                  <a:srgbClr val="000000"/>
                </a:solidFill>
                <a:latin typeface="Arial"/>
              </a:rPr>
              <a:t>Spielmaterial </a:t>
            </a:r>
            <a:r>
              <a:rPr lang="de-DE" sz="1814" dirty="0">
                <a:solidFill>
                  <a:srgbClr val="000000"/>
                </a:solidFill>
                <a:latin typeface="Arial"/>
              </a:rPr>
              <a:t>können wir uns </a:t>
            </a:r>
            <a:r>
              <a:rPr lang="de-DE" sz="1814" dirty="0" smtClean="0">
                <a:solidFill>
                  <a:srgbClr val="000000"/>
                </a:solidFill>
                <a:latin typeface="Arial"/>
              </a:rPr>
              <a:t>trennen? </a:t>
            </a:r>
            <a:endParaRPr lang="de-DE" sz="1814" dirty="0">
              <a:solidFill>
                <a:srgbClr val="000000"/>
              </a:solidFill>
              <a:latin typeface="Arial"/>
            </a:endParaRPr>
          </a:p>
          <a:p>
            <a:pPr marL="391867" indent="-293900">
              <a:spcAft>
                <a:spcPts val="956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dirty="0" smtClean="0">
                <a:solidFill>
                  <a:srgbClr val="000000"/>
                </a:solidFill>
                <a:latin typeface="Arial"/>
              </a:rPr>
              <a:t>Welches Spielmaterial ist besonders beliebt und wird entsprechend in höherer Anzahl gebraucht?</a:t>
            </a:r>
          </a:p>
          <a:p>
            <a:pPr marL="391867" indent="-293900">
              <a:spcAft>
                <a:spcPts val="956"/>
              </a:spcAft>
              <a:buClr>
                <a:srgbClr val="91D93F"/>
              </a:buClr>
              <a:buSzPct val="45000"/>
              <a:buFont typeface="Wingdings" charset="2"/>
              <a:buChar char=""/>
            </a:pPr>
            <a:r>
              <a:rPr lang="de-DE" sz="1814" dirty="0" smtClean="0">
                <a:solidFill>
                  <a:srgbClr val="000000"/>
                </a:solidFill>
                <a:latin typeface="Arial"/>
                <a:sym typeface="Wingdings" panose="05000000000000000000" pitchFamily="2" charset="2"/>
              </a:rPr>
              <a:t> Anpassung der Räumlichkeiten an die Bedürfnisse der Kinder</a:t>
            </a:r>
            <a:endParaRPr lang="de-DE" sz="1814" dirty="0">
              <a:solidFill>
                <a:srgbClr val="FFFF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44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</a:t>
            </a:r>
            <a:r>
              <a:rPr lang="de-DE" dirty="0"/>
              <a:t>F</a:t>
            </a:r>
            <a:r>
              <a:rPr lang="de-DE" dirty="0" smtClean="0"/>
              <a:t>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11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Ein Blick in die Praxis – Ergebnisse aus dem Pilotprojekt</a:t>
            </a:r>
            <a:endParaRPr lang="de-DE" dirty="0"/>
          </a:p>
        </p:txBody>
      </p:sp>
      <p:pic>
        <p:nvPicPr>
          <p:cNvPr id="9" name="NVOW4859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4150" y="1091179"/>
            <a:ext cx="7135700" cy="4014221"/>
          </a:xfrm>
        </p:spPr>
      </p:pic>
    </p:spTree>
    <p:extLst>
      <p:ext uri="{BB962C8B-B14F-4D97-AF65-F5344CB8AC3E}">
        <p14:creationId xmlns:p14="http://schemas.microsoft.com/office/powerpoint/2010/main" val="231495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ym typeface="Wingdings" panose="05000000000000000000" pitchFamily="2" charset="2"/>
              </a:rPr>
              <a:t> 90 iPads für 42 Kitas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Ausstattungskriterium: Größe der Kita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r>
              <a:rPr lang="de-DE" dirty="0" smtClean="0"/>
              <a:t>Finanzierung der Anschaffungskosten von 45.000€ über Bildungspauschale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und </a:t>
            </a:r>
            <a:r>
              <a:rPr lang="de-DE" dirty="0"/>
              <a:t>F</a:t>
            </a:r>
            <a:r>
              <a:rPr lang="de-DE" dirty="0" smtClean="0"/>
              <a:t>amilie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12</a:t>
            </a:fld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Ausstattung der städtischen Kitas</a:t>
            </a: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051805"/>
              </p:ext>
            </p:extLst>
          </p:nvPr>
        </p:nvGraphicFramePr>
        <p:xfrm>
          <a:off x="779929" y="2591547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90747942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179948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356708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Anzahl Gruppen</a:t>
                      </a:r>
                    </a:p>
                  </a:txBody>
                  <a:tcPr>
                    <a:solidFill>
                      <a:srgbClr val="F12C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Anzahl iPads</a:t>
                      </a:r>
                    </a:p>
                  </a:txBody>
                  <a:tcPr>
                    <a:solidFill>
                      <a:srgbClr val="F12C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Anzahl Kitas</a:t>
                      </a:r>
                    </a:p>
                  </a:txBody>
                  <a:tcPr>
                    <a:solidFill>
                      <a:srgbClr val="F12C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286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1-2 gruppige</a:t>
                      </a:r>
                      <a:r>
                        <a:rPr lang="de-DE" baseline="0" dirty="0" smtClean="0"/>
                        <a:t> Kita</a:t>
                      </a:r>
                      <a:endParaRPr lang="de-DE" dirty="0" smtClean="0"/>
                    </a:p>
                  </a:txBody>
                  <a:tcPr>
                    <a:solidFill>
                      <a:srgbClr val="FBC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 iPad je Kita</a:t>
                      </a:r>
                    </a:p>
                  </a:txBody>
                  <a:tcPr>
                    <a:solidFill>
                      <a:srgbClr val="FBC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5 Kitas</a:t>
                      </a:r>
                    </a:p>
                  </a:txBody>
                  <a:tcPr>
                    <a:solidFill>
                      <a:srgbClr val="FBC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047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3-4 gruppige</a:t>
                      </a:r>
                      <a:r>
                        <a:rPr lang="de-DE" baseline="0" dirty="0" smtClean="0"/>
                        <a:t> Kita</a:t>
                      </a:r>
                      <a:endParaRPr lang="de-DE" dirty="0" smtClean="0"/>
                    </a:p>
                  </a:txBody>
                  <a:tcPr>
                    <a:solidFill>
                      <a:srgbClr val="F6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2 iPads</a:t>
                      </a:r>
                      <a:r>
                        <a:rPr lang="de-DE" baseline="0" dirty="0" smtClean="0"/>
                        <a:t> je Kita</a:t>
                      </a:r>
                      <a:endParaRPr lang="de-DE" dirty="0" smtClean="0"/>
                    </a:p>
                  </a:txBody>
                  <a:tcPr>
                    <a:solidFill>
                      <a:srgbClr val="F6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26 Kitas</a:t>
                      </a:r>
                    </a:p>
                  </a:txBody>
                  <a:tcPr>
                    <a:solidFill>
                      <a:srgbClr val="F6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558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5-6 gruppige</a:t>
                      </a:r>
                      <a:r>
                        <a:rPr lang="de-DE" baseline="0" dirty="0" smtClean="0"/>
                        <a:t> Kita</a:t>
                      </a:r>
                      <a:endParaRPr lang="de-DE" dirty="0" smtClean="0"/>
                    </a:p>
                  </a:txBody>
                  <a:tcPr>
                    <a:solidFill>
                      <a:srgbClr val="FBC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3 iPads je</a:t>
                      </a:r>
                      <a:r>
                        <a:rPr lang="de-DE" baseline="0" dirty="0" smtClean="0"/>
                        <a:t> Kita</a:t>
                      </a:r>
                      <a:endParaRPr lang="de-DE" dirty="0"/>
                    </a:p>
                  </a:txBody>
                  <a:tcPr>
                    <a:solidFill>
                      <a:srgbClr val="FBC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11 Kitas</a:t>
                      </a:r>
                    </a:p>
                  </a:txBody>
                  <a:tcPr>
                    <a:solidFill>
                      <a:srgbClr val="FBC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8187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983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20.11.24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|   Stadt Bielefeld Amt für </a:t>
            </a:r>
            <a:r>
              <a:rPr lang="de-DE" dirty="0" smtClean="0"/>
              <a:t>Jugend </a:t>
            </a:r>
            <a:r>
              <a:rPr lang="de-DE" smtClean="0"/>
              <a:t>und </a:t>
            </a:r>
            <a:r>
              <a:rPr lang="de-DE"/>
              <a:t>F</a:t>
            </a:r>
            <a:r>
              <a:rPr lang="de-DE" smtClean="0"/>
              <a:t>amilie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Danke!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pPr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637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918</Words>
  <Application>Microsoft Office PowerPoint</Application>
  <PresentationFormat>Bildschirmpräsentation (16:10)</PresentationFormat>
  <Paragraphs>138</Paragraphs>
  <Slides>13</Slides>
  <Notes>9</Notes>
  <HiddenSlides>0</HiddenSlides>
  <MMClips>3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13</vt:i4>
      </vt:variant>
    </vt:vector>
  </HeadingPairs>
  <TitlesOfParts>
    <vt:vector size="22" baseType="lpstr">
      <vt:lpstr>Arial</vt:lpstr>
      <vt:lpstr>Calibri</vt:lpstr>
      <vt:lpstr>DejaVu Sans</vt:lpstr>
      <vt:lpstr>Symbol</vt:lpstr>
      <vt:lpstr>Wingdings</vt:lpstr>
      <vt:lpstr>Wingdings 2</vt:lpstr>
      <vt:lpstr>Office-Design</vt:lpstr>
      <vt:lpstr>Office</vt:lpstr>
      <vt:lpstr>1_Office</vt:lpstr>
      <vt:lpstr>Medienpädagogisches Konzept in den städtischen Kindertageseinrichtungen</vt:lpstr>
      <vt:lpstr>  </vt:lpstr>
      <vt:lpstr>Ziele &amp; Meilensteine im Pilotprojekt</vt:lpstr>
      <vt:lpstr>Konzeptioneller Rahmen</vt:lpstr>
      <vt:lpstr>PowerPoint-Präsentation</vt:lpstr>
      <vt:lpstr>PowerPoint-Präsentation</vt:lpstr>
      <vt:lpstr>Garderobe</vt:lpstr>
      <vt:lpstr>PowerPoint-Präsentation</vt:lpstr>
      <vt:lpstr>PowerPoint-Präsentation</vt:lpstr>
      <vt:lpstr>Fazit</vt:lpstr>
      <vt:lpstr>PowerPoint-Präsentation</vt:lpstr>
      <vt:lpstr> 90 iPads für 42 Kitas</vt:lpstr>
      <vt:lpstr>Danke!</vt:lpstr>
    </vt:vector>
  </TitlesOfParts>
  <Company>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 K</dc:creator>
  <cp:lastModifiedBy>Büscher, Jana (510.13)</cp:lastModifiedBy>
  <cp:revision>71</cp:revision>
  <dcterms:created xsi:type="dcterms:W3CDTF">2021-01-28T08:45:26Z</dcterms:created>
  <dcterms:modified xsi:type="dcterms:W3CDTF">2024-11-20T14:44:44Z</dcterms:modified>
</cp:coreProperties>
</file>