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18"/>
  </p:notesMasterIdLst>
  <p:sldIdLst>
    <p:sldId id="269" r:id="rId3"/>
    <p:sldId id="256" r:id="rId4"/>
    <p:sldId id="275" r:id="rId5"/>
    <p:sldId id="267" r:id="rId6"/>
    <p:sldId id="442" r:id="rId7"/>
    <p:sldId id="450" r:id="rId8"/>
    <p:sldId id="451" r:id="rId9"/>
    <p:sldId id="452" r:id="rId10"/>
    <p:sldId id="453" r:id="rId11"/>
    <p:sldId id="454" r:id="rId12"/>
    <p:sldId id="443" r:id="rId13"/>
    <p:sldId id="455" r:id="rId14"/>
    <p:sldId id="457" r:id="rId15"/>
    <p:sldId id="458" r:id="rId16"/>
    <p:sldId id="425" r:id="rId17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0" userDrawn="1">
          <p15:clr>
            <a:srgbClr val="A4A3A4"/>
          </p15:clr>
        </p15:guide>
        <p15:guide id="2" pos="7355" userDrawn="1">
          <p15:clr>
            <a:srgbClr val="A4A3A4"/>
          </p15:clr>
        </p15:guide>
        <p15:guide id="3" orient="horz" pos="82" userDrawn="1">
          <p15:clr>
            <a:srgbClr val="A4A3A4"/>
          </p15:clr>
        </p15:guide>
        <p15:guide id="4" pos="1118" userDrawn="1">
          <p15:clr>
            <a:srgbClr val="A4A3A4"/>
          </p15:clr>
        </p15:guide>
        <p15:guide id="5" pos="4407" userDrawn="1">
          <p15:clr>
            <a:srgbClr val="A4A3A4"/>
          </p15:clr>
        </p15:guide>
        <p15:guide id="6" orient="horz" pos="3385" userDrawn="1">
          <p15:clr>
            <a:srgbClr val="A4A3A4"/>
          </p15:clr>
        </p15:guide>
        <p15:guide id="7" pos="2389" userDrawn="1">
          <p15:clr>
            <a:srgbClr val="A4A3A4"/>
          </p15:clr>
        </p15:guide>
        <p15:guide id="8" pos="687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1788A"/>
    <a:srgbClr val="B86C1E"/>
    <a:srgbClr val="6D9627"/>
    <a:srgbClr val="0092B8"/>
    <a:srgbClr val="70982B"/>
    <a:srgbClr val="0090B6"/>
    <a:srgbClr val="E3E0D5"/>
    <a:srgbClr val="E7E6E6"/>
    <a:srgbClr val="5F8091"/>
    <a:srgbClr val="6C8C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4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204" y="96"/>
      </p:cViewPr>
      <p:guideLst>
        <p:guide orient="horz" pos="550"/>
        <p:guide pos="7355"/>
        <p:guide orient="horz" pos="82"/>
        <p:guide pos="1118"/>
        <p:guide pos="4407"/>
        <p:guide orient="horz" pos="3385"/>
        <p:guide pos="2389"/>
        <p:guide pos="687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5978FF-A893-4A34-939C-004F9E8831D7}" type="datetimeFigureOut">
              <a:rPr lang="de-DE" smtClean="0"/>
              <a:t>04.09.2024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20422-FE62-469F-A874-EEA80768535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15493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2"/>
          </p:nvPr>
        </p:nvSpPr>
        <p:spPr>
          <a:xfrm>
            <a:off x="6608512" y="6556766"/>
            <a:ext cx="1026101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de-DE" smtClean="0"/>
              <a:t>11. Juni 2024</a:t>
            </a:r>
            <a:endParaRPr lang="de-DE" dirty="0"/>
          </a:p>
        </p:txBody>
      </p:sp>
      <p:sp>
        <p:nvSpPr>
          <p:cNvPr id="12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7639825" y="6556766"/>
            <a:ext cx="3207712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3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0853802" y="6556766"/>
            <a:ext cx="516175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B7474F45-3E0C-4B95-8C96-BC843C707354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0126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794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221344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6369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0547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3008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Datumsplatzhalter 3"/>
          <p:cNvSpPr>
            <a:spLocks noGrp="1"/>
          </p:cNvSpPr>
          <p:nvPr>
            <p:ph type="dt" sz="half" idx="2"/>
          </p:nvPr>
        </p:nvSpPr>
        <p:spPr>
          <a:xfrm>
            <a:off x="7009344" y="6556766"/>
            <a:ext cx="1026101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de-DE" smtClean="0"/>
              <a:t>11. Juni 2024</a:t>
            </a:r>
            <a:endParaRPr lang="de-DE" dirty="0"/>
          </a:p>
        </p:txBody>
      </p:sp>
      <p:sp>
        <p:nvSpPr>
          <p:cNvPr id="16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7833977" y="6556766"/>
            <a:ext cx="3213977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r>
              <a:rPr lang="de-DE" dirty="0" smtClean="0"/>
              <a:t>| Stadt Bielefeld | Amt für Schule | Bildungsbüro</a:t>
            </a:r>
            <a:endParaRPr lang="de-DE" dirty="0"/>
          </a:p>
        </p:txBody>
      </p:sp>
      <p:sp>
        <p:nvSpPr>
          <p:cNvPr id="17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0853803" y="6556766"/>
            <a:ext cx="41336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B7474F45-3E0C-4B95-8C96-BC843C707354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8222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068265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1037160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7524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0224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elfoli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587061" y="3258312"/>
            <a:ext cx="10363200" cy="1862899"/>
          </a:xfrm>
        </p:spPr>
        <p:txBody>
          <a:bodyPr lIns="0" anchor="b" anchorCtr="0"/>
          <a:lstStyle>
            <a:lvl1pPr>
              <a:defRPr b="1" i="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 des Vortrags</a:t>
            </a:r>
            <a:br>
              <a:rPr lang="de-DE" dirty="0"/>
            </a:br>
            <a:r>
              <a:rPr lang="de-DE" dirty="0"/>
              <a:t>mit Unterzeile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19214" y="5121211"/>
            <a:ext cx="2300332" cy="365125"/>
          </a:xfrm>
          <a:prstGeom prst="rect">
            <a:avLst/>
          </a:prstGeom>
        </p:spPr>
        <p:txBody>
          <a:bodyPr lIns="0"/>
          <a:lstStyle>
            <a:lvl1pPr>
              <a:defRPr sz="2400" b="0" i="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11. Juni 2024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908791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587061" y="3258312"/>
            <a:ext cx="10363200" cy="1862899"/>
          </a:xfrm>
        </p:spPr>
        <p:txBody>
          <a:bodyPr lIns="0" anchor="b" anchorCtr="0"/>
          <a:lstStyle>
            <a:lvl1pPr>
              <a:defRPr b="1" i="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 des Vortrags</a:t>
            </a:r>
            <a:br>
              <a:rPr lang="de-DE" dirty="0"/>
            </a:br>
            <a:r>
              <a:rPr lang="de-DE" dirty="0"/>
              <a:t>mit Unterzeile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19214" y="5121211"/>
            <a:ext cx="2300332" cy="365125"/>
          </a:xfrm>
        </p:spPr>
        <p:txBody>
          <a:bodyPr lIns="0"/>
          <a:lstStyle>
            <a:lvl1pPr>
              <a:defRPr sz="2400" b="0" i="0">
                <a:solidFill>
                  <a:schemeClr val="bg1"/>
                </a:solidFill>
              </a:defRPr>
            </a:lvl1pPr>
          </a:lstStyle>
          <a:p>
            <a:pPr defTabSz="609585"/>
            <a:r>
              <a:rPr lang="de-DE" smtClean="0">
                <a:solidFill>
                  <a:prstClr val="white"/>
                </a:solidFill>
              </a:rPr>
              <a:t>11. Juni 2024</a:t>
            </a:r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8839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Titel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r>
              <a:rPr lang="de-DE" smtClean="0">
                <a:solidFill>
                  <a:prstClr val="black"/>
                </a:solidFill>
              </a:rPr>
              <a:t>11. Juni 2024</a:t>
            </a:r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de-DE" smtClean="0">
                <a:solidFill>
                  <a:prstClr val="black"/>
                </a:solidFill>
              </a:rPr>
              <a:t>| Stadt Bielefeld | Amt für Schule | Bildungsbüro</a:t>
            </a:r>
            <a:endParaRPr lang="de-DE">
              <a:solidFill>
                <a:prstClr val="black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-182177" y="6356351"/>
            <a:ext cx="791777" cy="365125"/>
          </a:xfrm>
        </p:spPr>
        <p:txBody>
          <a:bodyPr/>
          <a:lstStyle/>
          <a:p>
            <a:pPr defTabSz="609585"/>
            <a:r>
              <a:rPr lang="de-DE" smtClean="0">
                <a:solidFill>
                  <a:prstClr val="black"/>
                </a:solidFill>
              </a:rPr>
              <a:t>c</a:t>
            </a:r>
            <a:fld id="{F447CDE3-A38D-E441-BF47-DAAD4A0C3F70}" type="slidenum">
              <a:rPr lang="de-DE" smtClean="0">
                <a:solidFill>
                  <a:prstClr val="black"/>
                </a:solidFill>
              </a:rPr>
              <a:pPr defTabSz="609585"/>
              <a:t>‹Nr.›</a:t>
            </a:fld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1" y="495301"/>
            <a:ext cx="10562167" cy="554567"/>
          </a:xfrm>
        </p:spPr>
        <p:txBody>
          <a:bodyPr>
            <a:normAutofit/>
          </a:bodyPr>
          <a:lstStyle>
            <a:lvl1pPr marL="0" indent="0">
              <a:buNone/>
              <a:defRPr sz="2667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</p:spTree>
    <p:extLst>
      <p:ext uri="{BB962C8B-B14F-4D97-AF65-F5344CB8AC3E}">
        <p14:creationId xmlns:p14="http://schemas.microsoft.com/office/powerpoint/2010/main" val="34168656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halt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1" y="495301"/>
            <a:ext cx="10562167" cy="554567"/>
          </a:xfrm>
        </p:spPr>
        <p:txBody>
          <a:bodyPr>
            <a:normAutofit/>
          </a:bodyPr>
          <a:lstStyle>
            <a:lvl1pPr marL="0" indent="0">
              <a:buNone/>
              <a:defRPr sz="2667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  <p:sp>
        <p:nvSpPr>
          <p:cNvPr id="7" name="Rechteck 6"/>
          <p:cNvSpPr/>
          <p:nvPr userDrawn="1"/>
        </p:nvSpPr>
        <p:spPr>
          <a:xfrm>
            <a:off x="0" y="1162162"/>
            <a:ext cx="12192000" cy="569583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Foliennummernplatzhalter 5"/>
          <p:cNvSpPr txBox="1">
            <a:spLocks/>
          </p:cNvSpPr>
          <p:nvPr userDrawn="1"/>
        </p:nvSpPr>
        <p:spPr>
          <a:xfrm>
            <a:off x="21024" y="6376988"/>
            <a:ext cx="791777" cy="365125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de-DE"/>
            </a:defPPr>
            <a:lvl1pPr marL="0" algn="r" defTabSz="4572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47CDE3-A38D-E441-BF47-DAAD4A0C3F70}" type="slidenum">
              <a:rPr kumimoji="0" lang="de-DE" sz="16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60958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de-DE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2377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defTabSz="609585"/>
            <a:r>
              <a:rPr lang="de-DE" smtClean="0">
                <a:solidFill>
                  <a:prstClr val="white"/>
                </a:solidFill>
              </a:rPr>
              <a:t>11. Juni 2024</a:t>
            </a:r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defTabSz="609585"/>
            <a:r>
              <a:rPr lang="de-DE" smtClean="0">
                <a:solidFill>
                  <a:prstClr val="white"/>
                </a:solidFill>
              </a:rPr>
              <a:t>| Stadt Bielefeld | Amt für Schule | Bildungsbüro</a:t>
            </a:r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 hasCustomPrompt="1"/>
          </p:nvPr>
        </p:nvSpPr>
        <p:spPr>
          <a:xfrm>
            <a:off x="609600" y="2242207"/>
            <a:ext cx="8429296" cy="3450896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Hier eine Headline für ein neues Kapitel</a:t>
            </a:r>
            <a:br>
              <a:rPr lang="de-DE" dirty="0"/>
            </a:br>
            <a:endParaRPr lang="de-DE" dirty="0"/>
          </a:p>
        </p:txBody>
      </p:sp>
      <p:sp>
        <p:nvSpPr>
          <p:cNvPr id="7" name="Foliennummernplatzhalter 5"/>
          <p:cNvSpPr txBox="1">
            <a:spLocks/>
          </p:cNvSpPr>
          <p:nvPr userDrawn="1"/>
        </p:nvSpPr>
        <p:spPr>
          <a:xfrm>
            <a:off x="-182177" y="6356351"/>
            <a:ext cx="791777" cy="365125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de-DE"/>
            </a:defPPr>
            <a:lvl1pPr marL="0" algn="r" defTabSz="4572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47CDE3-A38D-E441-BF47-DAAD4A0C3F70}" type="slidenum">
              <a:rPr kumimoji="0" lang="de-DE" sz="16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60958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de-DE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80306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467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467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r>
              <a:rPr lang="de-DE" smtClean="0">
                <a:solidFill>
                  <a:prstClr val="black"/>
                </a:solidFill>
              </a:rPr>
              <a:t>11. Juni 2024</a:t>
            </a:r>
            <a:endParaRPr lang="de-DE">
              <a:solidFill>
                <a:prstClr val="black"/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de-DE" smtClean="0">
                <a:solidFill>
                  <a:prstClr val="black"/>
                </a:solidFill>
              </a:rPr>
              <a:t>| Stadt Bielefeld | Amt für Schule | Bildungsbüro</a:t>
            </a:r>
            <a:endParaRPr lang="de-DE">
              <a:solidFill>
                <a:prstClr val="black"/>
              </a:solidFill>
            </a:endParaRP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1" y="495301"/>
            <a:ext cx="10562167" cy="554567"/>
          </a:xfrm>
        </p:spPr>
        <p:txBody>
          <a:bodyPr>
            <a:normAutofit/>
          </a:bodyPr>
          <a:lstStyle>
            <a:lvl1pPr marL="0" indent="0">
              <a:buNone/>
              <a:defRPr sz="2667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  <p:sp>
        <p:nvSpPr>
          <p:cNvPr id="9" name="Foliennummernplatzhalter 5"/>
          <p:cNvSpPr txBox="1">
            <a:spLocks/>
          </p:cNvSpPr>
          <p:nvPr userDrawn="1"/>
        </p:nvSpPr>
        <p:spPr>
          <a:xfrm>
            <a:off x="-182177" y="6356351"/>
            <a:ext cx="791777" cy="365125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de-DE"/>
            </a:defPPr>
            <a:lvl1pPr marL="0" algn="r" defTabSz="4572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47CDE3-A38D-E441-BF47-DAAD4A0C3F70}" type="slidenum">
              <a:rPr kumimoji="0" lang="de-DE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60958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de-DE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62210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r>
              <a:rPr lang="de-DE" smtClean="0">
                <a:solidFill>
                  <a:prstClr val="black"/>
                </a:solidFill>
              </a:rPr>
              <a:t>11. Juni 2024</a:t>
            </a:r>
            <a:endParaRPr lang="de-DE">
              <a:solidFill>
                <a:prstClr val="black"/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de-DE" smtClean="0">
                <a:solidFill>
                  <a:prstClr val="black"/>
                </a:solidFill>
              </a:rPr>
              <a:t>| Stadt Bielefeld | Amt für Schule | Bildungsbüro</a:t>
            </a:r>
            <a:endParaRPr lang="de-DE">
              <a:solidFill>
                <a:prstClr val="black"/>
              </a:solidFill>
            </a:endParaRP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1" y="495301"/>
            <a:ext cx="10562167" cy="554567"/>
          </a:xfrm>
        </p:spPr>
        <p:txBody>
          <a:bodyPr>
            <a:normAutofit/>
          </a:bodyPr>
          <a:lstStyle>
            <a:lvl1pPr marL="0" indent="0">
              <a:buNone/>
              <a:defRPr sz="2667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1183218"/>
            <a:ext cx="7611533" cy="5173133"/>
          </a:xfrm>
        </p:spPr>
        <p:txBody>
          <a:bodyPr/>
          <a:lstStyle/>
          <a:p>
            <a:endParaRPr lang="de-DE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5"/>
          </p:nvPr>
        </p:nvSpPr>
        <p:spPr>
          <a:xfrm>
            <a:off x="7611533" y="1183217"/>
            <a:ext cx="4580467" cy="2593272"/>
          </a:xfrm>
        </p:spPr>
        <p:txBody>
          <a:bodyPr/>
          <a:lstStyle/>
          <a:p>
            <a:endParaRPr lang="de-DE"/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6"/>
          </p:nvPr>
        </p:nvSpPr>
        <p:spPr>
          <a:xfrm>
            <a:off x="7611533" y="3776490"/>
            <a:ext cx="4580467" cy="2579861"/>
          </a:xfrm>
        </p:spPr>
        <p:txBody>
          <a:bodyPr/>
          <a:lstStyle/>
          <a:p>
            <a:endParaRPr lang="de-DE"/>
          </a:p>
        </p:txBody>
      </p:sp>
      <p:sp>
        <p:nvSpPr>
          <p:cNvPr id="10" name="Foliennummernplatzhalter 5"/>
          <p:cNvSpPr txBox="1">
            <a:spLocks/>
          </p:cNvSpPr>
          <p:nvPr userDrawn="1"/>
        </p:nvSpPr>
        <p:spPr>
          <a:xfrm>
            <a:off x="-182177" y="6356351"/>
            <a:ext cx="791777" cy="365125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de-DE"/>
            </a:defPPr>
            <a:lvl1pPr marL="0" algn="r" defTabSz="4572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47CDE3-A38D-E441-BF47-DAAD4A0C3F70}" type="slidenum">
              <a:rPr kumimoji="0" lang="de-DE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60958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de-DE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83413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1183217"/>
            <a:ext cx="12192000" cy="5674783"/>
          </a:xfrm>
        </p:spPr>
        <p:txBody>
          <a:bodyPr/>
          <a:lstStyle/>
          <a:p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r>
              <a:rPr lang="de-DE" smtClean="0">
                <a:solidFill>
                  <a:prstClr val="black"/>
                </a:solidFill>
              </a:rPr>
              <a:t>11. Juni 2024</a:t>
            </a:r>
            <a:endParaRPr lang="de-DE">
              <a:solidFill>
                <a:prstClr val="black"/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de-DE" smtClean="0">
                <a:solidFill>
                  <a:prstClr val="black"/>
                </a:solidFill>
              </a:rPr>
              <a:t>| Stadt Bielefeld | Amt für Schule | Bildungsbüro</a:t>
            </a:r>
            <a:endParaRPr lang="de-DE">
              <a:solidFill>
                <a:prstClr val="black"/>
              </a:solidFill>
            </a:endParaRP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1" y="495301"/>
            <a:ext cx="10562167" cy="554567"/>
          </a:xfrm>
        </p:spPr>
        <p:txBody>
          <a:bodyPr>
            <a:normAutofit/>
          </a:bodyPr>
          <a:lstStyle>
            <a:lvl1pPr marL="0" indent="0">
              <a:buNone/>
              <a:defRPr sz="2667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  <p:sp>
        <p:nvSpPr>
          <p:cNvPr id="10" name="Foliennummernplatzhalter 5"/>
          <p:cNvSpPr txBox="1">
            <a:spLocks/>
          </p:cNvSpPr>
          <p:nvPr userDrawn="1"/>
        </p:nvSpPr>
        <p:spPr>
          <a:xfrm>
            <a:off x="-182177" y="6356351"/>
            <a:ext cx="791777" cy="365125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de-DE"/>
            </a:defPPr>
            <a:lvl1pPr marL="0" algn="r" defTabSz="4572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47CDE3-A38D-E441-BF47-DAAD4A0C3F70}" type="slidenum">
              <a:rPr kumimoji="0" lang="de-DE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60958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de-DE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4961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5099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0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09600" y="1309415"/>
            <a:ext cx="10972800" cy="114300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de-DE" dirty="0"/>
              <a:t>Titel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2452415"/>
            <a:ext cx="10972800" cy="3673749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116548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 i="0">
                <a:solidFill>
                  <a:schemeClr val="tx1"/>
                </a:solidFill>
              </a:defRPr>
            </a:lvl1pPr>
          </a:lstStyle>
          <a:p>
            <a:pPr defTabSz="609585"/>
            <a:r>
              <a:rPr lang="de-DE" smtClean="0">
                <a:solidFill>
                  <a:prstClr val="black"/>
                </a:solidFill>
              </a:rPr>
              <a:t>11. Juni 2024</a:t>
            </a:r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775080" y="6356351"/>
            <a:ext cx="9015541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>
                <a:solidFill>
                  <a:schemeClr val="tx1"/>
                </a:solidFill>
              </a:defRPr>
            </a:lvl1pPr>
          </a:lstStyle>
          <a:p>
            <a:pPr defTabSz="609585"/>
            <a:r>
              <a:rPr lang="de-DE" smtClean="0">
                <a:solidFill>
                  <a:prstClr val="black"/>
                </a:solidFill>
              </a:rPr>
              <a:t>| Stadt Bielefeld | Amt für Schule | Bildungsbüro</a:t>
            </a:r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0790624" y="6356351"/>
            <a:ext cx="7917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/>
                </a:solidFill>
              </a:defRPr>
            </a:lvl1pPr>
          </a:lstStyle>
          <a:p>
            <a:pPr defTabSz="609585"/>
            <a:fld id="{F447CDE3-A38D-E441-BF47-DAAD4A0C3F70}" type="slidenum">
              <a:rPr lang="de-DE" smtClean="0">
                <a:solidFill>
                  <a:prstClr val="black"/>
                </a:solidFill>
              </a:rPr>
              <a:pPr defTabSz="609585"/>
              <a:t>‹Nr.›</a:t>
            </a:fld>
            <a:endParaRPr lang="de-DE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45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</p:sldLayoutIdLst>
  <p:hf hdr="0" dt="0"/>
  <p:txStyles>
    <p:titleStyle>
      <a:lvl1pPr algn="l" defTabSz="609585" rtl="0" eaLnBrk="1" latinLnBrk="0" hangingPunct="1">
        <a:spcBef>
          <a:spcPct val="0"/>
        </a:spcBef>
        <a:buNone/>
        <a:defRPr sz="48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4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4. Kommunaler Lernreport</a:t>
            </a:r>
            <a:br>
              <a:rPr lang="de-DE" dirty="0" smtClean="0"/>
            </a:br>
            <a:r>
              <a:rPr lang="de-DE" sz="2667" dirty="0" smtClean="0"/>
              <a:t>Amt für Schule | Bildungsbüro</a:t>
            </a:r>
            <a:r>
              <a:rPr lang="de-DE" sz="2667" dirty="0"/>
              <a:t/>
            </a:r>
            <a:br>
              <a:rPr lang="de-DE" sz="2667" dirty="0"/>
            </a:br>
            <a:r>
              <a:rPr lang="de-DE" sz="2667" dirty="0" smtClean="0"/>
              <a:t>Sitzung </a:t>
            </a:r>
            <a:r>
              <a:rPr lang="de-DE" sz="2667" dirty="0"/>
              <a:t>des </a:t>
            </a:r>
            <a:r>
              <a:rPr lang="de-DE" sz="2667" dirty="0" smtClean="0"/>
              <a:t>Kulturausschusses </a:t>
            </a:r>
            <a:br>
              <a:rPr lang="de-DE" sz="2667" dirty="0" smtClean="0"/>
            </a:br>
            <a:r>
              <a:rPr lang="de-DE" sz="2667" dirty="0" smtClean="0"/>
              <a:t>am 4. September 2024</a:t>
            </a:r>
            <a:endParaRPr lang="de-DE" sz="2667" dirty="0"/>
          </a:p>
        </p:txBody>
      </p:sp>
    </p:spTree>
    <p:extLst>
      <p:ext uri="{BB962C8B-B14F-4D97-AF65-F5344CB8AC3E}">
        <p14:creationId xmlns:p14="http://schemas.microsoft.com/office/powerpoint/2010/main" val="39765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8726" y="1792174"/>
            <a:ext cx="2325287" cy="3273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1796" y="1722450"/>
            <a:ext cx="2415690" cy="34130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6290" y="1378014"/>
            <a:ext cx="2904265" cy="4101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4508" y="-12427"/>
            <a:ext cx="4851079" cy="6870427"/>
          </a:xfrm>
          <a:prstGeom prst="rect">
            <a:avLst/>
          </a:prstGeom>
        </p:spPr>
      </p:pic>
      <p:sp>
        <p:nvSpPr>
          <p:cNvPr id="11" name="Fußzeilenplatzhalter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8831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508" y="-12427"/>
            <a:ext cx="4851079" cy="6870427"/>
          </a:xfrm>
          <a:prstGeom prst="rect">
            <a:avLst/>
          </a:prstGeom>
        </p:spPr>
      </p:pic>
      <p:sp>
        <p:nvSpPr>
          <p:cNvPr id="11" name="Fußzeilenplatzhalter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7" name="Rechteck 6"/>
          <p:cNvSpPr/>
          <p:nvPr/>
        </p:nvSpPr>
        <p:spPr>
          <a:xfrm>
            <a:off x="2364508" y="0"/>
            <a:ext cx="4851079" cy="6858000"/>
          </a:xfrm>
          <a:prstGeom prst="rect">
            <a:avLst/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" y="1461976"/>
            <a:ext cx="4729293" cy="33409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6176" y="130175"/>
            <a:ext cx="4728116" cy="33457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1162" y="3495082"/>
            <a:ext cx="4729293" cy="334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703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-81981" y="-157655"/>
            <a:ext cx="12273981" cy="70613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7" name="Grafik 6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2"/>
          <a:srcRect l="1" t="14995" r="357"/>
          <a:stretch/>
        </p:blipFill>
        <p:spPr>
          <a:xfrm>
            <a:off x="81025" y="60807"/>
            <a:ext cx="2670222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Grafik 8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3"/>
          <a:srcRect t="16014"/>
          <a:stretch/>
        </p:blipFill>
        <p:spPr>
          <a:xfrm>
            <a:off x="3027511" y="60807"/>
            <a:ext cx="2732914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Grafik 9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4"/>
          <a:srcRect l="2" t="15982" r="9"/>
          <a:stretch/>
        </p:blipFill>
        <p:spPr>
          <a:xfrm>
            <a:off x="6120078" y="60807"/>
            <a:ext cx="2728710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Grafik 10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5"/>
          <a:srcRect t="16663"/>
          <a:stretch/>
        </p:blipFill>
        <p:spPr>
          <a:xfrm>
            <a:off x="9212110" y="60807"/>
            <a:ext cx="2614130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Grafik 11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6"/>
          <a:srcRect t="16485"/>
          <a:stretch/>
        </p:blipFill>
        <p:spPr>
          <a:xfrm>
            <a:off x="81024" y="3532780"/>
            <a:ext cx="2671200" cy="32470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Grafik 13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7"/>
          <a:srcRect t="13275"/>
          <a:stretch/>
        </p:blipFill>
        <p:spPr>
          <a:xfrm>
            <a:off x="6069107" y="3539863"/>
            <a:ext cx="2632624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Grafik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67836" y="3539863"/>
            <a:ext cx="2664494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Grafik 21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9"/>
          <a:srcRect t="10751"/>
          <a:stretch/>
        </p:blipFill>
        <p:spPr>
          <a:xfrm>
            <a:off x="3118330" y="3539863"/>
            <a:ext cx="2584671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2348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584958" y="132281"/>
            <a:ext cx="10088882" cy="599239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742821" y="201067"/>
            <a:ext cx="7368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chemeClr val="bg1"/>
                </a:solidFill>
              </a:rPr>
              <a:t>Außerschulische Bildung: Weiterbildung, Kultur und Sport</a:t>
            </a:r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5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297" y="136036"/>
            <a:ext cx="1775776" cy="25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hteck 8"/>
          <p:cNvSpPr/>
          <p:nvPr/>
        </p:nvSpPr>
        <p:spPr>
          <a:xfrm>
            <a:off x="-81981" y="431900"/>
            <a:ext cx="1519796" cy="277473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2397" y="662732"/>
            <a:ext cx="4191444" cy="800308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469" y="2076065"/>
            <a:ext cx="9741071" cy="418970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8489" y="2076065"/>
            <a:ext cx="1205172" cy="3979454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40562" y="2499829"/>
            <a:ext cx="1165086" cy="2397992"/>
          </a:xfrm>
          <a:prstGeom prst="rect">
            <a:avLst/>
          </a:prstGeom>
        </p:spPr>
      </p:pic>
      <p:sp>
        <p:nvSpPr>
          <p:cNvPr id="12" name="Textfeld 11"/>
          <p:cNvSpPr txBox="1"/>
          <p:nvPr/>
        </p:nvSpPr>
        <p:spPr>
          <a:xfrm>
            <a:off x="10646979" y="5686187"/>
            <a:ext cx="10364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  </a:t>
            </a:r>
            <a:r>
              <a:rPr lang="de-DE" sz="1200" dirty="0" smtClean="0"/>
              <a:t>w           m</a:t>
            </a: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420634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1" y="5361268"/>
            <a:ext cx="8172450" cy="219075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56" y="118620"/>
            <a:ext cx="863787" cy="12257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hteck 6"/>
          <p:cNvSpPr/>
          <p:nvPr/>
        </p:nvSpPr>
        <p:spPr>
          <a:xfrm>
            <a:off x="1046747" y="132281"/>
            <a:ext cx="10627093" cy="599239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742821" y="201067"/>
            <a:ext cx="7368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chemeClr val="bg1"/>
                </a:solidFill>
              </a:rPr>
              <a:t>Außerschulische Bildung: Weiterbildung, Kultur und Sport</a:t>
            </a:r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6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2430" y="662732"/>
            <a:ext cx="3661410" cy="699104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56" y="1513168"/>
            <a:ext cx="8162925" cy="3848100"/>
          </a:xfrm>
          <a:prstGeom prst="rect">
            <a:avLst/>
          </a:prstGeom>
        </p:spPr>
      </p:pic>
      <p:sp>
        <p:nvSpPr>
          <p:cNvPr id="9" name="Rechteck 8"/>
          <p:cNvSpPr/>
          <p:nvPr/>
        </p:nvSpPr>
        <p:spPr>
          <a:xfrm>
            <a:off x="138817" y="201067"/>
            <a:ext cx="762664" cy="195974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3665" y="2731419"/>
            <a:ext cx="5210175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42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584958" y="132281"/>
            <a:ext cx="10088882" cy="599239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742821" y="201067"/>
            <a:ext cx="7368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chemeClr val="bg1"/>
                </a:solidFill>
              </a:rPr>
              <a:t>Außerschulische Bildung: Weiterbildung, Kultur und Sport</a:t>
            </a:r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7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297" y="136036"/>
            <a:ext cx="1775776" cy="25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hteck 8"/>
          <p:cNvSpPr/>
          <p:nvPr/>
        </p:nvSpPr>
        <p:spPr>
          <a:xfrm>
            <a:off x="-81981" y="431900"/>
            <a:ext cx="1519796" cy="277473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3139" y="662732"/>
            <a:ext cx="4078715" cy="817117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956" y="1844374"/>
            <a:ext cx="8503025" cy="3964063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0981" y="1844374"/>
            <a:ext cx="1120874" cy="3964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00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584958" y="132281"/>
            <a:ext cx="10088882" cy="599239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742821" y="201067"/>
            <a:ext cx="7368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chemeClr val="bg1"/>
                </a:solidFill>
              </a:rPr>
              <a:t>Außerschulische Bildung: Weiterbildung, Kultur und Sport</a:t>
            </a:r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8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297" y="136036"/>
            <a:ext cx="1775776" cy="25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hteck 8"/>
          <p:cNvSpPr/>
          <p:nvPr/>
        </p:nvSpPr>
        <p:spPr>
          <a:xfrm>
            <a:off x="-81981" y="431900"/>
            <a:ext cx="1519796" cy="277473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5015" y="681661"/>
            <a:ext cx="5838825" cy="714375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9358" y="1690707"/>
            <a:ext cx="8787911" cy="4299696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27269" y="1690707"/>
            <a:ext cx="946571" cy="428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2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584958" y="132281"/>
            <a:ext cx="10088882" cy="599239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742821" y="201067"/>
            <a:ext cx="7368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chemeClr val="bg1"/>
                </a:solidFill>
              </a:rPr>
              <a:t>Außerschulische Bildung: Weiterbildung, Kultur und Sport</a:t>
            </a:r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9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297" y="136036"/>
            <a:ext cx="1775776" cy="25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hteck 8"/>
          <p:cNvSpPr/>
          <p:nvPr/>
        </p:nvSpPr>
        <p:spPr>
          <a:xfrm>
            <a:off x="-81981" y="431900"/>
            <a:ext cx="1519796" cy="277473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8993" y="662732"/>
            <a:ext cx="3044847" cy="80912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1876" y="1546515"/>
            <a:ext cx="7598153" cy="4890843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6694" y="1546515"/>
            <a:ext cx="1247578" cy="489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95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584958" y="132281"/>
            <a:ext cx="10088882" cy="599239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742821" y="201067"/>
            <a:ext cx="7368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chemeClr val="bg1"/>
                </a:solidFill>
              </a:rPr>
              <a:t>Außerschulische Bildung: Weiterbildung, Kultur und Sport</a:t>
            </a:r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10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297" y="136036"/>
            <a:ext cx="1775776" cy="25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hteck 8"/>
          <p:cNvSpPr/>
          <p:nvPr/>
        </p:nvSpPr>
        <p:spPr>
          <a:xfrm>
            <a:off x="-81981" y="431900"/>
            <a:ext cx="1519796" cy="277473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8993" y="662732"/>
            <a:ext cx="3044847" cy="809120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4489" y="1675210"/>
            <a:ext cx="9639351" cy="467819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4489" y="1675210"/>
            <a:ext cx="855856" cy="333924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8192" y="1675210"/>
            <a:ext cx="877942" cy="29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83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584958" y="132281"/>
            <a:ext cx="10088882" cy="599239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742821" y="201067"/>
            <a:ext cx="7368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chemeClr val="bg1"/>
                </a:solidFill>
              </a:rPr>
              <a:t>Außerschulische Bildung: Weiterbildung, Kultur und Sport</a:t>
            </a:r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11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297" y="136036"/>
            <a:ext cx="1775776" cy="25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hteck 8"/>
          <p:cNvSpPr/>
          <p:nvPr/>
        </p:nvSpPr>
        <p:spPr>
          <a:xfrm>
            <a:off x="-81981" y="431900"/>
            <a:ext cx="1519796" cy="277473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8161" y="637505"/>
            <a:ext cx="4905679" cy="791902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7172" y="2011467"/>
            <a:ext cx="9781978" cy="367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29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584958" y="132281"/>
            <a:ext cx="10088882" cy="599239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742821" y="201067"/>
            <a:ext cx="7368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chemeClr val="bg1"/>
                </a:solidFill>
              </a:rPr>
              <a:t>Außerschulische Bildung: Weiterbildung, Kultur und Sport</a:t>
            </a:r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12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297" y="136036"/>
            <a:ext cx="1775776" cy="25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hteck 8"/>
          <p:cNvSpPr/>
          <p:nvPr/>
        </p:nvSpPr>
        <p:spPr>
          <a:xfrm>
            <a:off x="-81981" y="431900"/>
            <a:ext cx="1519796" cy="277473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8161" y="637505"/>
            <a:ext cx="4905679" cy="791902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5583" y="1677483"/>
            <a:ext cx="8100120" cy="4485911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5703" y="1677484"/>
            <a:ext cx="954591" cy="448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48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584958" y="132281"/>
            <a:ext cx="10088882" cy="599239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742821" y="201067"/>
            <a:ext cx="7368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chemeClr val="bg1"/>
                </a:solidFill>
              </a:rPr>
              <a:t>Außerschulische Bildung: Weiterbildung, Kultur und Sport</a:t>
            </a:r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13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297" y="136036"/>
            <a:ext cx="1775776" cy="25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hteck 8"/>
          <p:cNvSpPr/>
          <p:nvPr/>
        </p:nvSpPr>
        <p:spPr>
          <a:xfrm>
            <a:off x="-81981" y="431900"/>
            <a:ext cx="1519796" cy="277473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8290" y="1899548"/>
            <a:ext cx="9855550" cy="4333086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5779" y="637345"/>
            <a:ext cx="6818061" cy="74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28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584958" y="132281"/>
            <a:ext cx="10088882" cy="599239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742821" y="201067"/>
            <a:ext cx="7368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chemeClr val="bg1"/>
                </a:solidFill>
              </a:rPr>
              <a:t>Außerschulische Bildung: Weiterbildung, Kultur und Sport</a:t>
            </a:r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| Stadt Bielefeld | Amt für Schule | Bildungsbüro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7474F45-3E0C-4B95-8C96-BC843C707354}" type="slidenum">
              <a:rPr lang="de-DE" smtClean="0"/>
              <a:pPr/>
              <a:t>14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297" y="136036"/>
            <a:ext cx="1775776" cy="25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hteck 8"/>
          <p:cNvSpPr/>
          <p:nvPr/>
        </p:nvSpPr>
        <p:spPr>
          <a:xfrm>
            <a:off x="-81981" y="431900"/>
            <a:ext cx="1519796" cy="277473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085" y="1887077"/>
            <a:ext cx="9736756" cy="454465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7084" y="4101265"/>
            <a:ext cx="8496300" cy="428625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7084" y="2476430"/>
            <a:ext cx="4951462" cy="1277423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3492" y="2476429"/>
            <a:ext cx="4600348" cy="1035793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7084" y="4664778"/>
            <a:ext cx="4951462" cy="2046090"/>
          </a:xfrm>
          <a:prstGeom prst="rect">
            <a:avLst/>
          </a:prstGeom>
        </p:spPr>
      </p:pic>
      <p:sp>
        <p:nvSpPr>
          <p:cNvPr id="16" name="Rechteck 15"/>
          <p:cNvSpPr/>
          <p:nvPr/>
        </p:nvSpPr>
        <p:spPr>
          <a:xfrm>
            <a:off x="7615988" y="697211"/>
            <a:ext cx="4057851" cy="600333"/>
          </a:xfrm>
          <a:prstGeom prst="rect">
            <a:avLst/>
          </a:prstGeom>
          <a:solidFill>
            <a:srgbClr val="719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/>
          <p:cNvSpPr txBox="1"/>
          <p:nvPr/>
        </p:nvSpPr>
        <p:spPr>
          <a:xfrm>
            <a:off x="7738496" y="723325"/>
            <a:ext cx="5582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solidFill>
                  <a:schemeClr val="bg1"/>
                </a:solidFill>
                <a:latin typeface="Cera Bielefeld" panose="00000500000000000000" pitchFamily="50" charset="0"/>
              </a:rPr>
              <a:t>Handlungsempfehlungen</a:t>
            </a:r>
            <a:endParaRPr lang="de-DE" sz="2400" b="1" dirty="0">
              <a:latin typeface="Cera Bielefeld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61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-81981" y="-157655"/>
            <a:ext cx="12273981" cy="70613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5" name="Grafik 14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2"/>
          <a:srcRect l="1" t="14995" r="357"/>
          <a:stretch/>
        </p:blipFill>
        <p:spPr>
          <a:xfrm>
            <a:off x="81025" y="60807"/>
            <a:ext cx="2670222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Grafik 15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3"/>
          <a:srcRect t="16014"/>
          <a:stretch/>
        </p:blipFill>
        <p:spPr>
          <a:xfrm>
            <a:off x="3027511" y="60807"/>
            <a:ext cx="2732914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Grafik 16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4"/>
          <a:srcRect l="2" t="15982" r="9"/>
          <a:stretch/>
        </p:blipFill>
        <p:spPr>
          <a:xfrm>
            <a:off x="6120078" y="60807"/>
            <a:ext cx="2728710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Grafik 17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5"/>
          <a:srcRect t="16663"/>
          <a:stretch/>
        </p:blipFill>
        <p:spPr>
          <a:xfrm>
            <a:off x="9212110" y="60807"/>
            <a:ext cx="2614130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Grafik 18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6"/>
          <a:srcRect t="16485"/>
          <a:stretch/>
        </p:blipFill>
        <p:spPr>
          <a:xfrm>
            <a:off x="81024" y="3532780"/>
            <a:ext cx="2671200" cy="32470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Grafik 20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7"/>
          <a:srcRect t="13275"/>
          <a:stretch/>
        </p:blipFill>
        <p:spPr>
          <a:xfrm>
            <a:off x="6069107" y="3539863"/>
            <a:ext cx="2632624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Grafik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67836" y="3539863"/>
            <a:ext cx="2664494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Grafik 23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9"/>
          <a:srcRect t="10751"/>
          <a:stretch/>
        </p:blipFill>
        <p:spPr>
          <a:xfrm>
            <a:off x="3118330" y="3539863"/>
            <a:ext cx="2584671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Diagonal liegende Ecken des Rechtecks abrunden 12"/>
          <p:cNvSpPr/>
          <p:nvPr/>
        </p:nvSpPr>
        <p:spPr>
          <a:xfrm>
            <a:off x="2013996" y="937548"/>
            <a:ext cx="7778187" cy="4687747"/>
          </a:xfrm>
          <a:prstGeom prst="round2DiagRect">
            <a:avLst/>
          </a:prstGeom>
          <a:solidFill>
            <a:srgbClr val="5F8091">
              <a:alpha val="93000"/>
            </a:srgbClr>
          </a:solidFill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sz="3600" b="1" dirty="0" smtClean="0">
              <a:latin typeface="Cera Bielefeld" panose="00000500000000000000" pitchFamily="2" charset="0"/>
            </a:endParaRPr>
          </a:p>
          <a:p>
            <a:endParaRPr lang="de-DE" sz="3600" b="1" dirty="0">
              <a:latin typeface="Cera Bielefeld" panose="00000500000000000000" pitchFamily="2" charset="0"/>
            </a:endParaRPr>
          </a:p>
          <a:p>
            <a:endParaRPr lang="de-DE" sz="3600" b="1" dirty="0" smtClean="0">
              <a:latin typeface="Cera Bielefeld" panose="00000500000000000000" pitchFamily="2" charset="0"/>
            </a:endParaRPr>
          </a:p>
          <a:p>
            <a:r>
              <a:rPr lang="de-DE" sz="3600" b="1" dirty="0" smtClean="0">
                <a:latin typeface="Cera Bielefeld" panose="00000500000000000000" pitchFamily="2" charset="0"/>
              </a:rPr>
              <a:t>Vielen Dank!</a:t>
            </a:r>
          </a:p>
          <a:p>
            <a:r>
              <a:rPr lang="de-DE" sz="3600" b="1" dirty="0" smtClean="0">
                <a:latin typeface="Cera Bielefeld" panose="00000500000000000000" pitchFamily="2" charset="0"/>
              </a:rPr>
              <a:t>Wir freuen uns auf Ihre Fragen.</a:t>
            </a:r>
            <a:endParaRPr lang="de-DE" sz="3600" b="1" dirty="0">
              <a:latin typeface="Cera Bielefeld" panose="00000500000000000000" pitchFamily="2" charset="0"/>
            </a:endParaRPr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974" y="2267951"/>
            <a:ext cx="1547263" cy="1547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03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234</Words>
  <Application>Microsoft Office PowerPoint</Application>
  <PresentationFormat>Breitbild</PresentationFormat>
  <Paragraphs>42</Paragraphs>
  <Slides>15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Cera Bielefeld</vt:lpstr>
      <vt:lpstr>Office</vt:lpstr>
      <vt:lpstr>Office-Design</vt:lpstr>
      <vt:lpstr>4. Kommunaler Lernreport Amt für Schule | Bildungsbüro Sitzung des Kulturausschusses  am 4. September 2024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Wagener, Stefan (400.211)</dc:creator>
  <cp:lastModifiedBy>Ellinghorst, Andrea (410.1)</cp:lastModifiedBy>
  <cp:revision>142</cp:revision>
  <cp:lastPrinted>2024-06-11T10:51:33Z</cp:lastPrinted>
  <dcterms:created xsi:type="dcterms:W3CDTF">2024-06-04T09:49:41Z</dcterms:created>
  <dcterms:modified xsi:type="dcterms:W3CDTF">2024-09-04T06:25:24Z</dcterms:modified>
</cp:coreProperties>
</file>