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61" r:id="rId2"/>
    <p:sldId id="267" r:id="rId3"/>
    <p:sldId id="296" r:id="rId4"/>
    <p:sldId id="297" r:id="rId5"/>
    <p:sldId id="292" r:id="rId6"/>
    <p:sldId id="285" r:id="rId7"/>
    <p:sldId id="286" r:id="rId8"/>
    <p:sldId id="276" r:id="rId9"/>
    <p:sldId id="283" r:id="rId10"/>
    <p:sldId id="284" r:id="rId11"/>
    <p:sldId id="293" r:id="rId12"/>
    <p:sldId id="298" r:id="rId13"/>
    <p:sldId id="299" r:id="rId14"/>
    <p:sldId id="295" r:id="rId15"/>
    <p:sldId id="265" r:id="rId16"/>
    <p:sldId id="300" r:id="rId17"/>
    <p:sldId id="256" r:id="rId18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81590" autoAdjust="0"/>
  </p:normalViewPr>
  <p:slideViewPr>
    <p:cSldViewPr snapToGrid="0">
      <p:cViewPr varScale="1">
        <p:scale>
          <a:sx n="102" d="100"/>
          <a:sy n="102" d="100"/>
        </p:scale>
        <p:origin x="28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1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81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69781-006C-4430-8D29-DF57A94D94C4}" type="datetimeFigureOut">
              <a:rPr lang="de-DE" smtClean="0"/>
              <a:t>30.08.2023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02ACB-42A1-430B-8C60-576CA63590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0601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30.08.2023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Erzielt das Teilhabechancengesetz</a:t>
            </a:r>
            <a:r>
              <a:rPr lang="de-DE" baseline="0" dirty="0" smtClean="0"/>
              <a:t> Wirkungen? Führen Maßnahmen dazu, dass SGB II-Betroffenheit sinkt?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6146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3D1475-0ECD-480C-BD4C-1EE244EAFBE9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2741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Hinweis auf Aktualität der Daten 2017/2018</a:t>
            </a:r>
          </a:p>
          <a:p>
            <a:endParaRPr lang="de-DE" dirty="0" smtClean="0"/>
          </a:p>
          <a:p>
            <a:r>
              <a:rPr lang="de-DE" dirty="0" smtClean="0"/>
              <a:t>d.h. dass</a:t>
            </a:r>
            <a:r>
              <a:rPr lang="de-DE" baseline="0" dirty="0" smtClean="0"/>
              <a:t> jede Zielgruppe unter dem Fokus Armut betrachtet wird und dass es Einführungskapitel zum Thema Armut gibt, um mit Vorurteilen und Mythen aufzuräumen (</a:t>
            </a:r>
            <a:r>
              <a:rPr lang="de-DE" dirty="0" smtClean="0"/>
              <a:t>Kinder, Jugendliche, Eltern, Senior*innen, Behinderte, Wohnungslose)</a:t>
            </a:r>
            <a:endParaRPr lang="de-DE" baseline="0" dirty="0" smtClean="0"/>
          </a:p>
          <a:p>
            <a:endParaRPr lang="de-DE" baseline="0" dirty="0" smtClean="0"/>
          </a:p>
          <a:p>
            <a:r>
              <a:rPr lang="de-DE" baseline="0" dirty="0" smtClean="0"/>
              <a:t>Gastbeiträge zur Veranschaulichung und Vertiefung</a:t>
            </a:r>
          </a:p>
          <a:p>
            <a:endParaRPr lang="de-DE" baseline="0" dirty="0" smtClean="0"/>
          </a:p>
          <a:p>
            <a:r>
              <a:rPr lang="de-DE" dirty="0" smtClean="0"/>
              <a:t>Hilfen</a:t>
            </a:r>
            <a:r>
              <a:rPr lang="de-DE" baseline="0" dirty="0" smtClean="0"/>
              <a:t>, um zu wissen, wo Infos zu finden sind – dafür Verzicht auf vertiefte Infos zu Themen, die anderweitig abgehandelt sind (Integrationsmonitoring, Altenbericht, Zwischenbericht Inklusionsplanung)</a:t>
            </a:r>
          </a:p>
          <a:p>
            <a:endParaRPr lang="de-DE" baseline="0" dirty="0" smtClean="0"/>
          </a:p>
          <a:p>
            <a:r>
              <a:rPr lang="de-DE" baseline="0" dirty="0" smtClean="0"/>
              <a:t>Lesehilfe:</a:t>
            </a:r>
          </a:p>
          <a:p>
            <a:r>
              <a:rPr lang="de-DE" dirty="0" smtClean="0"/>
              <a:t>Zielgruppenspezifische Kapitel</a:t>
            </a:r>
          </a:p>
          <a:p>
            <a:r>
              <a:rPr lang="de-DE" dirty="0" smtClean="0"/>
              <a:t>Verweise auf weitergehende Informationen und Berichte</a:t>
            </a:r>
          </a:p>
          <a:p>
            <a:r>
              <a:rPr lang="de-DE" dirty="0" smtClean="0"/>
              <a:t>Kennzahlenprofile mit kleinräumigen Daten</a:t>
            </a:r>
          </a:p>
          <a:p>
            <a:r>
              <a:rPr lang="de-DE" dirty="0" smtClean="0"/>
              <a:t>Glossar mit zentralen Begriffen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5899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Seit 2014 sinkt die Arbeitslosenquote in Bielefeld</a:t>
            </a:r>
          </a:p>
          <a:p>
            <a:pPr rtl="0" eaLnBrk="1" fontAlgn="t" latinLnBrk="0" hangingPunct="1"/>
            <a:r>
              <a:rPr lang="de-DE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Arbeitslose: 15.505 Differenz: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-2443</a:t>
            </a:r>
            <a:endParaRPr lang="de-DE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de-DE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Langzeitarbeitslose: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42,9% Differenz: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+2,7% (absolut sind die Zahlen gesunken: 2015:6.630, 2017:6.291)</a:t>
            </a:r>
          </a:p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Mehr als jede/r zweite Alleinerziehende ist auf SGB II-Leistungen angewiesen (56,6%). Jeder dritte SGB II-Beziehende ist ein Kind</a:t>
            </a:r>
          </a:p>
          <a:p>
            <a:endParaRPr lang="de-DE" dirty="0" smtClean="0"/>
          </a:p>
          <a:p>
            <a:r>
              <a:rPr lang="de-DE" dirty="0" smtClean="0"/>
              <a:t>Wohnungsnot: Immer mehr Menschen rücken durch hohe Mieten in den Armutsbereich, ohne Anspruch auf Sozialleistungen</a:t>
            </a:r>
            <a:r>
              <a:rPr lang="de-DE" baseline="0" dirty="0" smtClean="0"/>
              <a:t> zu haben -&gt; sind damit auch im Lebenslagenbericht nicht erfasst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8691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Arbeitslosenquote von Städten zwischen 300.000 und 400.000 Einwohner*innen sowie</a:t>
            </a:r>
            <a:r>
              <a:rPr lang="de-DE" baseline="0" dirty="0" smtClean="0"/>
              <a:t> NRW und Deutschland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734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Sehr positive</a:t>
            </a:r>
            <a:r>
              <a:rPr lang="de-DE" baseline="0" dirty="0" smtClean="0"/>
              <a:t> Entwicklung am Arbeitsmarkt…</a:t>
            </a:r>
          </a:p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734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37.152  Bielefelder*innen bezogen</a:t>
            </a:r>
            <a:r>
              <a:rPr lang="de-DE" baseline="0" dirty="0" smtClean="0"/>
              <a:t> </a:t>
            </a:r>
            <a:r>
              <a:rPr lang="de-DE" dirty="0" smtClean="0"/>
              <a:t>im Dezember 2017 Leistungen nach dem SGB II</a:t>
            </a:r>
          </a:p>
          <a:p>
            <a:pPr marL="171450" indent="-171450">
              <a:buFontTx/>
              <a:buChar char="-"/>
            </a:pPr>
            <a:r>
              <a:rPr lang="de-DE" dirty="0" smtClean="0"/>
              <a:t>Davon fast</a:t>
            </a:r>
            <a:r>
              <a:rPr lang="de-DE" baseline="0" dirty="0" smtClean="0"/>
              <a:t> jede/r Dritte ein Kind unter 15 Jahren</a:t>
            </a:r>
          </a:p>
          <a:p>
            <a:pPr marL="171450" indent="-171450">
              <a:buFontTx/>
              <a:buChar char="-"/>
            </a:pPr>
            <a:r>
              <a:rPr lang="de-DE" baseline="0" dirty="0" smtClean="0"/>
              <a:t>Fast jede/r Zehnte ein Aufstocker</a:t>
            </a:r>
          </a:p>
          <a:p>
            <a:pPr marL="171450" indent="-171450">
              <a:buFontTx/>
              <a:buChar char="-"/>
            </a:pPr>
            <a:r>
              <a:rPr lang="de-DE" baseline="0" dirty="0" smtClean="0"/>
              <a:t>Nur rund ¼ wirklich arbeitslos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734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734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Arbeitslosenquote von Städten zwischen 300.000 und 400.000 Einwohner*innen sowie</a:t>
            </a:r>
            <a:r>
              <a:rPr lang="de-DE" baseline="0" dirty="0" smtClean="0"/>
              <a:t> NRW und Deutschland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6734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853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Deutlich</a:t>
            </a:r>
            <a:r>
              <a:rPr lang="de-DE" baseline="0" dirty="0" smtClean="0"/>
              <a:t> stärkere</a:t>
            </a:r>
            <a:r>
              <a:rPr lang="de-DE" dirty="0" smtClean="0"/>
              <a:t> Unterschiede in der kleinräumigen Betrachtung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47111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  <p:sp>
        <p:nvSpPr>
          <p:cNvPr id="61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EB5479-1DA2-4200-A3B5-44723F66B8E4}" type="slidenum">
              <a:rPr lang="de-DE" altLang="de-DE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de-DE" altLang="de-DE" smtClean="0"/>
          </a:p>
        </p:txBody>
      </p:sp>
    </p:spTree>
    <p:extLst>
      <p:ext uri="{BB962C8B-B14F-4D97-AF65-F5344CB8AC3E}">
        <p14:creationId xmlns:p14="http://schemas.microsoft.com/office/powerpoint/2010/main" val="3503588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695575" y="5786438"/>
            <a:ext cx="2555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smtClean="0"/>
              <a:t>16.11.2016</a:t>
            </a:r>
            <a:endParaRPr lang="de-DE" dirty="0" smtClean="0"/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Thema des Vortrags</a:t>
            </a:r>
            <a:br>
              <a:rPr lang="de-DE" dirty="0" smtClean="0"/>
            </a:br>
            <a:r>
              <a:rPr lang="de-DE" dirty="0" smtClean="0"/>
              <a:t>Sogar mit 2. Zeile</a:t>
            </a:r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684462" y="6088506"/>
            <a:ext cx="5833896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Amt für Beispieltexte</a:t>
            </a:r>
            <a:br>
              <a:rPr lang="de-DE" dirty="0" smtClean="0"/>
            </a:br>
            <a:r>
              <a:rPr lang="de-DE" dirty="0" smtClean="0"/>
              <a:t>Ggf. 2. Zeile</a:t>
            </a:r>
          </a:p>
        </p:txBody>
      </p:sp>
    </p:spTree>
    <p:extLst>
      <p:ext uri="{BB962C8B-B14F-4D97-AF65-F5344CB8AC3E}">
        <p14:creationId xmlns:p14="http://schemas.microsoft.com/office/powerpoint/2010/main" val="417495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0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187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266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DB22-6EBE-4E9C-BABB-E448DD3B5236}" type="datetimeFigureOut">
              <a:rPr lang="de-DE" smtClean="0"/>
              <a:t>30.08.2023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098EE-7D24-44EF-BBA3-1A874B053F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122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4"/>
          </p:nvPr>
        </p:nvSpPr>
        <p:spPr>
          <a:xfrm>
            <a:off x="2696076" y="3116236"/>
            <a:ext cx="5961892" cy="395183"/>
          </a:xfrm>
        </p:spPr>
        <p:txBody>
          <a:bodyPr/>
          <a:lstStyle/>
          <a:p>
            <a:r>
              <a:rPr lang="de-DE" dirty="0" smtClean="0"/>
              <a:t>Bezirksvertretung Schildesche am 31.08.2023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5"/>
          </p:nvPr>
        </p:nvSpPr>
        <p:spPr>
          <a:xfrm>
            <a:off x="2696076" y="3621564"/>
            <a:ext cx="5886064" cy="1816710"/>
          </a:xfrm>
        </p:spPr>
        <p:txBody>
          <a:bodyPr>
            <a:normAutofit/>
          </a:bodyPr>
          <a:lstStyle/>
          <a:p>
            <a:r>
              <a:rPr lang="de-DE" dirty="0" smtClean="0"/>
              <a:t>Lebenslagenbericht 2023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de-DE" dirty="0" smtClean="0"/>
              <a:t>Dezernat für Soziales und Integration - Büro für Sozialplanung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00073" y="1608463"/>
            <a:ext cx="7772401" cy="4141636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Entwicklungen erkennen </a:t>
            </a:r>
            <a:r>
              <a:rPr lang="de-DE" dirty="0"/>
              <a:t>für zielgerichtete und präventive Interventionen</a:t>
            </a:r>
            <a:endParaRPr lang="de-DE" dirty="0" smtClean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/>
              <a:t>Räumliche </a:t>
            </a:r>
            <a:r>
              <a:rPr lang="de-DE" dirty="0" smtClean="0"/>
              <a:t>Polarisierung </a:t>
            </a:r>
            <a:r>
              <a:rPr lang="de-DE" dirty="0"/>
              <a:t>transparent </a:t>
            </a:r>
            <a:r>
              <a:rPr lang="de-DE" dirty="0" smtClean="0"/>
              <a:t>machen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Basis für Maßnahmen gegen soziale Ungleichheit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Grundlage für Schwerpunktsetzungen, um begrenzte Mittel zielgerichtet einzusetzen</a:t>
            </a:r>
            <a:endParaRPr lang="de-DE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 smtClean="0"/>
              <a:t>Stadt Bielefeld | Dezernat für Soziales und Integration - Büro für Sozialplanung</a:t>
            </a:r>
            <a:endParaRPr lang="de-DE" dirty="0"/>
          </a:p>
        </p:txBody>
      </p:sp>
      <p:sp>
        <p:nvSpPr>
          <p:cNvPr id="10" name="Textplatzhalter 1"/>
          <p:cNvSpPr txBox="1">
            <a:spLocks/>
          </p:cNvSpPr>
          <p:nvPr/>
        </p:nvSpPr>
        <p:spPr>
          <a:xfrm>
            <a:off x="628650" y="242371"/>
            <a:ext cx="7026275" cy="870333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/>
              <a:t>Wozu braucht es Sozialberichterstattung?</a:t>
            </a:r>
          </a:p>
        </p:txBody>
      </p:sp>
    </p:spTree>
    <p:extLst>
      <p:ext uri="{BB962C8B-B14F-4D97-AF65-F5344CB8AC3E}">
        <p14:creationId xmlns:p14="http://schemas.microsoft.com/office/powerpoint/2010/main" val="368470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6" name="Rechteck 5"/>
          <p:cNvSpPr/>
          <p:nvPr/>
        </p:nvSpPr>
        <p:spPr>
          <a:xfrm>
            <a:off x="1036967" y="2620415"/>
            <a:ext cx="6753429" cy="2538919"/>
          </a:xfrm>
          <a:prstGeom prst="rect">
            <a:avLst/>
          </a:prstGeom>
          <a:pattFill prst="ltHorz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2511239" y="3535931"/>
            <a:ext cx="3819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/>
              <a:t>Soziale Infrastruktur / Sozialplanung </a:t>
            </a:r>
            <a:endParaRPr lang="de-DE" sz="2000" dirty="0"/>
          </a:p>
        </p:txBody>
      </p:sp>
      <p:sp>
        <p:nvSpPr>
          <p:cNvPr id="15" name="Gleichschenkliges Dreieck 14"/>
          <p:cNvSpPr/>
          <p:nvPr/>
        </p:nvSpPr>
        <p:spPr>
          <a:xfrm>
            <a:off x="1051560" y="1060693"/>
            <a:ext cx="6738836" cy="1470845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1"/>
                </a:solidFill>
              </a:rPr>
              <a:t>Handlungsempfehlungen: Mitte 2024</a:t>
            </a:r>
            <a:br>
              <a:rPr lang="de-DE" sz="1600" dirty="0" smtClean="0">
                <a:solidFill>
                  <a:schemeClr val="tx1"/>
                </a:solidFill>
              </a:rPr>
            </a:br>
            <a:r>
              <a:rPr lang="de-DE" sz="800" dirty="0" smtClean="0">
                <a:solidFill>
                  <a:schemeClr val="tx1"/>
                </a:solidFill>
              </a:rPr>
              <a:t/>
            </a:r>
            <a:br>
              <a:rPr lang="de-DE" sz="800" dirty="0" smtClean="0">
                <a:solidFill>
                  <a:schemeClr val="tx1"/>
                </a:solidFill>
              </a:rPr>
            </a:br>
            <a:r>
              <a:rPr lang="de-DE" dirty="0" smtClean="0">
                <a:solidFill>
                  <a:schemeClr val="tx1"/>
                </a:solidFill>
              </a:rPr>
              <a:t>Grundlage für </a:t>
            </a:r>
            <a:r>
              <a:rPr lang="de-DE" dirty="0" err="1" smtClean="0">
                <a:solidFill>
                  <a:schemeClr val="tx1"/>
                </a:solidFill>
              </a:rPr>
              <a:t>LuFs</a:t>
            </a:r>
            <a:r>
              <a:rPr lang="de-DE" dirty="0" smtClean="0">
                <a:solidFill>
                  <a:schemeClr val="tx1"/>
                </a:solidFill>
              </a:rPr>
              <a:t> 2026-2028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6" name="Untertitel 2"/>
          <p:cNvSpPr txBox="1">
            <a:spLocks/>
          </p:cNvSpPr>
          <p:nvPr/>
        </p:nvSpPr>
        <p:spPr>
          <a:xfrm>
            <a:off x="1051560" y="5248211"/>
            <a:ext cx="3108548" cy="87826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Zahlen, Daten, Fakten </a:t>
            </a:r>
          </a:p>
          <a:p>
            <a:r>
              <a:rPr lang="de-DE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(Lebenslagenbericht, Pflegebedarfsplanung, Bildungsreport, Schuleingangsuntersuchungen etc.)</a:t>
            </a:r>
            <a:endParaRPr lang="de-DE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Untertitel 2"/>
          <p:cNvSpPr txBox="1">
            <a:spLocks/>
          </p:cNvSpPr>
          <p:nvPr/>
        </p:nvSpPr>
        <p:spPr>
          <a:xfrm>
            <a:off x="4420978" y="5248212"/>
            <a:ext cx="3369418" cy="8927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Expertise der Träger </a:t>
            </a:r>
            <a:endParaRPr lang="de-D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(Trägergespräche, Dialogische Verfahren</a:t>
            </a:r>
            <a:br>
              <a:rPr lang="de-DE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Erfahrungswissen aus Projekten)</a:t>
            </a:r>
            <a:endParaRPr lang="de-DE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3004"/>
            <a:ext cx="7525456" cy="1004819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4"/>
          <a:srcRect l="62252"/>
          <a:stretch/>
        </p:blipFill>
        <p:spPr>
          <a:xfrm>
            <a:off x="5708821" y="-33005"/>
            <a:ext cx="3451655" cy="100481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-22870"/>
            <a:ext cx="5094203" cy="99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4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00073" y="1432193"/>
            <a:ext cx="7867652" cy="4797157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Schwerpunktthema „Auswirkungen von Krisen“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Einheitlicher Aufbau:</a:t>
            </a:r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Ausgangslage</a:t>
            </a:r>
            <a:endParaRPr lang="de-DE" dirty="0"/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Zahlen</a:t>
            </a:r>
            <a:r>
              <a:rPr lang="de-DE" dirty="0"/>
              <a:t>, Daten und Fakten</a:t>
            </a:r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Kurze </a:t>
            </a:r>
            <a:r>
              <a:rPr lang="de-DE" dirty="0"/>
              <a:t>Interpretation der Zahlen</a:t>
            </a:r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Was </a:t>
            </a:r>
            <a:r>
              <a:rPr lang="de-DE" dirty="0"/>
              <a:t>sagen die Expert*innen? </a:t>
            </a:r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Zentrale </a:t>
            </a:r>
            <a:r>
              <a:rPr lang="de-DE" dirty="0"/>
              <a:t>Ansatzpunkte: Was folgt daraus</a:t>
            </a:r>
            <a:r>
              <a:rPr lang="de-DE" dirty="0" smtClean="0"/>
              <a:t>?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/>
              <a:t>Integrierte, dezernatsübergreifende  Betrachtung und Zusammenarbeit </a:t>
            </a:r>
            <a:endParaRPr lang="de-DE" dirty="0" smtClean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Großer qualitativer Teil mit </a:t>
            </a:r>
            <a:r>
              <a:rPr lang="de-DE" dirty="0"/>
              <a:t>Beiträge Expert*innen und Praktiker*innen aus der sozialen Landschaft in Bielefeld </a:t>
            </a:r>
            <a:endParaRPr lang="de-DE" dirty="0" smtClean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dirty="0" smtClean="0"/>
              <a:t>Orientierungshilfe / Lotsenfunktion durch die Informationen und Berichte</a:t>
            </a: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8" name="Textplatzhalter 1"/>
          <p:cNvSpPr txBox="1">
            <a:spLocks/>
          </p:cNvSpPr>
          <p:nvPr/>
        </p:nvSpPr>
        <p:spPr>
          <a:xfrm>
            <a:off x="628650" y="561860"/>
            <a:ext cx="7026275" cy="55084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Konzeption</a:t>
            </a:r>
            <a:endParaRPr lang="de-DE" sz="3000" dirty="0"/>
          </a:p>
        </p:txBody>
      </p:sp>
      <p:sp>
        <p:nvSpPr>
          <p:cNvPr id="11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 smtClean="0"/>
              <a:t>Stadt Bielefeld | Dezernat Soziales und Integration - Büro für Sozialplanung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8789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00073" y="1421175"/>
            <a:ext cx="8015117" cy="5166911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b="1" dirty="0" smtClean="0"/>
              <a:t>Kinder </a:t>
            </a:r>
            <a:r>
              <a:rPr lang="de-DE" b="1" dirty="0"/>
              <a:t>und Jugendliche: </a:t>
            </a:r>
            <a:r>
              <a:rPr lang="de-DE" dirty="0" smtClean="0"/>
              <a:t>Immer </a:t>
            </a:r>
            <a:r>
              <a:rPr lang="de-DE" dirty="0"/>
              <a:t>mehr Kindern insbesondere aus benachteiligten Verhältnissen fehlen </a:t>
            </a:r>
            <a:r>
              <a:rPr lang="de-DE" dirty="0" smtClean="0"/>
              <a:t>ausreichendende </a:t>
            </a:r>
            <a:r>
              <a:rPr lang="de-DE" dirty="0"/>
              <a:t>Basiskompetenzen, z. B. im Bereich der Motorik oder des Sozialverhaltens, um den Wechsel vom Kindergarten in die Schule gut zu bewältigen. </a:t>
            </a:r>
            <a:r>
              <a:rPr lang="de-DE" dirty="0" smtClean="0"/>
              <a:t>Das Risiko </a:t>
            </a:r>
            <a:r>
              <a:rPr lang="de-DE" dirty="0"/>
              <a:t>für psychische Auffälligkeiten </a:t>
            </a:r>
            <a:r>
              <a:rPr lang="de-DE" dirty="0" smtClean="0"/>
              <a:t>ist von </a:t>
            </a:r>
            <a:r>
              <a:rPr lang="de-DE" dirty="0"/>
              <a:t>18% vor Corona auf 31% während der Krise gestiegen. </a:t>
            </a:r>
            <a:endParaRPr lang="de-DE" dirty="0" smtClean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b="1" dirty="0" smtClean="0"/>
              <a:t>Armut</a:t>
            </a:r>
            <a:r>
              <a:rPr lang="de-DE" dirty="0"/>
              <a:t>: </a:t>
            </a:r>
            <a:r>
              <a:rPr lang="de-DE" dirty="0" smtClean="0"/>
              <a:t>34.531 Menschen </a:t>
            </a:r>
            <a:r>
              <a:rPr lang="de-DE" dirty="0"/>
              <a:t>und damit etwa jede*r achte Bielefelder*in im Alter von 0 bis </a:t>
            </a:r>
            <a:r>
              <a:rPr lang="de-DE" dirty="0" smtClean="0"/>
              <a:t>zur </a:t>
            </a:r>
            <a:r>
              <a:rPr lang="de-DE" dirty="0"/>
              <a:t>Regelaltersgrenze beziehen im Juni 2022 Leistungen nach dem SGB II. </a:t>
            </a:r>
            <a:r>
              <a:rPr lang="de-DE" dirty="0" smtClean="0"/>
              <a:t>Fast </a:t>
            </a:r>
            <a:r>
              <a:rPr lang="de-DE" dirty="0"/>
              <a:t>jede vierte Paar-Familie (23,5%) mit drei oder mehr Kindern erhält SGB II-Leistungen.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b="1" dirty="0" smtClean="0"/>
              <a:t>Sucht </a:t>
            </a:r>
            <a:r>
              <a:rPr lang="de-DE" b="1" dirty="0"/>
              <a:t>und Drogen</a:t>
            </a:r>
            <a:r>
              <a:rPr lang="de-DE" dirty="0"/>
              <a:t>: </a:t>
            </a:r>
            <a:r>
              <a:rPr lang="de-DE" dirty="0" smtClean="0"/>
              <a:t>Die </a:t>
            </a:r>
            <a:r>
              <a:rPr lang="de-DE" dirty="0"/>
              <a:t>Pandemie hat negative Entwicklungen im Suchtbereich begünstigt, da sich die Gruppen nicht treffen konnten und digitale Angebote kein adäquater Ersatz waren</a:t>
            </a:r>
            <a:r>
              <a:rPr lang="de-DE" dirty="0" smtClean="0"/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b="1" dirty="0"/>
              <a:t>Digitalisierung</a:t>
            </a:r>
            <a:r>
              <a:rPr lang="de-DE" dirty="0"/>
              <a:t>: </a:t>
            </a:r>
            <a:r>
              <a:rPr lang="de-DE" dirty="0" smtClean="0"/>
              <a:t>Es ist wichtig, die Chancengleichheit von Schüler*innen verschiedener sozialer Schichten zu fördern, da die Zugangsmöglichkeiten zu technischer Ausstattung und digitale Kompetenzen unterschiedlich sind. </a:t>
            </a:r>
            <a:endParaRPr lang="de-DE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b="1" dirty="0"/>
              <a:t>Bürgerschaftliches </a:t>
            </a:r>
            <a:r>
              <a:rPr lang="de-DE" b="1" dirty="0" smtClean="0"/>
              <a:t>Engagement</a:t>
            </a:r>
            <a:r>
              <a:rPr lang="de-DE" dirty="0" smtClean="0"/>
              <a:t>: Fast </a:t>
            </a:r>
            <a:r>
              <a:rPr lang="de-DE" dirty="0"/>
              <a:t>2/3 der Bielefelder Sportvereine spüren eine Krise des Ehrenamtes in ihrem Verein.</a:t>
            </a:r>
          </a:p>
        </p:txBody>
      </p:sp>
      <p:sp>
        <p:nvSpPr>
          <p:cNvPr id="9" name="Textplatzhalter 1"/>
          <p:cNvSpPr txBox="1">
            <a:spLocks/>
          </p:cNvSpPr>
          <p:nvPr/>
        </p:nvSpPr>
        <p:spPr>
          <a:xfrm>
            <a:off x="628650" y="561860"/>
            <a:ext cx="7026275" cy="55084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Kernaussagen</a:t>
            </a:r>
            <a:endParaRPr lang="de-DE" sz="3000" dirty="0"/>
          </a:p>
        </p:txBody>
      </p:sp>
      <p:sp>
        <p:nvSpPr>
          <p:cNvPr id="12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 smtClean="0"/>
              <a:t>Stadt Bielefeld | Dezernat für Soziales und Integration - Büro für Sozialplanung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7315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50" y="137160"/>
            <a:ext cx="7026275" cy="97554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Bielefelder Arbeitslosenquote noch über dem Durchschnitt</a:t>
            </a:r>
            <a:endParaRPr lang="de-DE" sz="3000" dirty="0"/>
          </a:p>
        </p:txBody>
      </p:sp>
      <p:sp>
        <p:nvSpPr>
          <p:cNvPr id="6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Daten: Statistik der Bundesagentur für Arbeit, eigene </a:t>
            </a:r>
            <a:r>
              <a:rPr lang="de-DE" altLang="de-DE" dirty="0" smtClean="0"/>
              <a:t>Berechnung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06" y="1289190"/>
            <a:ext cx="8911224" cy="448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1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50" y="253388"/>
            <a:ext cx="6796719" cy="859316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Jugendarbeitslosigkeit sinkt in 2022 wieder auf einen Tiefststand</a:t>
            </a:r>
            <a:endParaRPr lang="de-DE" sz="3000" dirty="0"/>
          </a:p>
        </p:txBody>
      </p:sp>
      <p:sp>
        <p:nvSpPr>
          <p:cNvPr id="4" name="Inhaltsplatzhalter 4"/>
          <p:cNvSpPr>
            <a:spLocks noGrp="1"/>
          </p:cNvSpPr>
          <p:nvPr>
            <p:ph sz="quarter" idx="19"/>
          </p:nvPr>
        </p:nvSpPr>
        <p:spPr>
          <a:xfrm>
            <a:off x="971600" y="6597352"/>
            <a:ext cx="7477125" cy="221451"/>
          </a:xfrm>
        </p:spPr>
        <p:txBody>
          <a:bodyPr/>
          <a:lstStyle/>
          <a:p>
            <a:r>
              <a:rPr lang="de-DE" altLang="de-DE" dirty="0"/>
              <a:t>Daten: </a:t>
            </a:r>
            <a:r>
              <a:rPr lang="de-DE" altLang="de-DE" dirty="0" smtClean="0"/>
              <a:t>Statistik </a:t>
            </a:r>
            <a:r>
              <a:rPr lang="de-DE" altLang="de-DE" dirty="0"/>
              <a:t>der Bundesagentur für Arbeit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86" y="1698858"/>
            <a:ext cx="8713626" cy="419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5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48" y="286438"/>
            <a:ext cx="7026275" cy="55084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SGB II-Regelleistungsberechtigte</a:t>
            </a:r>
            <a:br>
              <a:rPr lang="de-DE" sz="3000" dirty="0" smtClean="0"/>
            </a:br>
            <a:r>
              <a:rPr lang="de-DE" sz="2400" dirty="0" smtClean="0"/>
              <a:t>(Stand: 30.06.2022)</a:t>
            </a:r>
            <a:endParaRPr lang="de-DE" sz="2400" dirty="0"/>
          </a:p>
        </p:txBody>
      </p:sp>
      <p:sp>
        <p:nvSpPr>
          <p:cNvPr id="10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566064"/>
            <a:ext cx="7477125" cy="221451"/>
          </a:xfrm>
        </p:spPr>
        <p:txBody>
          <a:bodyPr/>
          <a:lstStyle/>
          <a:p>
            <a:r>
              <a:rPr lang="de-DE" altLang="de-DE" dirty="0"/>
              <a:t>Daten: </a:t>
            </a:r>
            <a:r>
              <a:rPr lang="de-DE" altLang="de-DE" dirty="0" smtClean="0"/>
              <a:t>Statistik </a:t>
            </a:r>
            <a:r>
              <a:rPr lang="de-DE" altLang="de-DE" dirty="0"/>
              <a:t>der Bundesagentur für Arbeit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15" y="1481179"/>
            <a:ext cx="7717485" cy="508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4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50" y="261257"/>
            <a:ext cx="7026275" cy="851447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SGB II-Betroffenheit von </a:t>
            </a:r>
            <a:r>
              <a:rPr lang="de-DE" sz="2400" dirty="0" smtClean="0"/>
              <a:t>Bedarfsgemeinschaften mit </a:t>
            </a:r>
            <a:r>
              <a:rPr lang="de-DE" sz="2400" dirty="0"/>
              <a:t>und ohne Kinder 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257240"/>
            <a:ext cx="7477125" cy="438835"/>
          </a:xfrm>
        </p:spPr>
        <p:txBody>
          <a:bodyPr/>
          <a:lstStyle/>
          <a:p>
            <a:r>
              <a:rPr lang="de-DE" altLang="de-DE" dirty="0"/>
              <a:t>Daten: Einwohnermelderegister der Stadt Bielefeld und Statistik der Bundesagentur für Arbeit vom </a:t>
            </a:r>
            <a:r>
              <a:rPr lang="de-DE" altLang="de-DE" dirty="0" smtClean="0"/>
              <a:t>Presseamt/Statistikstelle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43" y="1411104"/>
            <a:ext cx="8542097" cy="454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01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50" y="546265"/>
            <a:ext cx="7232815" cy="483312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/>
              <a:t>SGB </a:t>
            </a:r>
            <a:r>
              <a:rPr lang="de-DE" sz="3000" dirty="0" smtClean="0"/>
              <a:t>II-Quoten von Kindern 0-14 </a:t>
            </a:r>
            <a:r>
              <a:rPr lang="de-DE" sz="3000" dirty="0"/>
              <a:t>Jahre 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Daten: </a:t>
            </a:r>
            <a:r>
              <a:rPr lang="de-DE" altLang="de-DE" dirty="0" smtClean="0"/>
              <a:t>Statistik </a:t>
            </a:r>
            <a:r>
              <a:rPr lang="de-DE" altLang="de-DE" dirty="0"/>
              <a:t>der Bundesagentur für Arbeit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90" y="1578743"/>
            <a:ext cx="8689576" cy="463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55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50" y="261257"/>
            <a:ext cx="7026275" cy="851447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SGB II-Betroffenheit von </a:t>
            </a:r>
            <a:r>
              <a:rPr lang="de-DE" sz="2400" dirty="0" smtClean="0"/>
              <a:t>Haushalten mit Kindern zum 31.12.2021</a:t>
            </a:r>
            <a:endParaRPr lang="de-DE" sz="2400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257240"/>
            <a:ext cx="7477125" cy="438835"/>
          </a:xfrm>
        </p:spPr>
        <p:txBody>
          <a:bodyPr/>
          <a:lstStyle/>
          <a:p>
            <a:r>
              <a:rPr lang="de-DE" altLang="de-DE" dirty="0"/>
              <a:t>Daten: Einwohnermelderegister der Stadt Bielefeld und Statistik der Bundesagentur für Arbeit vom </a:t>
            </a:r>
            <a:r>
              <a:rPr lang="de-DE" altLang="de-DE" dirty="0" smtClean="0"/>
              <a:t>Presseamt/Statistikstelle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85" y="1380608"/>
            <a:ext cx="8153117" cy="487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12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16775" y="248575"/>
            <a:ext cx="7026275" cy="695348"/>
          </a:xfrm>
        </p:spPr>
        <p:txBody>
          <a:bodyPr/>
          <a:lstStyle/>
          <a:p>
            <a:r>
              <a:rPr lang="de-DE" sz="2800" dirty="0" smtClean="0"/>
              <a:t>Unterschiedliche </a:t>
            </a:r>
            <a:r>
              <a:rPr lang="de-DE" sz="2800" dirty="0"/>
              <a:t>soziale Bedingungen in den Stadtbezirken </a:t>
            </a:r>
            <a:r>
              <a:rPr lang="de-DE" sz="2800" dirty="0" smtClean="0"/>
              <a:t>… Kinderarmut</a:t>
            </a:r>
            <a:endParaRPr lang="de-DE" sz="2800" dirty="0"/>
          </a:p>
          <a:p>
            <a:endParaRPr lang="de-DE" sz="280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" b="19641"/>
          <a:stretch/>
        </p:blipFill>
        <p:spPr>
          <a:xfrm>
            <a:off x="2032103" y="1178011"/>
            <a:ext cx="4849135" cy="5478162"/>
          </a:xfrm>
          <a:prstGeom prst="rect">
            <a:avLst/>
          </a:prstGeom>
        </p:spPr>
      </p:pic>
      <p:sp>
        <p:nvSpPr>
          <p:cNvPr id="9" name="Inhaltsplatzhalter 4"/>
          <p:cNvSpPr>
            <a:spLocks noGrp="1"/>
          </p:cNvSpPr>
          <p:nvPr>
            <p:ph sz="quarter" idx="19"/>
          </p:nvPr>
        </p:nvSpPr>
        <p:spPr>
          <a:xfrm>
            <a:off x="4992953" y="6458053"/>
            <a:ext cx="4023360" cy="396240"/>
          </a:xfrm>
        </p:spPr>
        <p:txBody>
          <a:bodyPr/>
          <a:lstStyle/>
          <a:p>
            <a:r>
              <a:rPr lang="de-DE" altLang="de-DE" sz="1100" dirty="0"/>
              <a:t>Daten: </a:t>
            </a:r>
            <a:r>
              <a:rPr lang="de-DE" altLang="de-DE" sz="1100" dirty="0" smtClean="0"/>
              <a:t>Einwohnermelderegister der Stadt Bielefeld Statistik der Bundesagentur für Arbeit vom Presseamt/Statistikstelle</a:t>
            </a:r>
            <a:endParaRPr lang="de-DE" sz="1100" dirty="0"/>
          </a:p>
        </p:txBody>
      </p:sp>
      <p:sp>
        <p:nvSpPr>
          <p:cNvPr id="4" name="Textfeld 3"/>
          <p:cNvSpPr txBox="1"/>
          <p:nvPr/>
        </p:nvSpPr>
        <p:spPr>
          <a:xfrm>
            <a:off x="1861100" y="5835406"/>
            <a:ext cx="1861752" cy="10548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58" t="81622" r="5575" b="9970"/>
          <a:stretch/>
        </p:blipFill>
        <p:spPr>
          <a:xfrm>
            <a:off x="122088" y="1426933"/>
            <a:ext cx="3099081" cy="774769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30" r="60278" b="9369"/>
          <a:stretch/>
        </p:blipFill>
        <p:spPr>
          <a:xfrm>
            <a:off x="653929" y="3257105"/>
            <a:ext cx="2035397" cy="1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90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761" y="1319077"/>
            <a:ext cx="4466660" cy="5424500"/>
          </a:xfrm>
          <a:prstGeom prst="rect">
            <a:avLst/>
          </a:prstGeom>
        </p:spPr>
      </p:pic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16775" y="248575"/>
            <a:ext cx="7026275" cy="695348"/>
          </a:xfrm>
        </p:spPr>
        <p:txBody>
          <a:bodyPr/>
          <a:lstStyle/>
          <a:p>
            <a:r>
              <a:rPr lang="de-DE" sz="2800" dirty="0" smtClean="0"/>
              <a:t>…und Armut im Alter</a:t>
            </a:r>
            <a:endParaRPr lang="de-DE" sz="2800" dirty="0"/>
          </a:p>
          <a:p>
            <a:endParaRPr lang="de-DE" sz="2800" dirty="0"/>
          </a:p>
        </p:txBody>
      </p:sp>
      <p:sp>
        <p:nvSpPr>
          <p:cNvPr id="9" name="Inhaltsplatzhalter 4"/>
          <p:cNvSpPr>
            <a:spLocks noGrp="1"/>
          </p:cNvSpPr>
          <p:nvPr>
            <p:ph sz="quarter" idx="19"/>
          </p:nvPr>
        </p:nvSpPr>
        <p:spPr>
          <a:xfrm>
            <a:off x="4968240" y="6347337"/>
            <a:ext cx="4023360" cy="396240"/>
          </a:xfrm>
        </p:spPr>
        <p:txBody>
          <a:bodyPr/>
          <a:lstStyle/>
          <a:p>
            <a:r>
              <a:rPr lang="de-DE" altLang="de-DE" dirty="0"/>
              <a:t>Daten: Amt für soziale Leistungen – Sozialamt und Presseamt/Statistikstelle der Stadt Bielefeld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137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"/>
          <p:cNvSpPr txBox="1">
            <a:spLocks/>
          </p:cNvSpPr>
          <p:nvPr/>
        </p:nvSpPr>
        <p:spPr>
          <a:xfrm>
            <a:off x="628649" y="237507"/>
            <a:ext cx="7568000" cy="875196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/>
              <a:t>… </a:t>
            </a:r>
            <a:r>
              <a:rPr lang="de-DE" sz="3000" dirty="0" smtClean="0"/>
              <a:t>auch </a:t>
            </a:r>
            <a:r>
              <a:rPr lang="de-DE" sz="3000" dirty="0"/>
              <a:t>unterschiedliche soziale Bedingungen </a:t>
            </a:r>
            <a:r>
              <a:rPr lang="de-DE" sz="3000" dirty="0" smtClean="0"/>
              <a:t>innerhalb von Schildesche</a:t>
            </a:r>
            <a:endParaRPr lang="de-DE" sz="3000" dirty="0"/>
          </a:p>
        </p:txBody>
      </p:sp>
      <p:sp>
        <p:nvSpPr>
          <p:cNvPr id="14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318968"/>
            <a:ext cx="7477125" cy="311311"/>
          </a:xfrm>
        </p:spPr>
        <p:txBody>
          <a:bodyPr/>
          <a:lstStyle/>
          <a:p>
            <a:r>
              <a:rPr lang="de-DE" altLang="de-DE" dirty="0"/>
              <a:t>Daten: Einwohnermelderegister der Stadt Bielefeld und Statistik der Bundesagentur für Arbeit vom Presseamt/Statistikstelle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81" y="1242927"/>
            <a:ext cx="8781943" cy="507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00073" y="1531344"/>
            <a:ext cx="7772401" cy="486945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Vorstellung </a:t>
            </a:r>
            <a:r>
              <a:rPr lang="de-DE" dirty="0"/>
              <a:t>des Lebenslagenberichts in verschiedenen Stadtteilen, in politischen </a:t>
            </a:r>
            <a:r>
              <a:rPr lang="de-DE" dirty="0" smtClean="0"/>
              <a:t>Gremien</a:t>
            </a:r>
            <a:r>
              <a:rPr lang="de-DE" dirty="0"/>
              <a:t>, Dienstbesprechungen, Quartierswerkstätten und weiteren Veranstaltungen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Partizipative </a:t>
            </a:r>
            <a:r>
              <a:rPr lang="de-DE" dirty="0"/>
              <a:t>Entwicklung konkreter Handlungsempfehlungen für die </a:t>
            </a:r>
            <a:r>
              <a:rPr lang="de-DE" dirty="0" smtClean="0"/>
              <a:t>Politik über </a:t>
            </a:r>
            <a:r>
              <a:rPr lang="de-DE" dirty="0"/>
              <a:t>einen Zeitraum von sechs Monaten mit der Bielefelder Stadtgesellschaft, freien Trägern und Politik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Bündelung </a:t>
            </a:r>
            <a:r>
              <a:rPr lang="de-DE" dirty="0"/>
              <a:t>und Vorstellung der Handlungsempfehlungen in den politischen Gremien </a:t>
            </a:r>
            <a:r>
              <a:rPr lang="de-DE" dirty="0" smtClean="0"/>
              <a:t>Mitte </a:t>
            </a:r>
            <a:r>
              <a:rPr lang="de-DE" dirty="0"/>
              <a:t>2024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dirty="0" smtClean="0"/>
              <a:t>Nutzung </a:t>
            </a:r>
            <a:r>
              <a:rPr lang="de-DE" dirty="0"/>
              <a:t>der Handlungsempfehlungen als Rahmen für die kommende Leistungs- und </a:t>
            </a:r>
            <a:r>
              <a:rPr lang="de-DE" dirty="0" smtClean="0"/>
              <a:t>Finanzierungsperiode </a:t>
            </a:r>
            <a:r>
              <a:rPr lang="de-DE" dirty="0"/>
              <a:t>ab 2026.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de-DE" dirty="0" smtClean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de-DE" dirty="0"/>
          </a:p>
        </p:txBody>
      </p:sp>
      <p:sp>
        <p:nvSpPr>
          <p:cNvPr id="9" name="Textplatzhalter 1"/>
          <p:cNvSpPr txBox="1">
            <a:spLocks/>
          </p:cNvSpPr>
          <p:nvPr/>
        </p:nvSpPr>
        <p:spPr>
          <a:xfrm>
            <a:off x="628650" y="561860"/>
            <a:ext cx="7026275" cy="55084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 smtClean="0"/>
              <a:t>Wie geht es weiter?</a:t>
            </a:r>
            <a:endParaRPr lang="de-DE" sz="3000" dirty="0"/>
          </a:p>
        </p:txBody>
      </p:sp>
      <p:sp>
        <p:nvSpPr>
          <p:cNvPr id="12" name="Inhaltsplatzhalter 4"/>
          <p:cNvSpPr>
            <a:spLocks noGrp="1"/>
          </p:cNvSpPr>
          <p:nvPr>
            <p:ph sz="quarter" idx="19"/>
          </p:nvPr>
        </p:nvSpPr>
        <p:spPr>
          <a:xfrm>
            <a:off x="981075" y="6474624"/>
            <a:ext cx="7477125" cy="221451"/>
          </a:xfrm>
        </p:spPr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 smtClean="0"/>
              <a:t>Stadt Bielefeld | Dezernat für Soziales und Integration - Büro für Sozialplanung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1194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16775" y="248575"/>
            <a:ext cx="7026275" cy="695348"/>
          </a:xfrm>
        </p:spPr>
        <p:txBody>
          <a:bodyPr/>
          <a:lstStyle/>
          <a:p>
            <a:r>
              <a:rPr lang="de-DE" sz="2800" dirty="0" smtClean="0"/>
              <a:t>Weiter zu bearbeitende Themen</a:t>
            </a:r>
            <a:endParaRPr lang="de-DE" sz="2800" dirty="0"/>
          </a:p>
          <a:p>
            <a:endParaRPr lang="de-DE" sz="2800" dirty="0"/>
          </a:p>
        </p:txBody>
      </p:sp>
      <p:sp>
        <p:nvSpPr>
          <p:cNvPr id="5" name="Inhaltsplatzhalter 2"/>
          <p:cNvSpPr>
            <a:spLocks noGrp="1"/>
          </p:cNvSpPr>
          <p:nvPr>
            <p:ph sz="quarter" idx="17"/>
          </p:nvPr>
        </p:nvSpPr>
        <p:spPr>
          <a:xfrm>
            <a:off x="600073" y="1432193"/>
            <a:ext cx="7867652" cy="479715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1: Armut in Verbindung mit der zunehmenden Spaltung der Gesellschaft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2: Vorläuferfähigkeiten bei Kindern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3: Gesundheitsförderung 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4: Benachteiligung von Frauen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5: Vereinsamung, soziale Isolation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6: Digitalisierung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7: Förderung sorgender Gemeinschaften einschließlich Nachbarschaften und Pflegender Angehöriger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8: Bürgerschaftliches Engagement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100" dirty="0"/>
              <a:t>TOP 9: Selbsthilfe</a:t>
            </a:r>
          </a:p>
        </p:txBody>
      </p:sp>
    </p:spTree>
    <p:extLst>
      <p:ext uri="{BB962C8B-B14F-4D97-AF65-F5344CB8AC3E}">
        <p14:creationId xmlns:p14="http://schemas.microsoft.com/office/powerpoint/2010/main" val="232216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402659" y="2466976"/>
            <a:ext cx="6503216" cy="329499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de-DE" sz="4800" dirty="0" smtClean="0"/>
              <a:t>Vielen Dank für Ihre Aufmerksamkeit!</a:t>
            </a:r>
            <a:endParaRPr lang="de-DE" sz="4800" dirty="0"/>
          </a:p>
        </p:txBody>
      </p:sp>
      <p:sp>
        <p:nvSpPr>
          <p:cNvPr id="4" name="Inhaltsplatzhalter 3"/>
          <p:cNvSpPr txBox="1">
            <a:spLocks/>
          </p:cNvSpPr>
          <p:nvPr/>
        </p:nvSpPr>
        <p:spPr>
          <a:xfrm>
            <a:off x="2684461" y="5605154"/>
            <a:ext cx="6006457" cy="1091276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de-DE" dirty="0" smtClean="0">
                <a:solidFill>
                  <a:schemeClr val="bg1"/>
                </a:solidFill>
              </a:rPr>
              <a:t>Dezernat für Soziales und Integration - Büro für Sozialplanung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de-DE" dirty="0" smtClean="0">
                <a:solidFill>
                  <a:schemeClr val="bg1"/>
                </a:solidFill>
              </a:rPr>
              <a:t>E-Mail:</a:t>
            </a:r>
            <a:r>
              <a:rPr lang="de-DE" dirty="0"/>
              <a:t> </a:t>
            </a:r>
            <a:r>
              <a:rPr lang="de-DE" dirty="0" smtClean="0"/>
              <a:t>	</a:t>
            </a:r>
            <a:r>
              <a:rPr lang="de-DE" u="sng" dirty="0" smtClean="0">
                <a:solidFill>
                  <a:schemeClr val="bg1"/>
                </a:solidFill>
              </a:rPr>
              <a:t>integrierte.sozialplanung@bielefeld.de</a:t>
            </a:r>
            <a:endParaRPr lang="de-DE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de-DE" dirty="0">
                <a:solidFill>
                  <a:schemeClr val="bg1"/>
                </a:solidFill>
              </a:rPr>
              <a:t>Tel.: </a:t>
            </a:r>
            <a:r>
              <a:rPr lang="de-DE" dirty="0" smtClean="0">
                <a:solidFill>
                  <a:schemeClr val="bg1"/>
                </a:solidFill>
              </a:rPr>
              <a:t>	+49(521)51-2371</a:t>
            </a:r>
            <a:endParaRPr lang="de-D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972</Words>
  <Application>Microsoft Office PowerPoint</Application>
  <PresentationFormat>Bildschirmpräsentation (4:3)</PresentationFormat>
  <Paragraphs>115</Paragraphs>
  <Slides>17</Slides>
  <Notes>12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Knoll-Meier, Martina (166)</cp:lastModifiedBy>
  <cp:revision>135</cp:revision>
  <cp:lastPrinted>2023-05-24T07:52:57Z</cp:lastPrinted>
  <dcterms:created xsi:type="dcterms:W3CDTF">2016-11-18T09:41:01Z</dcterms:created>
  <dcterms:modified xsi:type="dcterms:W3CDTF">2023-08-30T13:36:44Z</dcterms:modified>
</cp:coreProperties>
</file>