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66" r:id="rId2"/>
    <p:sldId id="321" r:id="rId3"/>
    <p:sldId id="304" r:id="rId4"/>
    <p:sldId id="315" r:id="rId5"/>
    <p:sldId id="308" r:id="rId6"/>
    <p:sldId id="319" r:id="rId7"/>
    <p:sldId id="317" r:id="rId8"/>
    <p:sldId id="296" r:id="rId9"/>
    <p:sldId id="323" r:id="rId10"/>
    <p:sldId id="295" r:id="rId11"/>
    <p:sldId id="297" r:id="rId12"/>
    <p:sldId id="298" r:id="rId13"/>
    <p:sldId id="299" r:id="rId14"/>
    <p:sldId id="324" r:id="rId15"/>
    <p:sldId id="301" r:id="rId16"/>
    <p:sldId id="302" r:id="rId17"/>
    <p:sldId id="300" r:id="rId18"/>
    <p:sldId id="303" r:id="rId19"/>
    <p:sldId id="320" r:id="rId20"/>
  </p:sldIdLst>
  <p:sldSz cx="9144000" cy="5143500" type="screen16x9"/>
  <p:notesSz cx="6858000" cy="9144000"/>
  <p:defaultTextStyle>
    <a:defPPr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BD96"/>
    <a:srgbClr val="579778"/>
    <a:srgbClr val="AA0110"/>
    <a:srgbClr val="9B010F"/>
    <a:srgbClr val="8C2932"/>
    <a:srgbClr val="B02D45"/>
    <a:srgbClr val="E30014"/>
    <a:srgbClr val="FF0000"/>
    <a:srgbClr val="003B79"/>
    <a:srgbClr val="AE0F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56" autoAdjust="0"/>
    <p:restoredTop sz="81261" autoAdjust="0"/>
  </p:normalViewPr>
  <p:slideViewPr>
    <p:cSldViewPr snapToGrid="0" snapToObjects="1">
      <p:cViewPr varScale="1">
        <p:scale>
          <a:sx n="88" d="100"/>
          <a:sy n="88" d="100"/>
        </p:scale>
        <p:origin x="1493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85" d="100"/>
          <a:sy n="85" d="100"/>
        </p:scale>
        <p:origin x="303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231055-9045-EC42-A627-09A70D08C92C}" type="datetimeFigureOut">
              <a:rPr lang="de-DE" smtClean="0"/>
              <a:t>12.02.2025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9E8EDB-5E4A-AD4E-B30F-BDD6F58DE42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457832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7FEAE3-2199-E24B-8A37-AC306165FB57}" type="datetimeFigureOut">
              <a:rPr lang="de-DE" smtClean="0"/>
              <a:t>12.02.2025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799932-A8B8-8F42-A76C-E9DB1AB273F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91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86617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89690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None/>
            </a:pPr>
            <a:endParaRPr lang="de-D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739009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10435C-5614-F6B3-ABC8-99EAD68972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A1F35F41-F436-39A5-857B-ACBA0DCB22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6B7E208B-2FC7-952A-1E08-996BC0B4E8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8E320A6-DF66-47E8-3D0A-38A312995B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65906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610485" algn="l"/>
                <a:tab pos="2790825" algn="l"/>
              </a:tabLst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338476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929B15-41BB-3C76-EA32-AF16ADA6C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638EF87-AC61-3370-5CCA-239C051B75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80DB80CA-AFA5-CE54-A5C6-F8A9FFDBE3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de-DE" b="0" i="0" dirty="0">
              <a:solidFill>
                <a:srgbClr val="000000"/>
              </a:solidFill>
              <a:effectLst/>
              <a:latin typeface="CeraBielefeld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53C7EBD-AC5C-D3AF-C349-45611C8780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7347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593449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="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96664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645859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-212400">
              <a:buNone/>
            </a:pPr>
            <a:endParaRPr lang="de-DE" sz="1600" dirty="0" smtClean="0">
              <a:sym typeface="Wingdings" panose="05000000000000000000" pitchFamily="2" charset="2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01396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715228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577378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de-DE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3980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18878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561536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654368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755648" y="2443734"/>
            <a:ext cx="6457048" cy="1397174"/>
          </a:xfrm>
        </p:spPr>
        <p:txBody>
          <a:bodyPr lIns="0" anchor="b" anchorCtr="0"/>
          <a:lstStyle>
            <a:lvl1pPr>
              <a:defRPr b="1" i="0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Titel des Vortrags</a:t>
            </a:r>
            <a:br>
              <a:rPr lang="de-DE" dirty="0"/>
            </a:br>
            <a:r>
              <a:rPr lang="de-DE" dirty="0"/>
              <a:t>mit Unterzeile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1755648" y="3886628"/>
            <a:ext cx="6457048" cy="740236"/>
          </a:xfrm>
          <a:prstGeom prst="rect">
            <a:avLst/>
          </a:prstGeom>
        </p:spPr>
        <p:txBody>
          <a:bodyPr lIns="0" anchor="t" anchorCtr="0"/>
          <a:lstStyle>
            <a:lvl1pPr>
              <a:defRPr sz="1800" b="0" i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Weitere Unterzeile</a:t>
            </a:r>
          </a:p>
        </p:txBody>
      </p:sp>
    </p:spTree>
    <p:extLst>
      <p:ext uri="{BB962C8B-B14F-4D97-AF65-F5344CB8AC3E}">
        <p14:creationId xmlns:p14="http://schemas.microsoft.com/office/powerpoint/2010/main" val="1015019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foli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4">
            <a:extLst>
              <a:ext uri="{FF2B5EF4-FFF2-40B4-BE49-F238E27FC236}">
                <a16:creationId xmlns:a16="http://schemas.microsoft.com/office/drawing/2014/main" id="{C29086B9-E61D-E74F-93E4-44FBC52168A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0224" y="3356712"/>
            <a:ext cx="6457950" cy="1188657"/>
          </a:xfrm>
        </p:spPr>
        <p:txBody>
          <a:bodyPr>
            <a:normAutofit/>
          </a:bodyPr>
          <a:lstStyle>
            <a:lvl1pPr marL="0" indent="0">
              <a:buNone/>
              <a:defRPr sz="1800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Optionale Unterzeile einfügen</a:t>
            </a:r>
          </a:p>
        </p:txBody>
      </p:sp>
    </p:spTree>
    <p:extLst>
      <p:ext uri="{BB962C8B-B14F-4D97-AF65-F5344CB8AC3E}">
        <p14:creationId xmlns:p14="http://schemas.microsoft.com/office/powerpoint/2010/main" val="814134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folie_Ha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>
            <a:extLst>
              <a:ext uri="{FF2B5EF4-FFF2-40B4-BE49-F238E27FC236}">
                <a16:creationId xmlns:a16="http://schemas.microsoft.com/office/drawing/2014/main" id="{3453417E-A02D-B941-8D55-EA190D17925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0224" y="3356712"/>
            <a:ext cx="3395005" cy="1188657"/>
          </a:xfrm>
        </p:spPr>
        <p:txBody>
          <a:bodyPr>
            <a:normAutofit/>
          </a:bodyPr>
          <a:lstStyle>
            <a:lvl1pPr marL="0" indent="0">
              <a:buNone/>
              <a:defRPr sz="1800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Optionale Unterzeile einfügen</a:t>
            </a:r>
          </a:p>
        </p:txBody>
      </p:sp>
    </p:spTree>
    <p:extLst>
      <p:ext uri="{BB962C8B-B14F-4D97-AF65-F5344CB8AC3E}">
        <p14:creationId xmlns:p14="http://schemas.microsoft.com/office/powerpoint/2010/main" val="3916129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folie_Bur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4">
            <a:extLst>
              <a:ext uri="{FF2B5EF4-FFF2-40B4-BE49-F238E27FC236}">
                <a16:creationId xmlns:a16="http://schemas.microsoft.com/office/drawing/2014/main" id="{64150A75-C1D2-834F-9DFC-DBB01E8E1F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0224" y="3356712"/>
            <a:ext cx="2822576" cy="1188657"/>
          </a:xfrm>
        </p:spPr>
        <p:txBody>
          <a:bodyPr>
            <a:normAutofit/>
          </a:bodyPr>
          <a:lstStyle>
            <a:lvl1pPr marL="0" indent="0">
              <a:buNone/>
              <a:defRPr sz="1800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Optionale Unterzeile einfügen</a:t>
            </a:r>
          </a:p>
        </p:txBody>
      </p:sp>
    </p:spTree>
    <p:extLst>
      <p:ext uri="{BB962C8B-B14F-4D97-AF65-F5344CB8AC3E}">
        <p14:creationId xmlns:p14="http://schemas.microsoft.com/office/powerpoint/2010/main" val="2677631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folie_Bild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>
            <a:extLst>
              <a:ext uri="{FF2B5EF4-FFF2-40B4-BE49-F238E27FC236}">
                <a16:creationId xmlns:a16="http://schemas.microsoft.com/office/drawing/2014/main" id="{31BBC414-A2B6-3C44-A4DD-D9D46AFC294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0224" y="4259212"/>
            <a:ext cx="6457950" cy="507472"/>
          </a:xfrm>
        </p:spPr>
        <p:txBody>
          <a:bodyPr>
            <a:normAutofit/>
          </a:bodyPr>
          <a:lstStyle>
            <a:lvl1pPr marL="0" indent="0">
              <a:buNone/>
              <a:defRPr sz="1800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Optionale Unterzeile einfügen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AE701CD2-08AB-C671-C86D-07ADF8E196F7}"/>
              </a:ext>
            </a:extLst>
          </p:cNvPr>
          <p:cNvSpPr txBox="1"/>
          <p:nvPr userDrawn="1"/>
        </p:nvSpPr>
        <p:spPr>
          <a:xfrm>
            <a:off x="443254" y="264161"/>
            <a:ext cx="30209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200" b="1" dirty="0">
                <a:solidFill>
                  <a:schemeClr val="bg1"/>
                </a:solidFill>
                <a:latin typeface="Cera Bielefeld" panose="00000500000000000000" pitchFamily="2" charset="0"/>
              </a:rPr>
              <a:t>Bielefeld Marketing</a:t>
            </a:r>
          </a:p>
        </p:txBody>
      </p:sp>
    </p:spTree>
    <p:extLst>
      <p:ext uri="{BB962C8B-B14F-4D97-AF65-F5344CB8AC3E}">
        <p14:creationId xmlns:p14="http://schemas.microsoft.com/office/powerpoint/2010/main" val="2657410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elfolie_Bild"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>
            <a:extLst>
              <a:ext uri="{FF2B5EF4-FFF2-40B4-BE49-F238E27FC236}">
                <a16:creationId xmlns:a16="http://schemas.microsoft.com/office/drawing/2014/main" id="{31BBC414-A2B6-3C44-A4DD-D9D46AFC294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0224" y="4259212"/>
            <a:ext cx="6457950" cy="507472"/>
          </a:xfrm>
        </p:spPr>
        <p:txBody>
          <a:bodyPr>
            <a:normAutofit/>
          </a:bodyPr>
          <a:lstStyle>
            <a:lvl1pPr marL="0" indent="0">
              <a:buNone/>
              <a:defRPr sz="1800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Optionale Unterzeile einfügen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D3432C5A-EC68-8EF6-266C-63B22D70467E}"/>
              </a:ext>
            </a:extLst>
          </p:cNvPr>
          <p:cNvSpPr txBox="1"/>
          <p:nvPr userDrawn="1"/>
        </p:nvSpPr>
        <p:spPr>
          <a:xfrm>
            <a:off x="443254" y="264161"/>
            <a:ext cx="30209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200" b="1" dirty="0">
                <a:solidFill>
                  <a:schemeClr val="bg1"/>
                </a:solidFill>
                <a:latin typeface="Cera Bielefeld" panose="00000500000000000000" pitchFamily="2" charset="0"/>
              </a:rPr>
              <a:t>Bielefeld Marketing</a:t>
            </a:r>
          </a:p>
        </p:txBody>
      </p:sp>
    </p:spTree>
    <p:extLst>
      <p:ext uri="{BB962C8B-B14F-4D97-AF65-F5344CB8AC3E}">
        <p14:creationId xmlns:p14="http://schemas.microsoft.com/office/powerpoint/2010/main" val="517051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folie_Bi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>
            <a:extLst>
              <a:ext uri="{FF2B5EF4-FFF2-40B4-BE49-F238E27FC236}">
                <a16:creationId xmlns:a16="http://schemas.microsoft.com/office/drawing/2014/main" id="{31BBC414-A2B6-3C44-A4DD-D9D46AFC294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0224" y="4259212"/>
            <a:ext cx="6457950" cy="507472"/>
          </a:xfrm>
        </p:spPr>
        <p:txBody>
          <a:bodyPr>
            <a:normAutofit/>
          </a:bodyPr>
          <a:lstStyle>
            <a:lvl1pPr marL="0" indent="0">
              <a:buNone/>
              <a:defRPr sz="1800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Optionale Unterzeile einfügen</a:t>
            </a:r>
          </a:p>
        </p:txBody>
      </p:sp>
    </p:spTree>
    <p:extLst>
      <p:ext uri="{BB962C8B-B14F-4D97-AF65-F5344CB8AC3E}">
        <p14:creationId xmlns:p14="http://schemas.microsoft.com/office/powerpoint/2010/main" val="2866430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folie_Bi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>
            <a:extLst>
              <a:ext uri="{FF2B5EF4-FFF2-40B4-BE49-F238E27FC236}">
                <a16:creationId xmlns:a16="http://schemas.microsoft.com/office/drawing/2014/main" id="{31BBC414-A2B6-3C44-A4DD-D9D46AFC294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0224" y="4259212"/>
            <a:ext cx="6457950" cy="507472"/>
          </a:xfrm>
        </p:spPr>
        <p:txBody>
          <a:bodyPr>
            <a:normAutofit/>
          </a:bodyPr>
          <a:lstStyle>
            <a:lvl1pPr marL="0" indent="0">
              <a:buNone/>
              <a:defRPr sz="1800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Optionale Unterzeile einfügen</a:t>
            </a:r>
          </a:p>
        </p:txBody>
      </p:sp>
    </p:spTree>
    <p:extLst>
      <p:ext uri="{BB962C8B-B14F-4D97-AF65-F5344CB8AC3E}">
        <p14:creationId xmlns:p14="http://schemas.microsoft.com/office/powerpoint/2010/main" val="175129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Kapiteltrenner_ro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9261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Kapiteltrenner_gru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8951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Kapiteltrenner_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99197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haltsfoli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7200" y="459547"/>
            <a:ext cx="8229600" cy="1379764"/>
          </a:xfrm>
        </p:spPr>
        <p:txBody>
          <a:bodyPr anchor="t" anchorCtr="0"/>
          <a:lstStyle>
            <a:lvl1pPr>
              <a:defRPr>
                <a:solidFill>
                  <a:srgbClr val="E30014"/>
                </a:solidFill>
              </a:defRPr>
            </a:lvl1pPr>
          </a:lstStyle>
          <a:p>
            <a:r>
              <a:rPr lang="de-DE" dirty="0"/>
              <a:t>Titel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</p:spTree>
    <p:extLst>
      <p:ext uri="{BB962C8B-B14F-4D97-AF65-F5344CB8AC3E}">
        <p14:creationId xmlns:p14="http://schemas.microsoft.com/office/powerpoint/2010/main" val="37774738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62585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625849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AC9FDA4C-C062-E34A-A72E-DDAFF87D4B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459547"/>
            <a:ext cx="8229600" cy="740604"/>
          </a:xfrm>
        </p:spPr>
        <p:txBody>
          <a:bodyPr anchor="t" anchorCtr="0"/>
          <a:lstStyle>
            <a:lvl1pPr>
              <a:defRPr>
                <a:solidFill>
                  <a:srgbClr val="E30014"/>
                </a:solidFill>
              </a:defRPr>
            </a:lvl1pPr>
          </a:lstStyle>
          <a:p>
            <a:r>
              <a:rPr lang="de-DE" dirty="0"/>
              <a:t>Titel bearbeiten</a:t>
            </a:r>
          </a:p>
        </p:txBody>
      </p:sp>
    </p:spTree>
    <p:extLst>
      <p:ext uri="{BB962C8B-B14F-4D97-AF65-F5344CB8AC3E}">
        <p14:creationId xmlns:p14="http://schemas.microsoft.com/office/powerpoint/2010/main" val="18160571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2 Bil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5708650" cy="5143500"/>
          </a:xfrm>
        </p:spPr>
        <p:txBody>
          <a:bodyPr/>
          <a:lstStyle/>
          <a:p>
            <a:endParaRPr lang="de-DE"/>
          </a:p>
        </p:txBody>
      </p:sp>
      <p:sp>
        <p:nvSpPr>
          <p:cNvPr id="11" name="Bildplatzhalter 10"/>
          <p:cNvSpPr>
            <a:spLocks noGrp="1"/>
          </p:cNvSpPr>
          <p:nvPr>
            <p:ph type="pic" sz="quarter" idx="15"/>
          </p:nvPr>
        </p:nvSpPr>
        <p:spPr>
          <a:xfrm>
            <a:off x="5782490" y="0"/>
            <a:ext cx="3361509" cy="5143500"/>
          </a:xfrm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86747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3 Bil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3326674" cy="2538000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11" name="Bildplatzhalter 10"/>
          <p:cNvSpPr>
            <a:spLocks noGrp="1"/>
          </p:cNvSpPr>
          <p:nvPr>
            <p:ph type="pic" sz="quarter" idx="15"/>
          </p:nvPr>
        </p:nvSpPr>
        <p:spPr>
          <a:xfrm>
            <a:off x="3384000" y="0"/>
            <a:ext cx="5760000" cy="5143500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4" name="Bildplatzhalter 8">
            <a:extLst>
              <a:ext uri="{FF2B5EF4-FFF2-40B4-BE49-F238E27FC236}">
                <a16:creationId xmlns:a16="http://schemas.microsoft.com/office/drawing/2014/main" id="{B07E96B4-9DE3-004C-87F0-69ABCD9E047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2605500"/>
            <a:ext cx="3326674" cy="2538000"/>
          </a:xfrm>
        </p:spPr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093644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1 Bil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8164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442686"/>
            <a:ext cx="8229600" cy="1396625"/>
          </a:xfrm>
          <a:prstGeom prst="rect">
            <a:avLst/>
          </a:prstGeom>
        </p:spPr>
        <p:txBody>
          <a:bodyPr vert="horz" lIns="0" tIns="45720" rIns="91440" bIns="45720" rtlCol="0" anchor="t" anchorCtr="0">
            <a:normAutofit/>
          </a:bodyPr>
          <a:lstStyle/>
          <a:p>
            <a:r>
              <a:rPr lang="de-DE" dirty="0"/>
              <a:t>Titel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839311"/>
            <a:ext cx="8229600" cy="295766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</p:spTree>
    <p:extLst>
      <p:ext uri="{BB962C8B-B14F-4D97-AF65-F5344CB8AC3E}">
        <p14:creationId xmlns:p14="http://schemas.microsoft.com/office/powerpoint/2010/main" val="335012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  <p:sldLayoutId id="2147483657" r:id="rId4"/>
    <p:sldLayoutId id="2147483658" r:id="rId5"/>
    <p:sldLayoutId id="2147483664" r:id="rId6"/>
    <p:sldLayoutId id="2147483663" r:id="rId7"/>
    <p:sldLayoutId id="2147483662" r:id="rId8"/>
    <p:sldLayoutId id="2147483651" r:id="rId9"/>
    <p:sldLayoutId id="2147483659" r:id="rId10"/>
    <p:sldLayoutId id="2147483660" r:id="rId11"/>
    <p:sldLayoutId id="2147483650" r:id="rId12"/>
    <p:sldLayoutId id="2147483652" r:id="rId13"/>
    <p:sldLayoutId id="2147483653" r:id="rId14"/>
    <p:sldLayoutId id="2147483661" r:id="rId15"/>
    <p:sldLayoutId id="2147483654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1" i="0" kern="1200">
          <a:solidFill>
            <a:srgbClr val="E30014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15.sv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4.pn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microsoft.com/office/2007/relationships/media" Target="../media/media3.mp4"/><Relationship Id="rId1" Type="http://schemas.openxmlformats.org/officeDocument/2006/relationships/video" Target="NULL" TargetMode="Externa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g"/><Relationship Id="rId5" Type="http://schemas.openxmlformats.org/officeDocument/2006/relationships/image" Target="../media/image28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emf"/><Relationship Id="rId3" Type="http://schemas.openxmlformats.org/officeDocument/2006/relationships/image" Target="../media/image13.jpg"/><Relationship Id="rId7" Type="http://schemas.openxmlformats.org/officeDocument/2006/relationships/image" Target="../media/image31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emf"/><Relationship Id="rId5" Type="http://schemas.openxmlformats.org/officeDocument/2006/relationships/image" Target="../media/image15.svg"/><Relationship Id="rId10" Type="http://schemas.openxmlformats.org/officeDocument/2006/relationships/image" Target="../media/image16.png"/><Relationship Id="rId4" Type="http://schemas.openxmlformats.org/officeDocument/2006/relationships/image" Target="../media/image14.png"/><Relationship Id="rId9" Type="http://schemas.openxmlformats.org/officeDocument/2006/relationships/image" Target="../media/image3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>
            <a:extLst>
              <a:ext uri="{FF2B5EF4-FFF2-40B4-BE49-F238E27FC236}">
                <a16:creationId xmlns:a16="http://schemas.microsoft.com/office/drawing/2014/main" id="{0338255F-4646-30A0-7547-143A8C85F59B}"/>
              </a:ext>
            </a:extLst>
          </p:cNvPr>
          <p:cNvSpPr txBox="1">
            <a:spLocks/>
          </p:cNvSpPr>
          <p:nvPr/>
        </p:nvSpPr>
        <p:spPr>
          <a:xfrm>
            <a:off x="2408527" y="2473742"/>
            <a:ext cx="3661925" cy="769441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rtlCol="0" anchor="ctr" anchorCtr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b="1" spc="40" dirty="0">
                <a:ln w="130175" cmpd="tri">
                  <a:solidFill>
                    <a:schemeClr val="tx2">
                      <a:alpha val="0"/>
                    </a:schemeClr>
                  </a:solidFill>
                </a:ln>
                <a:solidFill>
                  <a:schemeClr val="bg1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für Bielefeld</a:t>
            </a: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0503876E-D6F6-7B52-2127-E8B39DECE084}"/>
              </a:ext>
            </a:extLst>
          </p:cNvPr>
          <p:cNvSpPr txBox="1">
            <a:spLocks/>
          </p:cNvSpPr>
          <p:nvPr/>
        </p:nvSpPr>
        <p:spPr>
          <a:xfrm>
            <a:off x="2408527" y="1711520"/>
            <a:ext cx="4798000" cy="769441"/>
          </a:xfrm>
          <a:prstGeom prst="rect">
            <a:avLst/>
          </a:prstGeom>
          <a:solidFill>
            <a:srgbClr val="579778"/>
          </a:solidFill>
          <a:ln>
            <a:noFill/>
          </a:ln>
        </p:spPr>
        <p:txBody>
          <a:bodyPr vert="horz" wrap="square" lIns="91440" tIns="45720" rIns="91440" bIns="45720" rtlCol="0" anchor="ctr" anchorCtr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b="1" spc="40" dirty="0">
                <a:ln w="130175" cmpd="tri">
                  <a:solidFill>
                    <a:schemeClr val="tx2">
                      <a:alpha val="0"/>
                    </a:schemeClr>
                  </a:solidFill>
                </a:ln>
                <a:solidFill>
                  <a:schemeClr val="bg1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Kulturmarketing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E3FF35DA-FE09-3034-6E96-AE90F6BB88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54131" y="4149445"/>
            <a:ext cx="2511373" cy="905741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3E5638D8-A5AB-8D51-3D5D-43C43A971801}"/>
              </a:ext>
            </a:extLst>
          </p:cNvPr>
          <p:cNvSpPr txBox="1">
            <a:spLocks/>
          </p:cNvSpPr>
          <p:nvPr/>
        </p:nvSpPr>
        <p:spPr>
          <a:xfrm>
            <a:off x="7107415" y="215360"/>
            <a:ext cx="1848708" cy="769441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b="1" i="0" kern="1200">
                <a:solidFill>
                  <a:srgbClr val="E3001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1400" dirty="0">
                <a:solidFill>
                  <a:schemeClr val="bg1"/>
                </a:solidFill>
              </a:rPr>
              <a:t>Stand Februar 2025</a:t>
            </a:r>
            <a:endParaRPr lang="de-DE" sz="1400" b="0" dirty="0">
              <a:solidFill>
                <a:schemeClr val="tx1"/>
              </a:solidFill>
            </a:endParaRPr>
          </a:p>
        </p:txBody>
      </p:sp>
      <p:pic>
        <p:nvPicPr>
          <p:cNvPr id="16" name="Grafik 15" descr="Ein Bild, das Schrift, Grafiken, Grafikdesign, gelb enthält.&#10;&#10;Automatisch generierte Beschreibung">
            <a:extLst>
              <a:ext uri="{FF2B5EF4-FFF2-40B4-BE49-F238E27FC236}">
                <a16:creationId xmlns:a16="http://schemas.microsoft.com/office/drawing/2014/main" id="{3F0F17B0-8B71-306D-9D10-DFA69F7D1E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26855">
            <a:off x="5733535" y="2472181"/>
            <a:ext cx="1599088" cy="1599088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08BFB432-4ED3-5405-F3E9-1870F76034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70452" y="4624491"/>
            <a:ext cx="2760443" cy="30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1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Video 11">
            <a:hlinkClick r:id="" action="ppaction://media"/>
            <a:extLst>
              <a:ext uri="{FF2B5EF4-FFF2-40B4-BE49-F238E27FC236}">
                <a16:creationId xmlns:a16="http://schemas.microsoft.com/office/drawing/2014/main" id="{7C12BD14-A93D-A8CB-B8C9-3548D29BBAD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DE37CB0B-49A6-1CF7-AEC4-7ED6ABC5A6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1959334" y="2118878"/>
            <a:ext cx="2511373" cy="905741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19D319B6-0DC6-3A1E-2E8A-1E76574BD25A}"/>
              </a:ext>
            </a:extLst>
          </p:cNvPr>
          <p:cNvSpPr txBox="1">
            <a:spLocks/>
          </p:cNvSpPr>
          <p:nvPr/>
        </p:nvSpPr>
        <p:spPr>
          <a:xfrm>
            <a:off x="1138575" y="3226946"/>
            <a:ext cx="3243055" cy="461665"/>
          </a:xfrm>
          <a:prstGeom prst="rect">
            <a:avLst/>
          </a:prstGeom>
          <a:solidFill>
            <a:srgbClr val="579778"/>
          </a:solidFill>
          <a:ln>
            <a:noFill/>
          </a:ln>
        </p:spPr>
        <p:txBody>
          <a:bodyPr vert="horz" wrap="square" lIns="91440" tIns="45720" rIns="91440" bIns="45720" rtlCol="0" anchor="ctr" anchorCtr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2400" b="1" spc="40" dirty="0">
                <a:ln w="130175" cmpd="tri">
                  <a:solidFill>
                    <a:schemeClr val="tx2">
                      <a:alpha val="0"/>
                    </a:schemeClr>
                  </a:solidFill>
                </a:ln>
                <a:solidFill>
                  <a:schemeClr val="bg1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Was bisher geschah</a:t>
            </a:r>
          </a:p>
        </p:txBody>
      </p:sp>
    </p:spTree>
    <p:extLst>
      <p:ext uri="{BB962C8B-B14F-4D97-AF65-F5344CB8AC3E}">
        <p14:creationId xmlns:p14="http://schemas.microsoft.com/office/powerpoint/2010/main" val="2998690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10" repeatCount="indefinite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29B449-E0CF-F02E-499E-E3C7D4D31C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310E074-C88E-C603-123F-53B5F3DA0361}"/>
              </a:ext>
            </a:extLst>
          </p:cNvPr>
          <p:cNvSpPr txBox="1">
            <a:spLocks/>
          </p:cNvSpPr>
          <p:nvPr/>
        </p:nvSpPr>
        <p:spPr>
          <a:xfrm>
            <a:off x="2043545" y="1767840"/>
            <a:ext cx="7862454" cy="3122769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/>
            <a:r>
              <a:rPr lang="de-DE" sz="1800" dirty="0"/>
              <a:t>Nachtansichten (seit 2002)</a:t>
            </a:r>
          </a:p>
          <a:p>
            <a:pPr marL="324000" lvl="2" indent="0">
              <a:buNone/>
            </a:pPr>
            <a:r>
              <a:rPr lang="de-DE" sz="1800" dirty="0"/>
              <a:t>- Bielefelder Nacht der Museen, Kirchen und Galerien</a:t>
            </a:r>
          </a:p>
          <a:p>
            <a:pPr marL="324000" lvl="2" indent="0">
              <a:buNone/>
            </a:pPr>
            <a:r>
              <a:rPr lang="de-DE" sz="1600" dirty="0"/>
              <a:t>50 Kulturorte, 15.000 </a:t>
            </a:r>
            <a:r>
              <a:rPr lang="de-DE" sz="1600" dirty="0" err="1"/>
              <a:t>Besucher:innen</a:t>
            </a:r>
            <a:r>
              <a:rPr lang="de-DE" sz="1600" dirty="0"/>
              <a:t>, 80.000 Gesamtbesuche</a:t>
            </a:r>
          </a:p>
          <a:p>
            <a:pPr marL="324000" lvl="2" indent="0">
              <a:buNone/>
            </a:pPr>
            <a:endParaRPr lang="de-DE" sz="400" dirty="0"/>
          </a:p>
          <a:p>
            <a:pPr marL="0" indent="-285750"/>
            <a:r>
              <a:rPr lang="de-DE" sz="1800" dirty="0"/>
              <a:t> </a:t>
            </a:r>
            <a:r>
              <a:rPr lang="de-DE" sz="1800" dirty="0" err="1"/>
              <a:t>vielHarmonie</a:t>
            </a:r>
            <a:r>
              <a:rPr lang="de-DE" sz="1800" dirty="0"/>
              <a:t>, Leineweber-Markt, Sparrenburgfest</a:t>
            </a:r>
          </a:p>
          <a:p>
            <a:pPr marL="0" indent="-285750"/>
            <a:endParaRPr lang="de-DE" sz="400" dirty="0"/>
          </a:p>
          <a:p>
            <a:pPr marL="0"/>
            <a:r>
              <a:rPr lang="de-DE" sz="1800" dirty="0"/>
              <a:t>Burgsommer (Corona-Sommer 2020 und 2021)</a:t>
            </a:r>
          </a:p>
          <a:p>
            <a:pPr marL="324000" lvl="2" indent="0">
              <a:buNone/>
            </a:pPr>
            <a:r>
              <a:rPr lang="de-DE" sz="1600" dirty="0"/>
              <a:t>über 4.500 verkaufte Tickets pro Jahr</a:t>
            </a:r>
          </a:p>
          <a:p>
            <a:pPr marL="324000" lvl="2" indent="0">
              <a:buNone/>
            </a:pPr>
            <a:endParaRPr lang="de-DE" sz="400" dirty="0"/>
          </a:p>
          <a:p>
            <a:pPr marL="0">
              <a:buFont typeface="Arial" panose="020B0604020202020204" pitchFamily="34" charset="0"/>
              <a:buChar char="•"/>
            </a:pPr>
            <a:r>
              <a:rPr lang="de-DE" sz="1800" dirty="0" err="1"/>
              <a:t>ArtMobi</a:t>
            </a:r>
            <a:r>
              <a:rPr lang="de-DE" sz="1800" dirty="0"/>
              <a:t>(e)l (2022 und 2023) </a:t>
            </a:r>
          </a:p>
          <a:p>
            <a:pPr marL="342000" lvl="1" indent="0">
              <a:buNone/>
            </a:pPr>
            <a:r>
              <a:rPr lang="de-DE" sz="1600" dirty="0"/>
              <a:t>Kooperationsprojekt (</a:t>
            </a:r>
            <a:r>
              <a:rPr lang="de-DE" sz="1600" dirty="0" err="1"/>
              <a:t>Regiopolregion</a:t>
            </a:r>
            <a:r>
              <a:rPr lang="de-DE" sz="1600" dirty="0"/>
              <a:t>) und 3-tägige Veranstaltung</a:t>
            </a:r>
          </a:p>
          <a:p>
            <a:pPr marL="360000" lvl="1" indent="0">
              <a:buNone/>
            </a:pPr>
            <a:endParaRPr lang="de-DE" sz="1800" dirty="0"/>
          </a:p>
          <a:p>
            <a:pPr marL="360000" lvl="1" indent="0">
              <a:buNone/>
            </a:pPr>
            <a:endParaRPr lang="de-DE" sz="1800" dirty="0"/>
          </a:p>
          <a:p>
            <a:pPr marL="360000" lvl="1" indent="0">
              <a:buNone/>
            </a:pPr>
            <a:endParaRPr lang="de-DE" sz="1600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97645F5A-0EB8-D823-703C-2E49A2FB35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54131" y="4149445"/>
            <a:ext cx="2511373" cy="905741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E90BF405-D2D3-5DB6-B34B-E795EDBDF2CB}"/>
              </a:ext>
            </a:extLst>
          </p:cNvPr>
          <p:cNvSpPr txBox="1">
            <a:spLocks/>
          </p:cNvSpPr>
          <p:nvPr/>
        </p:nvSpPr>
        <p:spPr>
          <a:xfrm>
            <a:off x="2043545" y="674336"/>
            <a:ext cx="6954982" cy="1379764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b="1" i="0" kern="1200">
                <a:solidFill>
                  <a:srgbClr val="E3001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2700" dirty="0">
                <a:solidFill>
                  <a:schemeClr val="bg1"/>
                </a:solidFill>
              </a:rPr>
              <a:t>Was bisher geschah</a:t>
            </a:r>
            <a:r>
              <a:rPr lang="de-DE" sz="3000" dirty="0"/>
              <a:t/>
            </a:r>
            <a:br>
              <a:rPr lang="de-DE" sz="3000" dirty="0"/>
            </a:br>
            <a:r>
              <a:rPr lang="de-DE" sz="2800" b="0" dirty="0">
                <a:solidFill>
                  <a:schemeClr val="tx1"/>
                </a:solidFill>
              </a:rPr>
              <a:t>Kulturveranstaltungen (Auswahl)</a:t>
            </a:r>
          </a:p>
        </p:txBody>
      </p:sp>
    </p:spTree>
    <p:extLst>
      <p:ext uri="{BB962C8B-B14F-4D97-AF65-F5344CB8AC3E}">
        <p14:creationId xmlns:p14="http://schemas.microsoft.com/office/powerpoint/2010/main" val="245091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9F05F3-A17C-D27F-7D82-DF8D2F3A0A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6B2438C-BC0E-8C42-6140-1DF5907033A7}"/>
              </a:ext>
            </a:extLst>
          </p:cNvPr>
          <p:cNvSpPr txBox="1">
            <a:spLocks/>
          </p:cNvSpPr>
          <p:nvPr/>
        </p:nvSpPr>
        <p:spPr>
          <a:xfrm>
            <a:off x="2043545" y="674336"/>
            <a:ext cx="6954982" cy="1379764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b="1" i="0" kern="1200">
                <a:solidFill>
                  <a:srgbClr val="E3001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2700" dirty="0">
                <a:solidFill>
                  <a:schemeClr val="bg1"/>
                </a:solidFill>
              </a:rPr>
              <a:t>Was bisher geschah</a:t>
            </a:r>
            <a:r>
              <a:rPr lang="de-DE" sz="3000" dirty="0"/>
              <a:t/>
            </a:r>
            <a:br>
              <a:rPr lang="de-DE" sz="3000" dirty="0"/>
            </a:br>
            <a:r>
              <a:rPr lang="de-DE" sz="2800" b="0" dirty="0">
                <a:solidFill>
                  <a:schemeClr val="tx1"/>
                </a:solidFill>
              </a:rPr>
              <a:t>Service und Beratung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F0CC931-8E15-EC9E-13E5-599EFB1BCEF6}"/>
              </a:ext>
            </a:extLst>
          </p:cNvPr>
          <p:cNvSpPr txBox="1">
            <a:spLocks/>
          </p:cNvSpPr>
          <p:nvPr/>
        </p:nvSpPr>
        <p:spPr>
          <a:xfrm>
            <a:off x="2043545" y="1767840"/>
            <a:ext cx="6694938" cy="277706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800" dirty="0">
                <a:latin typeface="Arial" panose="020B0604020202020204" pitchFamily="34" charset="0"/>
                <a:ea typeface="Times New Roman" panose="02020603050405020304" pitchFamily="18" charset="0"/>
              </a:rPr>
              <a:t>Tourist-Information und Ticketservice </a:t>
            </a:r>
          </a:p>
          <a:p>
            <a:r>
              <a:rPr lang="de-DE" sz="1800" dirty="0">
                <a:latin typeface="Arial" panose="020B0604020202020204" pitchFamily="34" charset="0"/>
                <a:ea typeface="Times New Roman" panose="02020603050405020304" pitchFamily="18" charset="0"/>
              </a:rPr>
              <a:t>Touristische Kulturangebote</a:t>
            </a:r>
          </a:p>
          <a:p>
            <a:r>
              <a:rPr lang="de-DE" sz="1800" dirty="0">
                <a:latin typeface="Arial" panose="020B0604020202020204" pitchFamily="34" charset="0"/>
                <a:ea typeface="Times New Roman" panose="02020603050405020304" pitchFamily="18" charset="0"/>
              </a:rPr>
              <a:t>Entdecker-Karte und Bielefeld-Gutschein</a:t>
            </a:r>
          </a:p>
          <a:p>
            <a:r>
              <a:rPr lang="de-DE" sz="1800" dirty="0" err="1">
                <a:latin typeface="Arial" panose="020B0604020202020204" pitchFamily="34" charset="0"/>
                <a:ea typeface="Times New Roman" panose="02020603050405020304" pitchFamily="18" charset="0"/>
              </a:rPr>
              <a:t>Social</a:t>
            </a:r>
            <a:r>
              <a:rPr lang="de-DE" sz="1800" dirty="0">
                <a:latin typeface="Arial" panose="020B0604020202020204" pitchFamily="34" charset="0"/>
                <a:ea typeface="Times New Roman" panose="02020603050405020304" pitchFamily="18" charset="0"/>
              </a:rPr>
              <a:t> Media, u.a. „Kulturtipp“ vom Kulturamt</a:t>
            </a:r>
          </a:p>
          <a:p>
            <a:endParaRPr lang="de-DE" sz="10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de-DE" sz="1800" dirty="0">
                <a:latin typeface="Arial" panose="020B0604020202020204" pitchFamily="34" charset="0"/>
                <a:ea typeface="Times New Roman" panose="02020603050405020304" pitchFamily="18" charset="0"/>
              </a:rPr>
              <a:t>Digitaler (Kultur-)Veranstaltungskalender</a:t>
            </a:r>
          </a:p>
          <a:p>
            <a:r>
              <a:rPr lang="de-DE" sz="1800" dirty="0">
                <a:latin typeface="Arial" panose="020B0604020202020204" pitchFamily="34" charset="0"/>
                <a:ea typeface="Times New Roman" panose="02020603050405020304" pitchFamily="18" charset="0"/>
              </a:rPr>
              <a:t>Kultur Newsletter</a:t>
            </a:r>
          </a:p>
          <a:p>
            <a:r>
              <a:rPr lang="de-DE" sz="1800" dirty="0">
                <a:latin typeface="Arial" panose="020B0604020202020204" pitchFamily="34" charset="0"/>
                <a:ea typeface="Times New Roman" panose="02020603050405020304" pitchFamily="18" charset="0"/>
              </a:rPr>
              <a:t>Kunst und Kultur online </a:t>
            </a:r>
          </a:p>
          <a:p>
            <a:endParaRPr lang="de-DE" sz="18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de-DE" sz="18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de-DE" sz="17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de-DE" sz="1800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01186098-B22E-2BEC-1E42-5645DCBD62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54131" y="4149445"/>
            <a:ext cx="2511373" cy="905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41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2">
            <a:extLst>
              <a:ext uri="{FF2B5EF4-FFF2-40B4-BE49-F238E27FC236}">
                <a16:creationId xmlns:a16="http://schemas.microsoft.com/office/drawing/2014/main" id="{AE37EF58-61AC-C9D3-EA18-304E4592350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6" name="Video 5">
            <a:hlinkClick r:id="" action="ppaction://media"/>
            <a:extLst>
              <a:ext uri="{FF2B5EF4-FFF2-40B4-BE49-F238E27FC236}">
                <a16:creationId xmlns:a16="http://schemas.microsoft.com/office/drawing/2014/main" id="{E8324137-A095-21EC-F79C-3CA8362F0542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3266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3CF0FB59-BCF8-4F9E-52EB-A77EBDF38B86}"/>
              </a:ext>
            </a:extLst>
          </p:cNvPr>
          <p:cNvSpPr txBox="1">
            <a:spLocks/>
          </p:cNvSpPr>
          <p:nvPr/>
        </p:nvSpPr>
        <p:spPr>
          <a:xfrm>
            <a:off x="1629111" y="848495"/>
            <a:ext cx="7144187" cy="271025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Clr>
                <a:schemeClr val="bg1"/>
              </a:buClr>
              <a:buNone/>
            </a:pPr>
            <a:r>
              <a:rPr lang="de-DE" sz="18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Veranstaltungen zentral sichtbar machen</a:t>
            </a:r>
          </a:p>
          <a:p>
            <a:pPr marL="0" indent="0">
              <a:lnSpc>
                <a:spcPct val="150000"/>
              </a:lnSpc>
              <a:buClr>
                <a:schemeClr val="bg1"/>
              </a:buClr>
              <a:buNone/>
            </a:pPr>
            <a:endParaRPr lang="de-DE" sz="500" b="1" dirty="0">
              <a:solidFill>
                <a:srgbClr val="6DBD96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Website www.bielefeld.jetzt erreicht 2,5 </a:t>
            </a:r>
            <a:r>
              <a:rPr lang="de-DE" sz="16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Mio</a:t>
            </a: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Aufrufe pro Jahr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Digitaler Veranstaltungskalender bildet rund </a:t>
            </a:r>
          </a:p>
          <a:p>
            <a:pPr marL="342000" lvl="1" indent="0">
              <a:buClr>
                <a:schemeClr val="bg1"/>
              </a:buClr>
              <a:buNone/>
            </a:pP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10.000 Veranstaltungen jährlich ab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350 </a:t>
            </a:r>
            <a:r>
              <a:rPr lang="de-DE" sz="16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Kulturakteur:innen</a:t>
            </a: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(aus sämtlichen Bezirken) stellen ihre Termine ein </a:t>
            </a:r>
            <a:r>
              <a:rPr lang="de-DE" sz="1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(kostenlos, selbstständig, mit Bildmaterial, Verlinkung auf eigene Web-Auftritte)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seit 2019 Kulturveranstaltungskalender (www.bielefeld.jetzt/kulturspezial)</a:t>
            </a:r>
          </a:p>
          <a:p>
            <a:pPr marL="685800" lvl="1">
              <a:buClr>
                <a:schemeClr val="bg1"/>
              </a:buClr>
              <a:buFont typeface="Arial" panose="020B0604020202020204" pitchFamily="34" charset="0"/>
              <a:buChar char="×"/>
            </a:pPr>
            <a:endParaRPr lang="de-DE" sz="1700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de-DE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07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3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CF6DCC-F37C-8C40-CF92-2913EEA112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4DB1CFD7-6DBC-7A4A-9A3D-07EE887925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54131" y="4149445"/>
            <a:ext cx="2511373" cy="905741"/>
          </a:xfrm>
          <a:prstGeom prst="rect">
            <a:avLst/>
          </a:prstGeom>
        </p:spPr>
      </p:pic>
      <p:sp>
        <p:nvSpPr>
          <p:cNvPr id="2" name="Inhaltsplatzhalter 2">
            <a:extLst>
              <a:ext uri="{FF2B5EF4-FFF2-40B4-BE49-F238E27FC236}">
                <a16:creationId xmlns:a16="http://schemas.microsoft.com/office/drawing/2014/main" id="{53229BB0-63EC-6E66-1B87-5A38E7B2BA1A}"/>
              </a:ext>
            </a:extLst>
          </p:cNvPr>
          <p:cNvSpPr txBox="1">
            <a:spLocks/>
          </p:cNvSpPr>
          <p:nvPr/>
        </p:nvSpPr>
        <p:spPr>
          <a:xfrm>
            <a:off x="1789747" y="1367667"/>
            <a:ext cx="7529079" cy="3215861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Clr>
                <a:schemeClr val="bg1"/>
              </a:buClr>
              <a:buNone/>
            </a:pPr>
            <a:r>
              <a:rPr lang="de-DE" sz="18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Kultur Newsletter</a:t>
            </a:r>
          </a:p>
          <a:p>
            <a:pPr marL="0" indent="0">
              <a:lnSpc>
                <a:spcPct val="150000"/>
              </a:lnSpc>
              <a:buClr>
                <a:schemeClr val="bg1"/>
              </a:buClr>
              <a:buNone/>
            </a:pPr>
            <a:endParaRPr lang="de-DE" sz="500" b="1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regelmäßiger Versand 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wechselnde Themen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seit 2019 Zahl der Interessierten </a:t>
            </a:r>
          </a:p>
          <a:p>
            <a:pPr marL="342000" lvl="1" indent="0">
              <a:buClr>
                <a:schemeClr val="bg1"/>
              </a:buClr>
              <a:buNone/>
            </a:pP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kontinuierlich gestiegen 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Aktuell 2.100 </a:t>
            </a:r>
            <a:r>
              <a:rPr lang="de-DE" sz="16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Abonnent:innen</a:t>
            </a:r>
            <a:endParaRPr lang="de-DE" sz="16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Ø-</a:t>
            </a: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Öffnungsrate 96%</a:t>
            </a:r>
          </a:p>
          <a:p>
            <a:pPr marL="685800" lvl="1">
              <a:buClr>
                <a:schemeClr val="bg1"/>
              </a:buClr>
              <a:buFont typeface="Arial" panose="020B0604020202020204" pitchFamily="34" charset="0"/>
              <a:buChar char="×"/>
            </a:pPr>
            <a:endParaRPr lang="de-DE" sz="1700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de-DE" sz="1800" dirty="0">
              <a:solidFill>
                <a:schemeClr val="bg1"/>
              </a:solidFill>
            </a:endParaRPr>
          </a:p>
        </p:txBody>
      </p:sp>
      <p:pic>
        <p:nvPicPr>
          <p:cNvPr id="9" name="Grafik 8" descr="Ein Bild, das Text, Screenshot, Menschliches Gesicht, Flyer enthält.&#10;&#10;Automatisch generierte Beschreibung">
            <a:extLst>
              <a:ext uri="{FF2B5EF4-FFF2-40B4-BE49-F238E27FC236}">
                <a16:creationId xmlns:a16="http://schemas.microsoft.com/office/drawing/2014/main" id="{FA2FF71D-BB3C-3209-01C1-CCE0AD6A30C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016" b="36947"/>
          <a:stretch/>
        </p:blipFill>
        <p:spPr>
          <a:xfrm>
            <a:off x="5559630" y="957491"/>
            <a:ext cx="1794622" cy="4183810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32019476-1F0A-A358-33E9-D007EDA57ABE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9687"/>
          <a:stretch/>
        </p:blipFill>
        <p:spPr>
          <a:xfrm>
            <a:off x="7354251" y="2199"/>
            <a:ext cx="1803378" cy="415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06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2">
            <a:extLst>
              <a:ext uri="{FF2B5EF4-FFF2-40B4-BE49-F238E27FC236}">
                <a16:creationId xmlns:a16="http://schemas.microsoft.com/office/drawing/2014/main" id="{AE37EF58-61AC-C9D3-EA18-304E4592350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6" name="Video 5">
            <a:hlinkClick r:id="" action="ppaction://media"/>
            <a:extLst>
              <a:ext uri="{FF2B5EF4-FFF2-40B4-BE49-F238E27FC236}">
                <a16:creationId xmlns:a16="http://schemas.microsoft.com/office/drawing/2014/main" id="{E8324137-A095-21EC-F79C-3CA8362F0542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334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3CF0FB59-BCF8-4F9E-52EB-A77EBDF38B86}"/>
              </a:ext>
            </a:extLst>
          </p:cNvPr>
          <p:cNvSpPr txBox="1">
            <a:spLocks/>
          </p:cNvSpPr>
          <p:nvPr/>
        </p:nvSpPr>
        <p:spPr>
          <a:xfrm>
            <a:off x="1604397" y="848497"/>
            <a:ext cx="7243041" cy="360688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250" indent="0">
              <a:lnSpc>
                <a:spcPct val="150000"/>
              </a:lnSpc>
              <a:buClr>
                <a:schemeClr val="bg1"/>
              </a:buClr>
              <a:buNone/>
            </a:pPr>
            <a:r>
              <a:rPr lang="de-DE" sz="18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Kunst und Kultur online</a:t>
            </a:r>
          </a:p>
          <a:p>
            <a:pPr marL="38250" indent="0">
              <a:lnSpc>
                <a:spcPct val="150000"/>
              </a:lnSpc>
              <a:buClr>
                <a:schemeClr val="bg1"/>
              </a:buClr>
              <a:buNone/>
            </a:pPr>
            <a:endParaRPr lang="de-DE" sz="500" b="1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2400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Überblick der Bielefelder Kulturlandschaft im gesamten Spektrum         (von Museum bis Musikclub)</a:t>
            </a:r>
          </a:p>
          <a:p>
            <a:pPr marL="3240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Darstellung der institutionellen sowie freien Kulturszene</a:t>
            </a:r>
          </a:p>
          <a:p>
            <a:pPr marL="3240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Verlinkung auf eigene Web-Auftritte, Verortung in der Stadt</a:t>
            </a:r>
          </a:p>
          <a:p>
            <a:pPr marL="3240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2024: über 4.000 </a:t>
            </a:r>
            <a:r>
              <a:rPr lang="de-DE" sz="16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Besucher:innen</a:t>
            </a:r>
            <a:r>
              <a:rPr lang="de-DE" sz="1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auf der Überblickseite</a:t>
            </a:r>
          </a:p>
          <a:p>
            <a:pPr marL="685800" lvl="1">
              <a:buFont typeface="Symbol" panose="05050102010706020507" pitchFamily="18" charset="2"/>
              <a:buChar char="-"/>
            </a:pPr>
            <a:endParaRPr lang="de-DE" sz="17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de-DE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282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232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AFB5F3-76FB-86A0-365C-2546C74CDB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5CF01459-6235-9488-8160-C68CD2D0F1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54131" y="4149445"/>
            <a:ext cx="2511373" cy="905741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C483A2D9-B021-8ABA-FA60-0C601BE0263C}"/>
              </a:ext>
            </a:extLst>
          </p:cNvPr>
          <p:cNvSpPr txBox="1">
            <a:spLocks/>
          </p:cNvSpPr>
          <p:nvPr/>
        </p:nvSpPr>
        <p:spPr>
          <a:xfrm>
            <a:off x="2043545" y="674336"/>
            <a:ext cx="6954982" cy="1379764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b="1" i="0" kern="1200">
                <a:solidFill>
                  <a:srgbClr val="E3001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2700" dirty="0">
                <a:solidFill>
                  <a:schemeClr val="bg1"/>
                </a:solidFill>
              </a:rPr>
              <a:t>Was bisher geschah</a:t>
            </a:r>
            <a:r>
              <a:rPr lang="de-DE" sz="3000" dirty="0"/>
              <a:t/>
            </a:r>
            <a:br>
              <a:rPr lang="de-DE" sz="3000" dirty="0"/>
            </a:br>
            <a:r>
              <a:rPr lang="de-DE" sz="2800" b="0" dirty="0">
                <a:solidFill>
                  <a:schemeClr val="tx1"/>
                </a:solidFill>
              </a:rPr>
              <a:t>Projekte und Kampagnen</a:t>
            </a:r>
          </a:p>
        </p:txBody>
      </p:sp>
      <p:sp>
        <p:nvSpPr>
          <p:cNvPr id="4" name="Inhaltsplatzhalter 2">
            <a:extLst>
              <a:ext uri="{FF2B5EF4-FFF2-40B4-BE49-F238E27FC236}">
                <a16:creationId xmlns:a16="http://schemas.microsoft.com/office/drawing/2014/main" id="{8B1B498A-5A86-F523-38E8-20E9BA9C216E}"/>
              </a:ext>
            </a:extLst>
          </p:cNvPr>
          <p:cNvSpPr txBox="1">
            <a:spLocks/>
          </p:cNvSpPr>
          <p:nvPr/>
        </p:nvSpPr>
        <p:spPr>
          <a:xfrm>
            <a:off x="2043545" y="1767840"/>
            <a:ext cx="6694938" cy="277706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800" dirty="0">
                <a:latin typeface="Arial" panose="020B0604020202020204" pitchFamily="34" charset="0"/>
                <a:ea typeface="Times New Roman" panose="02020603050405020304" pitchFamily="18" charset="0"/>
              </a:rPr>
              <a:t>Bielefelder Kunst-Dreieck (ab 2019)</a:t>
            </a:r>
          </a:p>
          <a:p>
            <a:r>
              <a:rPr lang="de-DE" sz="1800" dirty="0">
                <a:latin typeface="Arial" panose="020B0604020202020204" pitchFamily="34" charset="0"/>
                <a:ea typeface="Times New Roman" panose="02020603050405020304" pitchFamily="18" charset="0"/>
              </a:rPr>
              <a:t>Kultur schenken (2019 – 2023)</a:t>
            </a:r>
          </a:p>
          <a:p>
            <a:r>
              <a:rPr lang="de-DE" sz="1800" dirty="0" err="1">
                <a:latin typeface="Arial" panose="020B0604020202020204" pitchFamily="34" charset="0"/>
                <a:ea typeface="Times New Roman" panose="02020603050405020304" pitchFamily="18" charset="0"/>
              </a:rPr>
              <a:t>KunstEdition</a:t>
            </a:r>
            <a:r>
              <a:rPr lang="de-DE" sz="1800" dirty="0">
                <a:latin typeface="Arial" panose="020B0604020202020204" pitchFamily="34" charset="0"/>
                <a:ea typeface="Times New Roman" panose="02020603050405020304" pitchFamily="18" charset="0"/>
              </a:rPr>
              <a:t> (2020 und 2023, Kooperation mit Kulturamt)</a:t>
            </a:r>
          </a:p>
          <a:p>
            <a:r>
              <a:rPr lang="de-DE" sz="1800" dirty="0" err="1">
                <a:latin typeface="Arial" panose="020B0604020202020204" pitchFamily="34" charset="0"/>
                <a:ea typeface="Times New Roman" panose="02020603050405020304" pitchFamily="18" charset="0"/>
              </a:rPr>
              <a:t>ArtMobi</a:t>
            </a:r>
            <a:r>
              <a:rPr lang="de-DE" sz="1800" dirty="0">
                <a:latin typeface="Arial" panose="020B0604020202020204" pitchFamily="34" charset="0"/>
                <a:ea typeface="Times New Roman" panose="02020603050405020304" pitchFamily="18" charset="0"/>
              </a:rPr>
              <a:t>(e)l (2022 und 2023)</a:t>
            </a:r>
          </a:p>
          <a:p>
            <a:endParaRPr lang="de-DE" sz="18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de-DE" sz="1800" dirty="0">
                <a:latin typeface="Arial" panose="020B0604020202020204" pitchFamily="34" charset="0"/>
                <a:ea typeface="Times New Roman" panose="02020603050405020304" pitchFamily="18" charset="0"/>
              </a:rPr>
              <a:t>Open-Air Kunstausstellung (Streetart in der City)</a:t>
            </a:r>
          </a:p>
          <a:p>
            <a:r>
              <a:rPr lang="de-DE" sz="1800" dirty="0">
                <a:latin typeface="Arial" panose="020B0604020202020204" pitchFamily="34" charset="0"/>
                <a:ea typeface="Times New Roman" panose="02020603050405020304" pitchFamily="18" charset="0"/>
              </a:rPr>
              <a:t>Kulturrausch (crossmedial, junge Zielgruppe)</a:t>
            </a:r>
          </a:p>
          <a:p>
            <a:endParaRPr lang="de-DE" sz="18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de-DE" sz="18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de-DE" sz="18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de-DE" sz="17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92021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2">
            <a:extLst>
              <a:ext uri="{FF2B5EF4-FFF2-40B4-BE49-F238E27FC236}">
                <a16:creationId xmlns:a16="http://schemas.microsoft.com/office/drawing/2014/main" id="{0E7C60FB-7928-F810-CC72-A3F7A7CFBF7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7" name="Video 6">
            <a:hlinkClick r:id="" action="ppaction://media"/>
            <a:extLst>
              <a:ext uri="{FF2B5EF4-FFF2-40B4-BE49-F238E27FC236}">
                <a16:creationId xmlns:a16="http://schemas.microsoft.com/office/drawing/2014/main" id="{6F75F73F-6044-5116-FF96-DC2BC0479CC5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235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143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20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53FAD0-399C-104B-349E-4C7859DCBC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C01211D-2C69-991E-44CC-F7564804392B}"/>
              </a:ext>
            </a:extLst>
          </p:cNvPr>
          <p:cNvSpPr txBox="1">
            <a:spLocks/>
          </p:cNvSpPr>
          <p:nvPr/>
        </p:nvSpPr>
        <p:spPr>
          <a:xfrm>
            <a:off x="2043545" y="1776007"/>
            <a:ext cx="6210603" cy="295766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800" b="1" dirty="0"/>
              <a:t>Workshops für </a:t>
            </a:r>
            <a:r>
              <a:rPr lang="de-DE" sz="1800" b="1" dirty="0" err="1"/>
              <a:t>Kulturakteur:innen</a:t>
            </a:r>
            <a:r>
              <a:rPr lang="de-DE" sz="1800" b="1" dirty="0"/>
              <a:t> </a:t>
            </a:r>
            <a:r>
              <a:rPr lang="de-DE" sz="1800" dirty="0"/>
              <a:t/>
            </a:r>
            <a:br>
              <a:rPr lang="de-DE" sz="1800" dirty="0"/>
            </a:br>
            <a:r>
              <a:rPr lang="de-DE" sz="1600" dirty="0"/>
              <a:t>(Marketing, </a:t>
            </a:r>
            <a:r>
              <a:rPr lang="de-DE" sz="1600" dirty="0" smtClean="0"/>
              <a:t>Förderung; etwa zwei Veranstaltungen jährlich)</a:t>
            </a:r>
            <a:endParaRPr lang="de-DE" sz="1600" dirty="0"/>
          </a:p>
          <a:p>
            <a:endParaRPr lang="de-DE" sz="1000" dirty="0"/>
          </a:p>
          <a:p>
            <a:r>
              <a:rPr lang="de-DE" sz="1800" b="1" dirty="0"/>
              <a:t>Neukonzeption der </a:t>
            </a:r>
            <a:r>
              <a:rPr lang="de-DE" sz="1800" b="1" dirty="0" smtClean="0"/>
              <a:t>Homepage</a:t>
            </a:r>
            <a:endParaRPr lang="de-DE" sz="1800" b="1" dirty="0"/>
          </a:p>
          <a:p>
            <a:pPr lvl="1">
              <a:buFont typeface="Symbol" panose="05050102010706020507" pitchFamily="18" charset="2"/>
              <a:buChar char="-"/>
            </a:pPr>
            <a:r>
              <a:rPr lang="de-DE" sz="1600" dirty="0"/>
              <a:t>Ausbau der Serviceangebote für </a:t>
            </a:r>
            <a:r>
              <a:rPr lang="de-DE" sz="1600" dirty="0" err="1"/>
              <a:t>Kulturakteur:innen</a:t>
            </a:r>
            <a:endParaRPr lang="de-DE" sz="1600" dirty="0"/>
          </a:p>
          <a:p>
            <a:pPr marL="457200" lvl="1" indent="0">
              <a:buNone/>
            </a:pPr>
            <a:r>
              <a:rPr lang="de-DE" sz="1600" dirty="0"/>
              <a:t>	</a:t>
            </a:r>
            <a:r>
              <a:rPr lang="de-DE" sz="1600" dirty="0">
                <a:sym typeface="Wingdings" panose="05000000000000000000" pitchFamily="2" charset="2"/>
              </a:rPr>
              <a:t> </a:t>
            </a:r>
            <a:r>
              <a:rPr lang="de-DE" sz="1600" dirty="0" smtClean="0">
                <a:sym typeface="Wingdings" panose="05000000000000000000" pitchFamily="2" charset="2"/>
              </a:rPr>
              <a:t>Förderung (Förderinformationen, Förderdatenbank) </a:t>
            </a:r>
            <a:endParaRPr lang="de-DE" sz="1600" dirty="0"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r>
              <a:rPr lang="de-DE" sz="1600" dirty="0">
                <a:sym typeface="Wingdings" panose="05000000000000000000" pitchFamily="2" charset="2"/>
              </a:rPr>
              <a:t>	 </a:t>
            </a:r>
            <a:r>
              <a:rPr lang="de-DE" sz="1600" dirty="0" smtClean="0">
                <a:sym typeface="Wingdings" panose="05000000000000000000" pitchFamily="2" charset="2"/>
              </a:rPr>
              <a:t>Raumkataster (aktuell mehr als 60 Räume)</a:t>
            </a:r>
            <a:r>
              <a:rPr lang="de-DE" sz="1200" dirty="0" smtClean="0"/>
              <a:t> </a:t>
            </a:r>
            <a:endParaRPr lang="de-DE" sz="1200" dirty="0"/>
          </a:p>
          <a:p>
            <a:pPr marL="457200" lvl="1" indent="0">
              <a:buNone/>
            </a:pPr>
            <a:r>
              <a:rPr lang="de-DE" sz="1600" dirty="0">
                <a:sym typeface="Wingdings" panose="05000000000000000000" pitchFamily="2" charset="2"/>
              </a:rPr>
              <a:t>	 </a:t>
            </a:r>
            <a:r>
              <a:rPr lang="de-DE" sz="1600" dirty="0" smtClean="0">
                <a:sym typeface="Wingdings" panose="05000000000000000000" pitchFamily="2" charset="2"/>
              </a:rPr>
              <a:t>Newsletter-Archiv</a:t>
            </a:r>
            <a:endParaRPr lang="de-DE" sz="1600" dirty="0"/>
          </a:p>
          <a:p>
            <a:pPr marL="457200" lvl="1" indent="0">
              <a:buNone/>
            </a:pPr>
            <a:endParaRPr lang="de-DE" sz="1200" dirty="0" smtClean="0"/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7806E91F-3BA5-065D-E93F-540ADFC22AE2}"/>
              </a:ext>
            </a:extLst>
          </p:cNvPr>
          <p:cNvSpPr txBox="1">
            <a:spLocks/>
          </p:cNvSpPr>
          <p:nvPr/>
        </p:nvSpPr>
        <p:spPr>
          <a:xfrm>
            <a:off x="2043545" y="674336"/>
            <a:ext cx="6954982" cy="1379764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b="1" i="0" kern="1200">
                <a:solidFill>
                  <a:srgbClr val="E3001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2700" dirty="0">
                <a:solidFill>
                  <a:schemeClr val="bg1"/>
                </a:solidFill>
              </a:rPr>
              <a:t>Was bisher geschah</a:t>
            </a:r>
            <a:r>
              <a:rPr lang="de-DE" sz="3000" dirty="0"/>
              <a:t/>
            </a:r>
            <a:br>
              <a:rPr lang="de-DE" sz="3000" dirty="0"/>
            </a:br>
            <a:r>
              <a:rPr lang="de-DE" sz="2800" b="0" dirty="0">
                <a:solidFill>
                  <a:schemeClr val="tx1"/>
                </a:solidFill>
              </a:rPr>
              <a:t>Service und Beratung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BF0B0131-0873-0E91-9AA1-10DF7BEB79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0452" y="4624491"/>
            <a:ext cx="2760443" cy="303649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65B611B-1422-66F1-A18F-9F906B2E89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80" y="2137988"/>
            <a:ext cx="1800000" cy="2547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709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33649A-16A8-6DA0-2073-8DD7A465B1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87FF1F0-7B76-3A21-9653-A0D3CD48F3A7}"/>
              </a:ext>
            </a:extLst>
          </p:cNvPr>
          <p:cNvSpPr txBox="1">
            <a:spLocks/>
          </p:cNvSpPr>
          <p:nvPr/>
        </p:nvSpPr>
        <p:spPr>
          <a:xfrm>
            <a:off x="2043545" y="1773663"/>
            <a:ext cx="5860799" cy="295766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800" b="1" dirty="0"/>
              <a:t>Monatlicher Newsletter für </a:t>
            </a:r>
            <a:r>
              <a:rPr lang="de-DE" sz="1800" b="1" dirty="0" err="1"/>
              <a:t>Kulturakteur:innen</a:t>
            </a:r>
            <a:r>
              <a:rPr lang="de-DE" sz="1800" dirty="0"/>
              <a:t>, </a:t>
            </a:r>
            <a:r>
              <a:rPr lang="de-DE" sz="1800" dirty="0" smtClean="0"/>
              <a:t>Informationen </a:t>
            </a:r>
            <a:r>
              <a:rPr lang="de-DE" sz="1800" dirty="0"/>
              <a:t>zu Ausschreibungen, Förderprogrammen und Terminen</a:t>
            </a:r>
          </a:p>
          <a:p>
            <a:endParaRPr lang="de-DE" sz="1000" dirty="0"/>
          </a:p>
          <a:p>
            <a:r>
              <a:rPr lang="de-DE" sz="1800" b="1" dirty="0"/>
              <a:t>Bewerbung des Jugendkulturpasses </a:t>
            </a:r>
            <a:r>
              <a:rPr lang="de-DE" sz="1800" dirty="0"/>
              <a:t>(gemeinsam mit Bielefeld Marketing)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4E40213B-3C4B-171A-94C3-70DC64FAB90C}"/>
              </a:ext>
            </a:extLst>
          </p:cNvPr>
          <p:cNvSpPr txBox="1">
            <a:spLocks/>
          </p:cNvSpPr>
          <p:nvPr/>
        </p:nvSpPr>
        <p:spPr>
          <a:xfrm>
            <a:off x="2043545" y="674336"/>
            <a:ext cx="6954982" cy="1379764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b="1" i="0" kern="1200">
                <a:solidFill>
                  <a:srgbClr val="E3001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2700" dirty="0">
                <a:solidFill>
                  <a:schemeClr val="bg1"/>
                </a:solidFill>
              </a:rPr>
              <a:t>Was bisher geschah</a:t>
            </a:r>
            <a:r>
              <a:rPr lang="de-DE" sz="3000" dirty="0"/>
              <a:t/>
            </a:r>
            <a:br>
              <a:rPr lang="de-DE" sz="3000" dirty="0"/>
            </a:br>
            <a:r>
              <a:rPr lang="de-DE" sz="2800" b="0" dirty="0">
                <a:solidFill>
                  <a:schemeClr val="tx1"/>
                </a:solidFill>
              </a:rPr>
              <a:t>Service und Beratung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099BC2F5-1929-BCA7-DD2B-C1896666A0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0452" y="4624491"/>
            <a:ext cx="2760443" cy="30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53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235CA0-44CF-4C74-7A53-84906A5230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1DF1C8E-B07F-9FD0-E319-3E1D1D59939D}"/>
              </a:ext>
            </a:extLst>
          </p:cNvPr>
          <p:cNvSpPr txBox="1">
            <a:spLocks/>
          </p:cNvSpPr>
          <p:nvPr/>
        </p:nvSpPr>
        <p:spPr>
          <a:xfrm>
            <a:off x="2043545" y="1773665"/>
            <a:ext cx="6505174" cy="295766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800" b="1" dirty="0"/>
              <a:t>Ausbau der Social-Media-Kanäle</a:t>
            </a:r>
          </a:p>
          <a:p>
            <a:pPr marL="685800" lvl="1">
              <a:buFont typeface="Symbol" panose="05050102010706020507" pitchFamily="18" charset="2"/>
              <a:buChar char="-"/>
            </a:pPr>
            <a:r>
              <a:rPr lang="de-DE" sz="1600" dirty="0" smtClean="0"/>
              <a:t>Strategisches Marketing für die Freie Szene </a:t>
            </a:r>
            <a:endParaRPr lang="de-DE" sz="500" dirty="0"/>
          </a:p>
          <a:p>
            <a:pPr marL="685800" lvl="1">
              <a:buFont typeface="Symbol" panose="05050102010706020507" pitchFamily="18" charset="2"/>
              <a:buChar char="-"/>
            </a:pPr>
            <a:r>
              <a:rPr lang="de-DE" sz="1600" dirty="0" smtClean="0"/>
              <a:t>Jährliche Reichweitensteigerung </a:t>
            </a:r>
            <a:endParaRPr lang="de-DE" sz="1600" dirty="0"/>
          </a:p>
          <a:p>
            <a:pPr marL="400050" lvl="1" indent="0">
              <a:buNone/>
            </a:pPr>
            <a:r>
              <a:rPr lang="de-DE" sz="1600" dirty="0"/>
              <a:t>		</a:t>
            </a:r>
            <a:r>
              <a:rPr lang="de-DE" sz="1600" dirty="0">
                <a:sym typeface="Wingdings" panose="05000000000000000000" pitchFamily="2" charset="2"/>
              </a:rPr>
              <a:t> Instagram: &gt; </a:t>
            </a:r>
            <a:r>
              <a:rPr lang="de-DE" sz="1600" dirty="0" smtClean="0">
                <a:sym typeface="Wingdings" panose="05000000000000000000" pitchFamily="2" charset="2"/>
              </a:rPr>
              <a:t>100 % </a:t>
            </a:r>
            <a:r>
              <a:rPr lang="de-DE" sz="1600" dirty="0">
                <a:sym typeface="Wingdings" panose="05000000000000000000" pitchFamily="2" charset="2"/>
              </a:rPr>
              <a:t>(Vergleich 2023 und 2024</a:t>
            </a:r>
            <a:r>
              <a:rPr lang="de-DE" sz="1600" dirty="0" smtClean="0">
                <a:sym typeface="Wingdings" panose="05000000000000000000" pitchFamily="2" charset="2"/>
              </a:rPr>
              <a:t>)</a:t>
            </a:r>
          </a:p>
          <a:p>
            <a:pPr marL="400050" lvl="1" indent="0">
              <a:buNone/>
            </a:pPr>
            <a:r>
              <a:rPr lang="de-DE" sz="1600" dirty="0">
                <a:sym typeface="Wingdings" panose="05000000000000000000" pitchFamily="2" charset="2"/>
              </a:rPr>
              <a:t>	</a:t>
            </a:r>
            <a:r>
              <a:rPr lang="de-DE" sz="1600" dirty="0" smtClean="0">
                <a:sym typeface="Wingdings" panose="05000000000000000000" pitchFamily="2" charset="2"/>
              </a:rPr>
              <a:t>	 Facebook: &gt; 50 %</a:t>
            </a:r>
            <a:endParaRPr lang="de-DE" sz="1600" dirty="0">
              <a:sym typeface="Wingdings" panose="05000000000000000000" pitchFamily="2" charset="2"/>
            </a:endParaRPr>
          </a:p>
          <a:p>
            <a:pPr marL="400050" lvl="1" indent="0">
              <a:buNone/>
            </a:pPr>
            <a:r>
              <a:rPr lang="de-DE" sz="1600" dirty="0">
                <a:sym typeface="Wingdings" panose="05000000000000000000" pitchFamily="2" charset="2"/>
              </a:rPr>
              <a:t>		 </a:t>
            </a:r>
            <a:r>
              <a:rPr lang="de-DE" sz="1600" dirty="0"/>
              <a:t>Homepage: &gt; </a:t>
            </a:r>
            <a:r>
              <a:rPr lang="de-DE" sz="1600" dirty="0" smtClean="0"/>
              <a:t>60 % </a:t>
            </a:r>
            <a:endParaRPr lang="de-DE" sz="1600" dirty="0"/>
          </a:p>
          <a:p>
            <a:pPr marL="0" indent="0">
              <a:buNone/>
            </a:pPr>
            <a:endParaRPr lang="de-DE" sz="1800" dirty="0"/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69960BC0-B3CD-E614-3A5C-07E826F6E8D9}"/>
              </a:ext>
            </a:extLst>
          </p:cNvPr>
          <p:cNvSpPr txBox="1">
            <a:spLocks/>
          </p:cNvSpPr>
          <p:nvPr/>
        </p:nvSpPr>
        <p:spPr>
          <a:xfrm>
            <a:off x="2043545" y="674336"/>
            <a:ext cx="6954982" cy="1379764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b="1" i="0" kern="1200">
                <a:solidFill>
                  <a:srgbClr val="E3001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2700" dirty="0">
                <a:solidFill>
                  <a:schemeClr val="bg1"/>
                </a:solidFill>
              </a:rPr>
              <a:t>Was bisher geschah</a:t>
            </a:r>
            <a:r>
              <a:rPr lang="de-DE" sz="3000" dirty="0"/>
              <a:t/>
            </a:r>
            <a:br>
              <a:rPr lang="de-DE" sz="3000" dirty="0"/>
            </a:br>
            <a:r>
              <a:rPr lang="de-DE" sz="2800" b="0" dirty="0" smtClean="0">
                <a:solidFill>
                  <a:schemeClr val="tx1"/>
                </a:solidFill>
              </a:rPr>
              <a:t>Projekte und Kampagnen</a:t>
            </a:r>
            <a:endParaRPr lang="de-DE" sz="2800" b="0" dirty="0">
              <a:solidFill>
                <a:schemeClr val="tx1"/>
              </a:solidFill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AECE6739-9B17-3358-8EDB-5BAF71ACCB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0452" y="4624491"/>
            <a:ext cx="2760443" cy="303649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21EEC802-38A7-ED1B-D6D4-A907A43CF4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2778" y="281899"/>
            <a:ext cx="1647029" cy="1647029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49F99EEB-E1B8-5CED-5E18-61758C317E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60" y="2297709"/>
            <a:ext cx="1368909" cy="2433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736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3EAD88-76BA-493B-5C1F-0603F6C63C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58D23B5-C232-E9F6-A41C-B3745F11DEC9}"/>
              </a:ext>
            </a:extLst>
          </p:cNvPr>
          <p:cNvSpPr txBox="1">
            <a:spLocks/>
          </p:cNvSpPr>
          <p:nvPr/>
        </p:nvSpPr>
        <p:spPr>
          <a:xfrm>
            <a:off x="2043545" y="1773670"/>
            <a:ext cx="6106275" cy="295766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800" dirty="0" smtClean="0"/>
              <a:t>Formate </a:t>
            </a:r>
            <a:r>
              <a:rPr lang="de-DE" sz="1800" dirty="0"/>
              <a:t>zur Sichtbarmachung der Bielefelder Kultur</a:t>
            </a:r>
          </a:p>
          <a:p>
            <a:pPr lvl="1">
              <a:buFont typeface="Symbol" panose="05050102010706020507" pitchFamily="18" charset="2"/>
              <a:buChar char="-"/>
            </a:pPr>
            <a:r>
              <a:rPr lang="de-DE" sz="1600" b="1" dirty="0"/>
              <a:t>Parksommer</a:t>
            </a:r>
            <a:r>
              <a:rPr lang="de-DE" sz="1600" dirty="0"/>
              <a:t> in der Pandemie</a:t>
            </a:r>
          </a:p>
          <a:p>
            <a:pPr lvl="1">
              <a:buFont typeface="Symbol" panose="05050102010706020507" pitchFamily="18" charset="2"/>
              <a:buChar char="-"/>
            </a:pPr>
            <a:r>
              <a:rPr lang="de-DE" sz="1600" b="1" dirty="0" err="1"/>
              <a:t>RadKulTour</a:t>
            </a:r>
            <a:r>
              <a:rPr lang="de-DE" sz="1600" dirty="0"/>
              <a:t> zur Präsentation der lokalen Kulturszene</a:t>
            </a:r>
          </a:p>
          <a:p>
            <a:pPr lvl="1">
              <a:buFont typeface="Symbol" panose="05050102010706020507" pitchFamily="18" charset="2"/>
              <a:buChar char="-"/>
            </a:pPr>
            <a:r>
              <a:rPr lang="de-DE" sz="1600" b="1" dirty="0" err="1"/>
              <a:t>RadKulTour</a:t>
            </a:r>
            <a:r>
              <a:rPr lang="de-DE" sz="1600" b="1" dirty="0"/>
              <a:t> durch die Region</a:t>
            </a:r>
            <a:r>
              <a:rPr lang="de-DE" sz="1600" dirty="0"/>
              <a:t>: enger Austausch </a:t>
            </a:r>
            <a:r>
              <a:rPr lang="de-DE" sz="1600" dirty="0" smtClean="0"/>
              <a:t>mit der </a:t>
            </a:r>
            <a:r>
              <a:rPr lang="de-DE" sz="1600" dirty="0" err="1" smtClean="0"/>
              <a:t>Regiopolregion</a:t>
            </a:r>
            <a:endParaRPr lang="de-DE" sz="1600" dirty="0"/>
          </a:p>
          <a:p>
            <a:pPr lvl="1">
              <a:buFont typeface="Symbol" panose="05050102010706020507" pitchFamily="18" charset="2"/>
              <a:buChar char="-"/>
            </a:pPr>
            <a:r>
              <a:rPr lang="de-DE" sz="1600" b="1" dirty="0"/>
              <a:t>Mittwochs auf der Burg</a:t>
            </a:r>
            <a:r>
              <a:rPr lang="de-DE" sz="1600" dirty="0"/>
              <a:t>: Präsentation von lokalen Opening Acts</a:t>
            </a:r>
          </a:p>
          <a:p>
            <a:pPr lvl="1">
              <a:buFont typeface="Symbol" panose="05050102010706020507" pitchFamily="18" charset="2"/>
              <a:buChar char="-"/>
            </a:pPr>
            <a:r>
              <a:rPr lang="de-DE" sz="1600" dirty="0"/>
              <a:t>Präsentation der geförderten Projekte im </a:t>
            </a:r>
            <a:r>
              <a:rPr lang="de-DE" sz="1600" b="1" dirty="0"/>
              <a:t>Kultur-Programmheft</a:t>
            </a:r>
            <a:r>
              <a:rPr lang="de-DE" sz="1600" dirty="0"/>
              <a:t> (halbjährlich) </a:t>
            </a:r>
            <a:endParaRPr lang="de-DE" sz="1800" dirty="0"/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CF743737-84A5-8C66-84FD-509C5086922B}"/>
              </a:ext>
            </a:extLst>
          </p:cNvPr>
          <p:cNvSpPr txBox="1">
            <a:spLocks/>
          </p:cNvSpPr>
          <p:nvPr/>
        </p:nvSpPr>
        <p:spPr>
          <a:xfrm>
            <a:off x="2043545" y="674336"/>
            <a:ext cx="6954982" cy="1379764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b="1" i="0" kern="1200">
                <a:solidFill>
                  <a:srgbClr val="E3001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2700" dirty="0">
                <a:solidFill>
                  <a:schemeClr val="bg1"/>
                </a:solidFill>
              </a:rPr>
              <a:t>Was bisher geschah</a:t>
            </a:r>
            <a:r>
              <a:rPr lang="de-DE" sz="3000" dirty="0"/>
              <a:t/>
            </a:r>
            <a:br>
              <a:rPr lang="de-DE" sz="3000" dirty="0"/>
            </a:br>
            <a:r>
              <a:rPr lang="de-DE" sz="2800" b="0" dirty="0">
                <a:solidFill>
                  <a:schemeClr val="tx1"/>
                </a:solidFill>
              </a:rPr>
              <a:t>Projekte und Kampagnen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B56DCBAD-C4F1-1CE1-595D-5D6CACD5D5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0452" y="4624491"/>
            <a:ext cx="2760443" cy="30364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64A7981-8F8B-03A9-8E83-3C25C865E8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5871" y="396782"/>
            <a:ext cx="1895024" cy="1263349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9A2EEBA5-5FA3-A9E2-38F6-3DC4F09934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10" y="2120727"/>
            <a:ext cx="1720135" cy="2435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34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2E44D9-E478-5008-10C3-65CEAAE53E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C08A7E6-3B4C-51F2-3FBA-4677B03E729A}"/>
              </a:ext>
            </a:extLst>
          </p:cNvPr>
          <p:cNvSpPr txBox="1">
            <a:spLocks/>
          </p:cNvSpPr>
          <p:nvPr/>
        </p:nvSpPr>
        <p:spPr>
          <a:xfrm>
            <a:off x="2043545" y="1773670"/>
            <a:ext cx="6106275" cy="295766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800" dirty="0" smtClean="0"/>
              <a:t>Förderung von Marketing-Aktivitäten</a:t>
            </a:r>
          </a:p>
          <a:p>
            <a:pPr lvl="1"/>
            <a:r>
              <a:rPr lang="de-DE" sz="1600" dirty="0" smtClean="0"/>
              <a:t>Finanzielle Förderung der </a:t>
            </a:r>
            <a:r>
              <a:rPr lang="de-DE" sz="1600" b="1" dirty="0" err="1" smtClean="0"/>
              <a:t>Kulturpact</a:t>
            </a:r>
            <a:r>
              <a:rPr lang="de-DE" sz="1600" b="1" dirty="0" smtClean="0"/>
              <a:t>-Etage</a:t>
            </a:r>
          </a:p>
          <a:p>
            <a:pPr lvl="1"/>
            <a:r>
              <a:rPr lang="de-DE" sz="1600" dirty="0" smtClean="0"/>
              <a:t>Video-Begleitung und Kommunikation </a:t>
            </a:r>
          </a:p>
          <a:p>
            <a:r>
              <a:rPr lang="de-DE" sz="1800" dirty="0" smtClean="0"/>
              <a:t>Neue Marketing-Formate: u.a. Video-Produktion </a:t>
            </a:r>
            <a:r>
              <a:rPr lang="de-DE" sz="1600" dirty="0" smtClean="0"/>
              <a:t>(Handlungsempfehlung 4.1, KEP) </a:t>
            </a:r>
          </a:p>
          <a:p>
            <a:pPr marL="457200" lvl="1" indent="0">
              <a:buNone/>
            </a:pPr>
            <a:r>
              <a:rPr lang="de-DE" sz="1600" dirty="0"/>
              <a:t>	</a:t>
            </a:r>
            <a:r>
              <a:rPr lang="de-DE" sz="1600" dirty="0">
                <a:sym typeface="Wingdings" panose="05000000000000000000" pitchFamily="2" charset="2"/>
              </a:rPr>
              <a:t> </a:t>
            </a:r>
            <a:r>
              <a:rPr lang="de-DE" sz="1600" b="1" dirty="0"/>
              <a:t>Bielefeld </a:t>
            </a:r>
            <a:r>
              <a:rPr lang="de-DE" sz="1600" b="1" dirty="0" err="1"/>
              <a:t>Bandbash</a:t>
            </a:r>
            <a:endParaRPr lang="de-DE" sz="1600" b="1" dirty="0"/>
          </a:p>
          <a:p>
            <a:pPr marL="457200" lvl="1" indent="0">
              <a:buNone/>
            </a:pPr>
            <a:r>
              <a:rPr lang="de-DE" sz="1600" dirty="0"/>
              <a:t>	</a:t>
            </a:r>
            <a:r>
              <a:rPr lang="de-DE" sz="1600" dirty="0">
                <a:sym typeface="Wingdings" panose="05000000000000000000" pitchFamily="2" charset="2"/>
              </a:rPr>
              <a:t> </a:t>
            </a:r>
            <a:r>
              <a:rPr lang="de-DE" sz="1600" dirty="0" err="1" smtClean="0">
                <a:sym typeface="Wingdings" panose="05000000000000000000" pitchFamily="2" charset="2"/>
              </a:rPr>
              <a:t>Kulturpact</a:t>
            </a:r>
            <a:r>
              <a:rPr lang="de-DE" sz="1600" dirty="0" smtClean="0">
                <a:sym typeface="Wingdings" panose="05000000000000000000" pitchFamily="2" charset="2"/>
              </a:rPr>
              <a:t>-Etage</a:t>
            </a:r>
          </a:p>
          <a:p>
            <a:pPr marL="457200" lvl="1" indent="0">
              <a:buNone/>
            </a:pPr>
            <a:r>
              <a:rPr lang="de-DE" sz="1600" dirty="0"/>
              <a:t>	</a:t>
            </a:r>
            <a:r>
              <a:rPr lang="de-DE" sz="1600" dirty="0">
                <a:sym typeface="Wingdings" panose="05000000000000000000" pitchFamily="2" charset="2"/>
              </a:rPr>
              <a:t> </a:t>
            </a:r>
            <a:r>
              <a:rPr lang="de-DE" sz="1600" dirty="0" err="1" smtClean="0">
                <a:sym typeface="Wingdings" panose="05000000000000000000" pitchFamily="2" charset="2"/>
              </a:rPr>
              <a:t>Akteur:innen</a:t>
            </a:r>
            <a:r>
              <a:rPr lang="de-DE" sz="1600" dirty="0" smtClean="0">
                <a:sym typeface="Wingdings" panose="05000000000000000000" pitchFamily="2" charset="2"/>
              </a:rPr>
              <a:t> der </a:t>
            </a:r>
            <a:r>
              <a:rPr lang="de-DE" sz="1600" b="1" dirty="0" smtClean="0">
                <a:sym typeface="Wingdings" panose="05000000000000000000" pitchFamily="2" charset="2"/>
              </a:rPr>
              <a:t>Kulturwandertage</a:t>
            </a:r>
            <a:endParaRPr lang="de-DE" sz="1600" b="1" dirty="0"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endParaRPr lang="de-DE" sz="1600" dirty="0"/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9EE42F72-ADEC-0A6F-69A4-3157892BF91C}"/>
              </a:ext>
            </a:extLst>
          </p:cNvPr>
          <p:cNvSpPr txBox="1">
            <a:spLocks/>
          </p:cNvSpPr>
          <p:nvPr/>
        </p:nvSpPr>
        <p:spPr>
          <a:xfrm>
            <a:off x="2043545" y="674336"/>
            <a:ext cx="6954982" cy="1379764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b="1" i="0" kern="1200">
                <a:solidFill>
                  <a:srgbClr val="E3001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2700" dirty="0">
                <a:solidFill>
                  <a:schemeClr val="bg1"/>
                </a:solidFill>
              </a:rPr>
              <a:t>Was bisher geschah</a:t>
            </a:r>
            <a:r>
              <a:rPr lang="de-DE" sz="3000" dirty="0"/>
              <a:t/>
            </a:r>
            <a:br>
              <a:rPr lang="de-DE" sz="3000" dirty="0"/>
            </a:br>
            <a:r>
              <a:rPr lang="de-DE" sz="2800" b="0" dirty="0">
                <a:solidFill>
                  <a:schemeClr val="tx1"/>
                </a:solidFill>
              </a:rPr>
              <a:t>Projekte und Kampagnen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C3802F6C-8EB3-4619-8B2F-7AF4274E52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0452" y="4624491"/>
            <a:ext cx="2760443" cy="303649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1D06B03D-BB60-BCDE-8E31-76344B58776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"/>
          <a:stretch/>
        </p:blipFill>
        <p:spPr>
          <a:xfrm>
            <a:off x="428771" y="2101518"/>
            <a:ext cx="1499478" cy="2674797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26" r="16364"/>
          <a:stretch/>
        </p:blipFill>
        <p:spPr>
          <a:xfrm>
            <a:off x="7070126" y="139342"/>
            <a:ext cx="1910983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48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0FF80A-9195-5DAE-8596-996F86019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A33116-9687-3AFB-E94A-DAD1FBAA2739}"/>
              </a:ext>
            </a:extLst>
          </p:cNvPr>
          <p:cNvSpPr txBox="1">
            <a:spLocks/>
          </p:cNvSpPr>
          <p:nvPr/>
        </p:nvSpPr>
        <p:spPr>
          <a:xfrm>
            <a:off x="2043545" y="674336"/>
            <a:ext cx="6954982" cy="1379764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b="1" i="0" kern="1200">
                <a:solidFill>
                  <a:srgbClr val="E3001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2700" dirty="0">
                <a:solidFill>
                  <a:schemeClr val="bg1"/>
                </a:solidFill>
              </a:rPr>
              <a:t>U</a:t>
            </a:r>
            <a:r>
              <a:rPr lang="de-DE" sz="2700" dirty="0" smtClean="0">
                <a:solidFill>
                  <a:schemeClr val="bg1"/>
                </a:solidFill>
              </a:rPr>
              <a:t>nd </a:t>
            </a:r>
            <a:r>
              <a:rPr lang="de-DE" sz="2700" dirty="0">
                <a:solidFill>
                  <a:schemeClr val="bg1"/>
                </a:solidFill>
              </a:rPr>
              <a:t>so geht es weiter</a:t>
            </a:r>
            <a:r>
              <a:rPr lang="de-DE" dirty="0"/>
              <a:t/>
            </a:r>
            <a:br>
              <a:rPr lang="de-DE" dirty="0"/>
            </a:br>
            <a:r>
              <a:rPr lang="de-DE" sz="2800" b="0" dirty="0">
                <a:solidFill>
                  <a:schemeClr val="tx1"/>
                </a:solidFill>
              </a:rPr>
              <a:t>Service und Beratung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00B40EA-F26A-5443-A855-23103B23F29B}"/>
              </a:ext>
            </a:extLst>
          </p:cNvPr>
          <p:cNvSpPr txBox="1">
            <a:spLocks/>
          </p:cNvSpPr>
          <p:nvPr/>
        </p:nvSpPr>
        <p:spPr>
          <a:xfrm>
            <a:off x="2043545" y="1773671"/>
            <a:ext cx="6507331" cy="295766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800" dirty="0"/>
              <a:t>Kultur-Netzwerk nach innen und außen stärken</a:t>
            </a:r>
          </a:p>
          <a:p>
            <a:pPr lvl="1">
              <a:buFont typeface="Symbol" panose="05050102010706020507" pitchFamily="18" charset="2"/>
              <a:buChar char="-"/>
            </a:pPr>
            <a:r>
              <a:rPr lang="de-DE" sz="1600" dirty="0" smtClean="0"/>
              <a:t>Marketing-Sprechstunde</a:t>
            </a:r>
            <a:endParaRPr lang="de-DE" sz="1600" dirty="0"/>
          </a:p>
          <a:p>
            <a:pPr lvl="1">
              <a:buFont typeface="Symbol" panose="05050102010706020507" pitchFamily="18" charset="2"/>
              <a:buChar char="-"/>
            </a:pPr>
            <a:r>
              <a:rPr lang="de-DE" sz="1600" dirty="0" smtClean="0"/>
              <a:t>Netzwerkveranstaltung </a:t>
            </a:r>
            <a:r>
              <a:rPr lang="de-DE" sz="1600" dirty="0"/>
              <a:t>(offene Einladung von freien und </a:t>
            </a:r>
            <a:r>
              <a:rPr lang="de-DE" sz="1600" dirty="0" smtClean="0"/>
              <a:t>institutionellen </a:t>
            </a:r>
            <a:r>
              <a:rPr lang="de-DE" sz="1600" dirty="0" err="1"/>
              <a:t>Akteur:innen</a:t>
            </a:r>
            <a:r>
              <a:rPr lang="de-DE" sz="1600" dirty="0"/>
              <a:t>) </a:t>
            </a:r>
          </a:p>
          <a:p>
            <a:pPr lvl="1">
              <a:buFont typeface="Symbol" panose="05050102010706020507" pitchFamily="18" charset="2"/>
              <a:buChar char="-"/>
            </a:pPr>
            <a:r>
              <a:rPr lang="de-DE" sz="1600" dirty="0"/>
              <a:t>Runder Tisch „Kulturmarketing“ (Kulturamt)</a:t>
            </a:r>
          </a:p>
          <a:p>
            <a:pPr lvl="1">
              <a:buFont typeface="Symbol" panose="05050102010706020507" pitchFamily="18" charset="2"/>
              <a:buChar char="-"/>
            </a:pPr>
            <a:r>
              <a:rPr lang="de-DE" sz="1600" dirty="0"/>
              <a:t>Weiterbildungsangebote für </a:t>
            </a:r>
            <a:r>
              <a:rPr lang="de-DE" sz="1600" dirty="0" err="1" smtClean="0"/>
              <a:t>Kulturakteur:innen</a:t>
            </a:r>
            <a:r>
              <a:rPr lang="de-DE" sz="1600" dirty="0" smtClean="0"/>
              <a:t> fortsetzen </a:t>
            </a:r>
            <a:r>
              <a:rPr lang="de-DE" sz="1600" dirty="0"/>
              <a:t>(Kulturamt)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708702B1-3138-D40F-B64F-B094CE5957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54131" y="4149445"/>
            <a:ext cx="2511373" cy="905741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AF4DE2C4-5AB6-9A7B-00DA-3BFE5213AA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0452" y="4624491"/>
            <a:ext cx="2760443" cy="30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90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9408E5-8FFF-5D45-9C65-91ECC303C8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14BE7DC-E6FC-E00F-A784-5E85EDC5D447}"/>
              </a:ext>
            </a:extLst>
          </p:cNvPr>
          <p:cNvSpPr txBox="1">
            <a:spLocks/>
          </p:cNvSpPr>
          <p:nvPr/>
        </p:nvSpPr>
        <p:spPr>
          <a:xfrm>
            <a:off x="2043545" y="1773667"/>
            <a:ext cx="6707693" cy="295766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de-DE" sz="1800" dirty="0"/>
              <a:t>Digitale Sichtbarkeit stärken </a:t>
            </a:r>
          </a:p>
          <a:p>
            <a:pPr lvl="1">
              <a:buFont typeface="Symbol" panose="05050102010706020507" pitchFamily="18" charset="2"/>
              <a:buChar char="-"/>
            </a:pPr>
            <a:r>
              <a:rPr lang="de-DE" sz="1600" dirty="0"/>
              <a:t>Interaktive Kartografie der Bielefelder Kulturlandschaft</a:t>
            </a:r>
          </a:p>
          <a:p>
            <a:pPr lvl="1">
              <a:buFont typeface="Symbol" panose="05050102010706020507" pitchFamily="18" charset="2"/>
              <a:buChar char="-"/>
            </a:pPr>
            <a:r>
              <a:rPr lang="de-DE" sz="1600" dirty="0"/>
              <a:t>Video-Kampagne zu Kulturorten in Bielefeld </a:t>
            </a:r>
          </a:p>
          <a:p>
            <a:pPr lvl="1">
              <a:buFont typeface="Symbol" panose="05050102010706020507" pitchFamily="18" charset="2"/>
              <a:buChar char="-"/>
            </a:pPr>
            <a:r>
              <a:rPr lang="de-DE" sz="1600" dirty="0" smtClean="0"/>
              <a:t>Videograf</a:t>
            </a:r>
            <a:r>
              <a:rPr lang="de-DE" sz="1600" dirty="0"/>
              <a:t>. Begleitung ausgewählter Projekte (Kulturamt</a:t>
            </a:r>
            <a:r>
              <a:rPr lang="de-DE" sz="1600" dirty="0" smtClean="0"/>
              <a:t>)</a:t>
            </a:r>
          </a:p>
          <a:p>
            <a:pPr lvl="1">
              <a:buFont typeface="Symbol" panose="05050102010706020507" pitchFamily="18" charset="2"/>
              <a:buChar char="-"/>
            </a:pPr>
            <a:r>
              <a:rPr lang="de-DE" sz="1600" dirty="0" smtClean="0"/>
              <a:t>Handlungsempfehlung 4.1, KEP</a:t>
            </a:r>
            <a:endParaRPr lang="de-DE" sz="1600" dirty="0"/>
          </a:p>
          <a:p>
            <a:pPr marL="457200" lvl="1" indent="0">
              <a:buNone/>
            </a:pPr>
            <a:endParaRPr lang="de-DE" sz="1600" dirty="0"/>
          </a:p>
          <a:p>
            <a:pPr marL="400050">
              <a:buFont typeface="Arial" panose="020B0604020202020204" pitchFamily="34" charset="0"/>
              <a:buChar char="•"/>
            </a:pPr>
            <a:r>
              <a:rPr lang="de-DE" sz="1800" dirty="0"/>
              <a:t>Deine Fan-Aktion für Bielefeld (Bielefeld Marketing)</a:t>
            </a:r>
          </a:p>
          <a:p>
            <a:pPr lvl="1">
              <a:buFont typeface="Symbol" panose="05050102010706020507" pitchFamily="18" charset="2"/>
              <a:buChar char="-"/>
            </a:pPr>
            <a:r>
              <a:rPr lang="de-DE" sz="1600" dirty="0"/>
              <a:t>Ideenwettbewerb zum Thema Kultur, Förderung von drei innovativen Projekten (2026)</a:t>
            </a:r>
          </a:p>
          <a:p>
            <a:pPr marL="57150" indent="0">
              <a:buNone/>
            </a:pPr>
            <a:endParaRPr lang="de-DE" sz="1800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1FB12968-A0A6-336F-E2AC-E4E3B976E2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54131" y="4149445"/>
            <a:ext cx="2511373" cy="905741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9C8D2928-A592-290F-AC5B-CC0D7F5ECCA6}"/>
              </a:ext>
            </a:extLst>
          </p:cNvPr>
          <p:cNvSpPr txBox="1">
            <a:spLocks/>
          </p:cNvSpPr>
          <p:nvPr/>
        </p:nvSpPr>
        <p:spPr>
          <a:xfrm>
            <a:off x="2043545" y="674336"/>
            <a:ext cx="6954982" cy="1379764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b="1" i="0" kern="1200">
                <a:solidFill>
                  <a:srgbClr val="E3001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2700" dirty="0">
                <a:solidFill>
                  <a:schemeClr val="bg1"/>
                </a:solidFill>
              </a:rPr>
              <a:t>U</a:t>
            </a:r>
            <a:r>
              <a:rPr lang="de-DE" sz="2700" dirty="0" smtClean="0">
                <a:solidFill>
                  <a:schemeClr val="bg1"/>
                </a:solidFill>
              </a:rPr>
              <a:t>nd </a:t>
            </a:r>
            <a:r>
              <a:rPr lang="de-DE" sz="2700" dirty="0">
                <a:solidFill>
                  <a:schemeClr val="bg1"/>
                </a:solidFill>
              </a:rPr>
              <a:t>so geht es weiter</a:t>
            </a:r>
            <a:r>
              <a:rPr lang="de-DE" sz="3000" dirty="0"/>
              <a:t/>
            </a:r>
            <a:br>
              <a:rPr lang="de-DE" sz="3000" dirty="0"/>
            </a:br>
            <a:r>
              <a:rPr lang="de-DE" sz="2800" b="0" dirty="0">
                <a:solidFill>
                  <a:schemeClr val="tx1"/>
                </a:solidFill>
              </a:rPr>
              <a:t>Projekte und Kampagnen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FE771B76-0E40-5B19-FB16-8022EB42F9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0452" y="4624491"/>
            <a:ext cx="2760443" cy="30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01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C5A8DF-79FC-5DBD-E48E-33CA01B16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A4C78A3-48A5-A37D-4C5E-7E73B879DC34}"/>
              </a:ext>
            </a:extLst>
          </p:cNvPr>
          <p:cNvSpPr txBox="1">
            <a:spLocks/>
          </p:cNvSpPr>
          <p:nvPr/>
        </p:nvSpPr>
        <p:spPr>
          <a:xfrm>
            <a:off x="2043545" y="1797268"/>
            <a:ext cx="6204466" cy="295766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600" dirty="0" smtClean="0"/>
              <a:t>Handlungsempfehlung 4.1, KEP</a:t>
            </a:r>
          </a:p>
          <a:p>
            <a:r>
              <a:rPr lang="de-DE" sz="1600" dirty="0" smtClean="0"/>
              <a:t>Gründung </a:t>
            </a:r>
            <a:r>
              <a:rPr lang="de-DE" sz="1600" dirty="0"/>
              <a:t>November 2024, zweimal jährlich Sitzung</a:t>
            </a:r>
          </a:p>
          <a:p>
            <a:r>
              <a:rPr lang="de-DE" sz="1600" dirty="0"/>
              <a:t>Mitglieder wurden berufen von Stadtverwaltung, </a:t>
            </a:r>
          </a:p>
          <a:p>
            <a:pPr marL="360000" lvl="1" indent="0">
              <a:buNone/>
            </a:pPr>
            <a:r>
              <a:rPr lang="de-DE" sz="1600" dirty="0"/>
              <a:t>Bielefeld Marketing und Kulturpact:</a:t>
            </a:r>
          </a:p>
          <a:p>
            <a:pPr marL="360000" lvl="1" indent="0">
              <a:buNone/>
            </a:pPr>
            <a:endParaRPr lang="de-DE" sz="600" dirty="0"/>
          </a:p>
          <a:p>
            <a:pPr marL="800100" lvl="2" indent="0">
              <a:buNone/>
            </a:pPr>
            <a:r>
              <a:rPr lang="de-DE" sz="1400" dirty="0"/>
              <a:t>Kati </a:t>
            </a:r>
            <a:r>
              <a:rPr lang="de-DE" sz="1400" dirty="0" err="1"/>
              <a:t>Bölefahr</a:t>
            </a:r>
            <a:r>
              <a:rPr lang="de-DE" sz="1400" dirty="0"/>
              <a:t>, Bielefeld Marketing (Marke und Strategie)</a:t>
            </a:r>
          </a:p>
          <a:p>
            <a:pPr marL="800100" lvl="2" indent="0">
              <a:buNone/>
            </a:pPr>
            <a:r>
              <a:rPr lang="de-DE" sz="1400" dirty="0"/>
              <a:t>Charlotte Höpker, Bühnen- und Orchester Bielefeld</a:t>
            </a:r>
          </a:p>
          <a:p>
            <a:pPr marL="800100" lvl="2" indent="0">
              <a:buNone/>
            </a:pPr>
            <a:r>
              <a:rPr lang="de-DE" sz="1400" dirty="0"/>
              <a:t>Anja Krüger, Volksbank Lobby</a:t>
            </a:r>
          </a:p>
          <a:p>
            <a:pPr marL="800100" lvl="2" indent="0">
              <a:buNone/>
            </a:pPr>
            <a:r>
              <a:rPr lang="de-DE" sz="1400" dirty="0"/>
              <a:t>Tom </a:t>
            </a:r>
            <a:r>
              <a:rPr lang="de-DE" sz="1400" dirty="0" err="1"/>
              <a:t>Kummerfeldt</a:t>
            </a:r>
            <a:r>
              <a:rPr lang="de-DE" sz="1400" dirty="0"/>
              <a:t>, Kulturpact</a:t>
            </a:r>
          </a:p>
          <a:p>
            <a:pPr marL="800100" lvl="2" indent="0">
              <a:buNone/>
            </a:pPr>
            <a:r>
              <a:rPr lang="de-DE" sz="1400" dirty="0"/>
              <a:t>Dominik Potthast, Musik- und Kunstschule Bielefeld</a:t>
            </a:r>
          </a:p>
          <a:p>
            <a:pPr marL="800100" lvl="2" indent="0">
              <a:buNone/>
            </a:pPr>
            <a:r>
              <a:rPr lang="de-DE" sz="1400" dirty="0"/>
              <a:t>Frieda Wieczorek, Kulturpact</a:t>
            </a:r>
          </a:p>
          <a:p>
            <a:pPr marL="0" indent="0">
              <a:buNone/>
            </a:pPr>
            <a:endParaRPr lang="de-DE" sz="1800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3DE73E4E-BC91-5281-1064-F68CF6E4E6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54131" y="4149445"/>
            <a:ext cx="2511373" cy="905741"/>
          </a:xfrm>
          <a:prstGeom prst="rect">
            <a:avLst/>
          </a:prstGeom>
        </p:spPr>
      </p:pic>
      <p:sp>
        <p:nvSpPr>
          <p:cNvPr id="6" name="Titel 1">
            <a:extLst>
              <a:ext uri="{FF2B5EF4-FFF2-40B4-BE49-F238E27FC236}">
                <a16:creationId xmlns:a16="http://schemas.microsoft.com/office/drawing/2014/main" id="{BBE22EB5-7D64-1433-C96E-02BEDF59CDD9}"/>
              </a:ext>
            </a:extLst>
          </p:cNvPr>
          <p:cNvSpPr txBox="1">
            <a:spLocks/>
          </p:cNvSpPr>
          <p:nvPr/>
        </p:nvSpPr>
        <p:spPr>
          <a:xfrm>
            <a:off x="2043545" y="674336"/>
            <a:ext cx="6954982" cy="1379764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b="1" i="0" kern="1200">
                <a:solidFill>
                  <a:srgbClr val="E3001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2700" dirty="0">
                <a:solidFill>
                  <a:schemeClr val="bg1"/>
                </a:solidFill>
              </a:rPr>
              <a:t>Fachbeirat</a:t>
            </a:r>
            <a:r>
              <a:rPr lang="de-DE" sz="3000" dirty="0"/>
              <a:t/>
            </a:r>
            <a:br>
              <a:rPr lang="de-DE" sz="3000" dirty="0"/>
            </a:br>
            <a:r>
              <a:rPr lang="de-DE" sz="2800" b="0" dirty="0">
                <a:solidFill>
                  <a:schemeClr val="tx1"/>
                </a:solidFill>
              </a:rPr>
              <a:t>Kulturmarketing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9C12F97F-3112-6DEC-2AB6-0293314258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0452" y="4624491"/>
            <a:ext cx="2760443" cy="30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88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4F710-FBEE-957D-46EE-9130469610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04987CD-898A-71C8-1069-24825B924923}"/>
              </a:ext>
            </a:extLst>
          </p:cNvPr>
          <p:cNvSpPr txBox="1">
            <a:spLocks/>
          </p:cNvSpPr>
          <p:nvPr/>
        </p:nvSpPr>
        <p:spPr>
          <a:xfrm>
            <a:off x="2043545" y="1779569"/>
            <a:ext cx="6787350" cy="295766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de-DE" sz="1800" dirty="0"/>
              <a:t>Aufgabe und Funktion</a:t>
            </a:r>
          </a:p>
          <a:p>
            <a:pPr marL="342000" lvl="1" indent="0">
              <a:buNone/>
            </a:pPr>
            <a:r>
              <a:rPr lang="de-DE" sz="1600" dirty="0"/>
              <a:t>Als Gremium aus kulturell agierenden </a:t>
            </a:r>
            <a:r>
              <a:rPr lang="de-DE" sz="1600" dirty="0" err="1"/>
              <a:t>Expert:innen</a:t>
            </a:r>
            <a:r>
              <a:rPr lang="de-DE" sz="1600" dirty="0"/>
              <a:t> </a:t>
            </a:r>
          </a:p>
          <a:p>
            <a:pPr marL="342000" lvl="1" indent="0">
              <a:buNone/>
            </a:pPr>
            <a:r>
              <a:rPr lang="de-DE" sz="1600" b="1" dirty="0"/>
              <a:t>begleitet</a:t>
            </a:r>
            <a:r>
              <a:rPr lang="de-DE" sz="1600" dirty="0"/>
              <a:t> der Fachbeirat das Kulturmarketing </a:t>
            </a:r>
            <a:r>
              <a:rPr lang="de-DE" sz="1600" b="1" dirty="0"/>
              <a:t>beratend</a:t>
            </a:r>
            <a:r>
              <a:rPr lang="de-DE" sz="1600" dirty="0"/>
              <a:t> </a:t>
            </a:r>
          </a:p>
          <a:p>
            <a:pPr marL="342000" lvl="1" indent="0">
              <a:buNone/>
            </a:pPr>
            <a:r>
              <a:rPr lang="de-DE" sz="1600" dirty="0"/>
              <a:t>bei strategischen Entscheidungen und sich daraus </a:t>
            </a:r>
          </a:p>
          <a:p>
            <a:pPr marL="342000" lvl="1" indent="0">
              <a:buNone/>
            </a:pPr>
            <a:r>
              <a:rPr lang="de-DE" sz="1600" dirty="0"/>
              <a:t>ergebenden Aufgaben und Maßnahmen.</a:t>
            </a:r>
          </a:p>
          <a:p>
            <a:pPr marL="342000" lvl="1" indent="0">
              <a:buNone/>
            </a:pPr>
            <a:r>
              <a:rPr lang="de-DE" sz="1600" dirty="0"/>
              <a:t>Durch das vorhandene Expertenwissen können </a:t>
            </a:r>
            <a:r>
              <a:rPr lang="de-DE" sz="1600" b="1" dirty="0"/>
              <a:t>Empfehlungen</a:t>
            </a:r>
            <a:r>
              <a:rPr lang="de-DE" sz="1600" dirty="0"/>
              <a:t> </a:t>
            </a:r>
          </a:p>
          <a:p>
            <a:pPr marL="342000" lvl="1" indent="0">
              <a:buNone/>
            </a:pPr>
            <a:r>
              <a:rPr lang="de-DE" sz="1600" dirty="0"/>
              <a:t>ausgesprochen werden.  Ein gegenseitiger, regelmäßiger </a:t>
            </a:r>
          </a:p>
          <a:p>
            <a:pPr marL="342000" lvl="1" indent="0">
              <a:buNone/>
            </a:pPr>
            <a:r>
              <a:rPr lang="de-DE" sz="1600" b="1" dirty="0"/>
              <a:t>Austausch</a:t>
            </a:r>
            <a:r>
              <a:rPr lang="de-DE" sz="1600" dirty="0"/>
              <a:t> führt zu einem verbesserten Informationsfluss.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20FC20F-60A4-7061-4E89-6A48C69C38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54131" y="4149445"/>
            <a:ext cx="2511373" cy="905741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3702BAD4-8B7C-986C-68C3-5971DB0C6B3A}"/>
              </a:ext>
            </a:extLst>
          </p:cNvPr>
          <p:cNvSpPr txBox="1">
            <a:spLocks/>
          </p:cNvSpPr>
          <p:nvPr/>
        </p:nvSpPr>
        <p:spPr>
          <a:xfrm>
            <a:off x="2043545" y="674336"/>
            <a:ext cx="6954982" cy="1379764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b="1" i="0" kern="1200">
                <a:solidFill>
                  <a:srgbClr val="E3001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2700" dirty="0">
                <a:solidFill>
                  <a:schemeClr val="bg1"/>
                </a:solidFill>
              </a:rPr>
              <a:t>Fachbeirat</a:t>
            </a:r>
            <a:r>
              <a:rPr lang="de-DE" sz="3000" dirty="0"/>
              <a:t/>
            </a:r>
            <a:br>
              <a:rPr lang="de-DE" sz="3000" dirty="0"/>
            </a:br>
            <a:r>
              <a:rPr lang="de-DE" sz="2800" b="0" dirty="0">
                <a:solidFill>
                  <a:schemeClr val="tx1"/>
                </a:solidFill>
              </a:rPr>
              <a:t>Kulturmarketing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99B2D259-9A41-438E-E512-859045B5DA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0452" y="4624491"/>
            <a:ext cx="2760443" cy="30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08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E6A34C-5044-6D5E-AFA9-9F0E09EEB1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75978D2A-F57A-B57F-1768-691E66CCB8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54131" y="4149445"/>
            <a:ext cx="2511373" cy="905741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F011AB5E-6E0D-C72B-A492-20EA1FC162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1570" y="3473170"/>
            <a:ext cx="1352550" cy="135255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4DBD83F1-35A1-515A-73D2-572DA8C260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65827" y="218040"/>
            <a:ext cx="1422400" cy="142240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64DD03C3-37DA-BBE4-FF13-CF11132C0F3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94156" y="675373"/>
            <a:ext cx="1540933" cy="1540933"/>
          </a:xfrm>
          <a:prstGeom prst="rect">
            <a:avLst/>
          </a:prstGeom>
        </p:spPr>
      </p:pic>
      <p:sp>
        <p:nvSpPr>
          <p:cNvPr id="11" name="Titel 1">
            <a:extLst>
              <a:ext uri="{FF2B5EF4-FFF2-40B4-BE49-F238E27FC236}">
                <a16:creationId xmlns:a16="http://schemas.microsoft.com/office/drawing/2014/main" id="{74DDDBF3-D76D-BF48-946D-97E0D88F56DB}"/>
              </a:ext>
            </a:extLst>
          </p:cNvPr>
          <p:cNvSpPr txBox="1">
            <a:spLocks/>
          </p:cNvSpPr>
          <p:nvPr/>
        </p:nvSpPr>
        <p:spPr>
          <a:xfrm>
            <a:off x="3718184" y="2096240"/>
            <a:ext cx="1962895" cy="769441"/>
          </a:xfrm>
          <a:prstGeom prst="rect">
            <a:avLst/>
          </a:prstGeom>
          <a:solidFill>
            <a:srgbClr val="579778"/>
          </a:solidFill>
          <a:ln>
            <a:noFill/>
          </a:ln>
        </p:spPr>
        <p:txBody>
          <a:bodyPr vert="horz" wrap="square" lIns="91440" tIns="45720" rIns="91440" bIns="45720" rtlCol="0" anchor="ctr" anchorCtr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b="1" spc="40" dirty="0">
                <a:ln w="130175" cmpd="tri">
                  <a:solidFill>
                    <a:schemeClr val="tx2">
                      <a:alpha val="0"/>
                    </a:schemeClr>
                  </a:solidFill>
                </a:ln>
                <a:solidFill>
                  <a:schemeClr val="bg1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Danke 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1479D09E-2D79-FFD4-F87B-6D19853D52D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3798498" y="621399"/>
            <a:ext cx="1648883" cy="1648883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F3D3DF65-FAA8-E4E8-B804-A64DB718AC4E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100000"/>
          </a:blip>
          <a:stretch>
            <a:fillRect/>
          </a:stretch>
        </p:blipFill>
        <p:spPr>
          <a:xfrm>
            <a:off x="3585447" y="3473170"/>
            <a:ext cx="1352550" cy="1352550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681BBFFF-491B-E256-EF23-C1BC567F8BA8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100000"/>
          </a:blip>
          <a:stretch>
            <a:fillRect/>
          </a:stretch>
        </p:blipFill>
        <p:spPr>
          <a:xfrm>
            <a:off x="7127513" y="2865681"/>
            <a:ext cx="1422400" cy="1422400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08C3D89D-CDD2-D207-11E9-43249D5D9520}"/>
              </a:ext>
            </a:extLst>
          </p:cNvPr>
          <p:cNvPicPr>
            <a:picLocks noChangeAspect="1"/>
          </p:cNvPicPr>
          <p:nvPr/>
        </p:nvPicPr>
        <p:blipFill>
          <a:blip r:embed="rId9">
            <a:lum bright="100000"/>
          </a:blip>
          <a:stretch>
            <a:fillRect/>
          </a:stretch>
        </p:blipFill>
        <p:spPr>
          <a:xfrm>
            <a:off x="1799597" y="1971078"/>
            <a:ext cx="1648883" cy="1648883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E97ED33D-8E26-1919-B085-396EA4079DDE}"/>
              </a:ext>
            </a:extLst>
          </p:cNvPr>
          <p:cNvPicPr>
            <a:picLocks noChangeAspect="1"/>
          </p:cNvPicPr>
          <p:nvPr/>
        </p:nvPicPr>
        <p:blipFill>
          <a:blip r:embed="rId8">
            <a:lum bright="100000"/>
          </a:blip>
          <a:stretch>
            <a:fillRect/>
          </a:stretch>
        </p:blipFill>
        <p:spPr>
          <a:xfrm>
            <a:off x="7429077" y="158773"/>
            <a:ext cx="1540933" cy="1540933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C791AE4F-A7D9-94D1-46DA-5DAF3C14DD9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70452" y="4624491"/>
            <a:ext cx="2760443" cy="30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322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ster Bielefeld Market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710</Words>
  <Application>Microsoft Office PowerPoint</Application>
  <PresentationFormat>Bildschirmpräsentation (16:9)</PresentationFormat>
  <Paragraphs>147</Paragraphs>
  <Slides>19</Slides>
  <Notes>16</Notes>
  <HiddenSlides>0</HiddenSlides>
  <MMClips>4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19</vt:i4>
      </vt:variant>
    </vt:vector>
  </HeadingPairs>
  <TitlesOfParts>
    <vt:vector size="27" baseType="lpstr">
      <vt:lpstr>Arial</vt:lpstr>
      <vt:lpstr>Calibri</vt:lpstr>
      <vt:lpstr>Cera Bielefeld</vt:lpstr>
      <vt:lpstr>CeraBielefeld</vt:lpstr>
      <vt:lpstr>Symbol</vt:lpstr>
      <vt:lpstr>Times New Roman</vt:lpstr>
      <vt:lpstr>Wingdings</vt:lpstr>
      <vt:lpstr>Master Bielefeld Marketing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de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 K</dc:creator>
  <cp:lastModifiedBy>Ellinghorst, Andrea (410.1)</cp:lastModifiedBy>
  <cp:revision>315</cp:revision>
  <dcterms:created xsi:type="dcterms:W3CDTF">2021-01-28T08:45:26Z</dcterms:created>
  <dcterms:modified xsi:type="dcterms:W3CDTF">2025-02-12T06:39:22Z</dcterms:modified>
</cp:coreProperties>
</file>