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331" r:id="rId3"/>
    <p:sldId id="322" r:id="rId4"/>
    <p:sldId id="342" r:id="rId5"/>
    <p:sldId id="332" r:id="rId6"/>
    <p:sldId id="328" r:id="rId7"/>
    <p:sldId id="340" r:id="rId8"/>
    <p:sldId id="364" r:id="rId9"/>
    <p:sldId id="380" r:id="rId10"/>
    <p:sldId id="374" r:id="rId11"/>
    <p:sldId id="375" r:id="rId12"/>
    <p:sldId id="376" r:id="rId13"/>
    <p:sldId id="377" r:id="rId14"/>
    <p:sldId id="378" r:id="rId15"/>
    <p:sldId id="383" r:id="rId16"/>
    <p:sldId id="384" r:id="rId17"/>
    <p:sldId id="382" r:id="rId18"/>
  </p:sldIdLst>
  <p:sldSz cx="12192000" cy="6858000"/>
  <p:notesSz cx="6797675" cy="9926638"/>
  <p:defaultTextStyle>
    <a:defPPr>
      <a:defRPr lang="de-DE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CC5C8"/>
    <a:srgbClr val="412A23"/>
    <a:srgbClr val="FA7BFD"/>
    <a:srgbClr val="C55A11"/>
    <a:srgbClr val="973F97"/>
    <a:srgbClr val="67AD13"/>
    <a:srgbClr val="71DBE9"/>
    <a:srgbClr val="A39681"/>
    <a:srgbClr val="0192FF"/>
    <a:srgbClr val="BF9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4822FCE0-BB80-1770-07F7-87C3D9D58927}">
  <a:tblStyle styleId="{4822FCE0-BB80-1770-07F7-87C3D9D58927}" styleName="Medium Style 2 - Accent 1">
    <a:wholeTbl>
      <a:tcTxStyle>
        <a:fontRef idx="minor"/>
        <a:schemeClr val="dk1"/>
      </a:tcTxStyle>
      <a:tcStyle>
        <a:tcBdr>
          <a:left>
            <a:ln w="12700">
              <a:solidFill>
                <a:schemeClr val="lt1"/>
              </a:solidFill>
            </a:ln>
          </a:left>
          <a:right>
            <a:ln w="12700">
              <a:solidFill>
                <a:schemeClr val="lt1"/>
              </a:solidFill>
            </a:ln>
          </a:right>
          <a:top>
            <a:ln w="12700">
              <a:solidFill>
                <a:schemeClr val="lt1"/>
              </a:solidFill>
            </a:ln>
          </a:top>
          <a:bottom>
            <a:ln w="12700">
              <a:solidFill>
                <a:schemeClr val="lt1"/>
              </a:solidFill>
            </a:ln>
          </a:bottom>
          <a:insideH>
            <a:ln w="12700">
              <a:solidFill>
                <a:schemeClr val="lt1"/>
              </a:solidFill>
            </a:ln>
          </a:insideH>
          <a:insideV>
            <a:ln w="12700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  <a:fill>
          <a:solidFill>
            <a:schemeClr val="accent1">
              <a:tint val="40000"/>
            </a:schemeClr>
          </a:solidFill>
        </a:fill>
      </a:tcStyle>
    </a:band2V>
    <a:lastCol>
      <a:tcTxStyle b="on">
        <a:fontRef idx="minor"/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/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/>
        <a:schemeClr val="lt1"/>
      </a:tcTxStyle>
      <a:tcStyle>
        <a:tcBdr>
          <a:top>
            <a:ln w="38100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/>
        <a:schemeClr val="lt1"/>
      </a:tcTxStyle>
      <a:tcStyle>
        <a:tcBdr>
          <a:bottom>
            <a:ln w="38100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  <a:neCell>
      <a:tcStyle>
        <a:tcBdr/>
      </a:tcStyle>
    </a:neCell>
    <a:nwCell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35" autoAdjust="0"/>
    <p:restoredTop sz="61484" autoAdjust="0"/>
  </p:normalViewPr>
  <p:slideViewPr>
    <p:cSldViewPr>
      <p:cViewPr varScale="1">
        <p:scale>
          <a:sx n="65" d="100"/>
          <a:sy n="65" d="100"/>
        </p:scale>
        <p:origin x="1692" y="60"/>
      </p:cViewPr>
      <p:guideLst>
        <p:guide orient="horz" pos="2160"/>
        <p:guide pos="2880"/>
      </p:guideLst>
    </p:cSldViewPr>
  </p:slideViewPr>
  <p:notesTextViewPr>
    <p:cViewPr>
      <p:scale>
        <a:sx n="125" d="100"/>
        <a:sy n="12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631"/>
          </a:xfrm>
          <a:prstGeom prst="rect">
            <a:avLst/>
          </a:prstGeom>
        </p:spPr>
        <p:txBody>
          <a:bodyPr vert="horz" lIns="80275" tIns="40138" rIns="80275" bIns="40138" rtlCol="0"/>
          <a:lstStyle>
            <a:lvl1pPr algn="l">
              <a:defRPr sz="11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246" y="0"/>
            <a:ext cx="2945659" cy="498631"/>
          </a:xfrm>
          <a:prstGeom prst="rect">
            <a:avLst/>
          </a:prstGeom>
        </p:spPr>
        <p:txBody>
          <a:bodyPr vert="horz" lIns="80275" tIns="40138" rIns="80275" bIns="40138" rtlCol="0"/>
          <a:lstStyle>
            <a:lvl1pPr algn="r">
              <a:defRPr sz="1100"/>
            </a:lvl1pPr>
          </a:lstStyle>
          <a:p>
            <a:fld id="{24100EED-73D6-4B95-9BED-3B44DD1B3593}" type="datetimeFigureOut">
              <a:rPr lang="de-DE" smtClean="0"/>
              <a:t>04.09.2024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39838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0275" tIns="40138" rIns="80275" bIns="40138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77196"/>
            <a:ext cx="5438140" cy="3908613"/>
          </a:xfrm>
          <a:prstGeom prst="rect">
            <a:avLst/>
          </a:prstGeom>
        </p:spPr>
        <p:txBody>
          <a:bodyPr vert="horz" lIns="80275" tIns="40138" rIns="80275" bIns="40138" rtlCol="0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011"/>
            <a:ext cx="2945659" cy="498629"/>
          </a:xfrm>
          <a:prstGeom prst="rect">
            <a:avLst/>
          </a:prstGeom>
        </p:spPr>
        <p:txBody>
          <a:bodyPr vert="horz" lIns="80275" tIns="40138" rIns="80275" bIns="40138" rtlCol="0" anchor="b"/>
          <a:lstStyle>
            <a:lvl1pPr algn="l">
              <a:defRPr sz="11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246" y="9428011"/>
            <a:ext cx="2945659" cy="498629"/>
          </a:xfrm>
          <a:prstGeom prst="rect">
            <a:avLst/>
          </a:prstGeom>
        </p:spPr>
        <p:txBody>
          <a:bodyPr vert="horz" lIns="80275" tIns="40138" rIns="80275" bIns="40138" rtlCol="0" anchor="b"/>
          <a:lstStyle>
            <a:lvl1pPr algn="r">
              <a:defRPr sz="1100"/>
            </a:lvl1pPr>
          </a:lstStyle>
          <a:p>
            <a:fld id="{3B0F754F-716C-42AE-8C9C-B1894F79786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217355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de-DE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0F754F-716C-42AE-8C9C-B1894F797861}" type="slidenum">
              <a:rPr lang="de-DE" smtClean="0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338452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802752">
              <a:defRPr/>
            </a:pPr>
            <a:endParaRPr lang="de-DE" baseline="0" dirty="0" smtClean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0F754F-716C-42AE-8C9C-B1894F797861}" type="slidenum">
              <a:rPr lang="de-DE" smtClean="0"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565964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de-DE" baseline="0" dirty="0" smtClean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0F754F-716C-42AE-8C9C-B1894F797861}" type="slidenum">
              <a:rPr lang="de-DE" smtClean="0"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025919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b="0" dirty="0" smtClean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0F754F-716C-42AE-8C9C-B1894F797861}" type="slidenum">
              <a:rPr lang="de-DE" smtClean="0"/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032290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b="1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0F754F-716C-42AE-8C9C-B1894F797861}" type="slidenum">
              <a:rPr lang="de-DE" smtClean="0"/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849901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baseline="0" dirty="0" smtClean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0F754F-716C-42AE-8C9C-B1894F797861}" type="slidenum">
              <a:rPr lang="de-DE" smtClean="0"/>
              <a:t>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528806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80275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0F754F-716C-42AE-8C9C-B1894F797861}" type="slidenum">
              <a:rPr lang="de-DE" smtClean="0"/>
              <a:t>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121050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sz="110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0F754F-716C-42AE-8C9C-B1894F797861}" type="slidenum">
              <a:rPr lang="de-DE" smtClean="0"/>
              <a:t>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872001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baseline="0" dirty="0" smtClean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0F754F-716C-42AE-8C9C-B1894F797861}" type="slidenum">
              <a:rPr lang="de-DE" smtClean="0"/>
              <a:t>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358501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sz="1200" b="1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0F754F-716C-42AE-8C9C-B1894F797861}" type="slidenum">
              <a:rPr lang="de-DE" smtClean="0"/>
              <a:t>10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477555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b="0" baseline="0" dirty="0" smtClean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0F754F-716C-42AE-8C9C-B1894F797861}" type="slidenum">
              <a:rPr lang="de-DE" smtClean="0"/>
              <a:t>11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043817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baseline="0" dirty="0" smtClean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0F754F-716C-42AE-8C9C-B1894F797861}" type="slidenum">
              <a:rPr lang="de-DE" smtClean="0"/>
              <a:t>12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997383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0F754F-716C-42AE-8C9C-B1894F797861}" type="slidenum">
              <a:rPr lang="de-DE" smtClean="0"/>
              <a:t>13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933122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sz="1200" b="1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0F754F-716C-42AE-8C9C-B1894F797861}" type="slidenum">
              <a:rPr lang="de-DE" smtClean="0"/>
              <a:t>14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875053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de-DE" sz="120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0F754F-716C-42AE-8C9C-B1894F797861}" type="slidenum">
              <a:rPr lang="de-DE" smtClean="0"/>
              <a:t>15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3384019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b="1" dirty="0" smtClean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0F754F-716C-42AE-8C9C-B1894F797861}" type="slidenum">
              <a:rPr lang="de-DE" smtClean="0"/>
              <a:t>16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709127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0F754F-716C-42AE-8C9C-B1894F797861}" type="slidenum">
              <a:rPr lang="de-DE" smtClean="0"/>
              <a:t>17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156151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Titelfoli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 bwMode="auto"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de-DE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 bwMode="auto"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de-DE"/>
              <a:t>Formatvorlage des Untertitelmasters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FB86897-BEBF-404B-A233-8AB3496ECCFB}" type="datetimeFigureOut">
              <a:rPr lang="de-DE"/>
              <a:t>04.09.2024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7E46FF68-57E3-4E76-818D-D7B4E37B4B52}" type="slidenum">
              <a:rPr lang="de-DE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Titel und Inhal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de-DE"/>
              <a:t>Formatvorlagen des Textmasters bearbeiten</a:t>
            </a:r>
            <a:endParaRPr/>
          </a:p>
          <a:p>
            <a:pPr lvl="1">
              <a:defRPr/>
            </a:pPr>
            <a:r>
              <a:rPr lang="de-DE"/>
              <a:t>Zweite Ebene</a:t>
            </a:r>
            <a:endParaRPr/>
          </a:p>
          <a:p>
            <a:pPr lvl="2">
              <a:defRPr/>
            </a:pPr>
            <a:r>
              <a:rPr lang="de-DE"/>
              <a:t>Dritte Ebene</a:t>
            </a:r>
            <a:endParaRPr/>
          </a:p>
          <a:p>
            <a:pPr lvl="3">
              <a:defRPr/>
            </a:pPr>
            <a:r>
              <a:rPr lang="de-DE"/>
              <a:t>Vierte Ebene</a:t>
            </a:r>
            <a:endParaRPr/>
          </a:p>
          <a:p>
            <a:pPr lvl="4">
              <a:defRPr/>
            </a:pPr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FB86897-BEBF-404B-A233-8AB3496ECCFB}" type="datetimeFigureOut">
              <a:rPr lang="de-DE"/>
              <a:t>04.09.2024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7E46FF68-57E3-4E76-818D-D7B4E37B4B52}" type="slidenum">
              <a:rPr lang="de-DE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Abschnitts- überschrif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 bwMode="auto"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de-DE"/>
              <a:t>Formatvorlagen des Textmasters bearbeiten</a:t>
            </a:r>
            <a:endParaRPr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FB86897-BEBF-404B-A233-8AB3496ECCFB}" type="datetimeFigureOut">
              <a:rPr lang="de-DE"/>
              <a:t>04.09.2024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7E46FF68-57E3-4E76-818D-D7B4E37B4B52}" type="slidenum">
              <a:rPr lang="de-DE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Zwei Inhalt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 bwMode="auto">
          <a:xfrm>
            <a:off x="838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de-DE"/>
              <a:t>Formatvorlagen des Textmasters bearbeiten</a:t>
            </a:r>
            <a:endParaRPr/>
          </a:p>
          <a:p>
            <a:pPr lvl="1">
              <a:defRPr/>
            </a:pPr>
            <a:r>
              <a:rPr lang="de-DE"/>
              <a:t>Zweite Ebene</a:t>
            </a:r>
            <a:endParaRPr/>
          </a:p>
          <a:p>
            <a:pPr lvl="2">
              <a:defRPr/>
            </a:pPr>
            <a:r>
              <a:rPr lang="de-DE"/>
              <a:t>Dritte Ebene</a:t>
            </a:r>
            <a:endParaRPr/>
          </a:p>
          <a:p>
            <a:pPr lvl="3">
              <a:defRPr/>
            </a:pPr>
            <a:r>
              <a:rPr lang="de-DE"/>
              <a:t>Vierte Ebene</a:t>
            </a:r>
            <a:endParaRPr/>
          </a:p>
          <a:p>
            <a:pPr lvl="4">
              <a:defRPr/>
            </a:pPr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 bwMode="auto">
          <a:xfrm>
            <a:off x="6172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de-DE"/>
              <a:t>Formatvorlagen des Textmasters bearbeiten</a:t>
            </a:r>
            <a:endParaRPr/>
          </a:p>
          <a:p>
            <a:pPr lvl="1">
              <a:defRPr/>
            </a:pPr>
            <a:r>
              <a:rPr lang="de-DE"/>
              <a:t>Zweite Ebene</a:t>
            </a:r>
            <a:endParaRPr/>
          </a:p>
          <a:p>
            <a:pPr lvl="2">
              <a:defRPr/>
            </a:pPr>
            <a:r>
              <a:rPr lang="de-DE"/>
              <a:t>Dritte Ebene</a:t>
            </a:r>
            <a:endParaRPr/>
          </a:p>
          <a:p>
            <a:pPr lvl="3">
              <a:defRPr/>
            </a:pPr>
            <a:r>
              <a:rPr lang="de-DE"/>
              <a:t>Vierte Ebene</a:t>
            </a:r>
            <a:endParaRPr/>
          </a:p>
          <a:p>
            <a:pPr lvl="4">
              <a:defRPr/>
            </a:pPr>
            <a:r>
              <a:rPr lang="de-DE"/>
              <a:t>Fünfte Ebene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FB86897-BEBF-404B-A233-8AB3496ECCFB}" type="datetimeFigureOut">
              <a:rPr lang="de-DE"/>
              <a:t>04.09.2024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7E46FF68-57E3-4E76-818D-D7B4E37B4B52}" type="slidenum">
              <a:rPr lang="de-DE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Vergleich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 bwMode="auto">
          <a:xfrm>
            <a:off x="839788" y="365125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de-DE"/>
              <a:t>Formatvorlagen des Textmasters bearbeiten</a:t>
            </a:r>
            <a:endParaRPr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 bwMode="auto">
          <a:xfrm>
            <a:off x="839788" y="2505074"/>
            <a:ext cx="5157787" cy="3684588"/>
          </a:xfrm>
        </p:spPr>
        <p:txBody>
          <a:bodyPr/>
          <a:lstStyle/>
          <a:p>
            <a:pPr lvl="0">
              <a:defRPr/>
            </a:pPr>
            <a:r>
              <a:rPr lang="de-DE"/>
              <a:t>Formatvorlagen des Textmasters bearbeiten</a:t>
            </a:r>
            <a:endParaRPr/>
          </a:p>
          <a:p>
            <a:pPr lvl="1">
              <a:defRPr/>
            </a:pPr>
            <a:r>
              <a:rPr lang="de-DE"/>
              <a:t>Zweite Ebene</a:t>
            </a:r>
            <a:endParaRPr/>
          </a:p>
          <a:p>
            <a:pPr lvl="2">
              <a:defRPr/>
            </a:pPr>
            <a:r>
              <a:rPr lang="de-DE"/>
              <a:t>Dritte Ebene</a:t>
            </a:r>
            <a:endParaRPr/>
          </a:p>
          <a:p>
            <a:pPr lvl="3">
              <a:defRPr/>
            </a:pPr>
            <a:r>
              <a:rPr lang="de-DE"/>
              <a:t>Vierte Ebene</a:t>
            </a:r>
            <a:endParaRPr/>
          </a:p>
          <a:p>
            <a:pPr lvl="4">
              <a:defRPr/>
            </a:pPr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de-DE"/>
              <a:t>Formatvorlagen des Textmasters bearbeiten</a:t>
            </a:r>
            <a:endParaRPr/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8" cy="3684588"/>
          </a:xfrm>
        </p:spPr>
        <p:txBody>
          <a:bodyPr/>
          <a:lstStyle/>
          <a:p>
            <a:pPr lvl="0">
              <a:defRPr/>
            </a:pPr>
            <a:r>
              <a:rPr lang="de-DE"/>
              <a:t>Formatvorlagen des Textmasters bearbeiten</a:t>
            </a:r>
            <a:endParaRPr/>
          </a:p>
          <a:p>
            <a:pPr lvl="1">
              <a:defRPr/>
            </a:pPr>
            <a:r>
              <a:rPr lang="de-DE"/>
              <a:t>Zweite Ebene</a:t>
            </a:r>
            <a:endParaRPr/>
          </a:p>
          <a:p>
            <a:pPr lvl="2">
              <a:defRPr/>
            </a:pPr>
            <a:r>
              <a:rPr lang="de-DE"/>
              <a:t>Dritte Ebene</a:t>
            </a:r>
            <a:endParaRPr/>
          </a:p>
          <a:p>
            <a:pPr lvl="3">
              <a:defRPr/>
            </a:pPr>
            <a:r>
              <a:rPr lang="de-DE"/>
              <a:t>Vierte Ebene</a:t>
            </a:r>
            <a:endParaRPr/>
          </a:p>
          <a:p>
            <a:pPr lvl="4">
              <a:defRPr/>
            </a:pPr>
            <a:r>
              <a:rPr lang="de-DE"/>
              <a:t>Fünfte Ebene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FB86897-BEBF-404B-A233-8AB3496ECCFB}" type="datetimeFigureOut">
              <a:rPr lang="de-DE"/>
              <a:t>04.09.2024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7E46FF68-57E3-4E76-818D-D7B4E37B4B52}" type="slidenum">
              <a:rPr lang="de-DE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Nur Titel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de-DE"/>
              <a:t>Titelmasterformat durch Klicken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FB86897-BEBF-404B-A233-8AB3496ECCFB}" type="datetimeFigureOut">
              <a:rPr lang="de-DE"/>
              <a:t>04.09.2024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7E46FF68-57E3-4E76-818D-D7B4E37B4B52}" type="slidenum">
              <a:rPr lang="de-DE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Leer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FB86897-BEBF-404B-A233-8AB3496ECCFB}" type="datetimeFigureOut">
              <a:rPr lang="de-DE"/>
              <a:t>04.09.2024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7E46FF68-57E3-4E76-818D-D7B4E37B4B52}" type="slidenum">
              <a:rPr lang="de-DE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Inhalt mit Überschrif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de-DE"/>
              <a:t>Formatvorlagen des Textmasters bearbeiten</a:t>
            </a:r>
            <a:endParaRPr/>
          </a:p>
          <a:p>
            <a:pPr lvl="1">
              <a:defRPr/>
            </a:pPr>
            <a:r>
              <a:rPr lang="de-DE"/>
              <a:t>Zweite Ebene</a:t>
            </a:r>
            <a:endParaRPr/>
          </a:p>
          <a:p>
            <a:pPr lvl="2">
              <a:defRPr/>
            </a:pPr>
            <a:r>
              <a:rPr lang="de-DE"/>
              <a:t>Dritte Ebene</a:t>
            </a:r>
            <a:endParaRPr/>
          </a:p>
          <a:p>
            <a:pPr lvl="3">
              <a:defRPr/>
            </a:pPr>
            <a:r>
              <a:rPr lang="de-DE"/>
              <a:t>Vierte Ebene</a:t>
            </a:r>
            <a:endParaRPr/>
          </a:p>
          <a:p>
            <a:pPr lvl="4">
              <a:defRPr/>
            </a:pPr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de-DE"/>
              <a:t>Formatvorlagen des Textmasters bearbeiten</a:t>
            </a:r>
            <a:endParaRPr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FB86897-BEBF-404B-A233-8AB3496ECCFB}" type="datetimeFigureOut">
              <a:rPr lang="de-DE"/>
              <a:t>04.09.2024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7E46FF68-57E3-4E76-818D-D7B4E37B4B52}" type="slidenum">
              <a:rPr lang="de-DE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picTx" preserve="1" userDrawn="1">
  <p:cSld name="Bild mit Überschrif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de-DE"/>
              <a:t>Formatvorlagen des Textmasters bearbeiten</a:t>
            </a:r>
            <a:endParaRPr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FB86897-BEBF-404B-A233-8AB3496ECCFB}" type="datetimeFigureOut">
              <a:rPr lang="de-DE"/>
              <a:t>04.09.2024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7E46FF68-57E3-4E76-818D-D7B4E37B4B52}" type="slidenum">
              <a:rPr lang="de-DE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Titel und vertikaler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de-DE"/>
              <a:t>Formatvorlagen des Textmasters bearbeiten</a:t>
            </a:r>
            <a:endParaRPr/>
          </a:p>
          <a:p>
            <a:pPr lvl="1">
              <a:defRPr/>
            </a:pPr>
            <a:r>
              <a:rPr lang="de-DE"/>
              <a:t>Zweite Ebene</a:t>
            </a:r>
            <a:endParaRPr/>
          </a:p>
          <a:p>
            <a:pPr lvl="2">
              <a:defRPr/>
            </a:pPr>
            <a:r>
              <a:rPr lang="de-DE"/>
              <a:t>Dritte Ebene</a:t>
            </a:r>
            <a:endParaRPr/>
          </a:p>
          <a:p>
            <a:pPr lvl="3">
              <a:defRPr/>
            </a:pPr>
            <a:r>
              <a:rPr lang="de-DE"/>
              <a:t>Vierte Ebene</a:t>
            </a:r>
            <a:endParaRPr/>
          </a:p>
          <a:p>
            <a:pPr lvl="4">
              <a:defRPr/>
            </a:pPr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FB86897-BEBF-404B-A233-8AB3496ECCFB}" type="datetimeFigureOut">
              <a:rPr lang="de-DE"/>
              <a:t>04.09.2024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7E46FF68-57E3-4E76-818D-D7B4E37B4B52}" type="slidenum">
              <a:rPr lang="de-DE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Vertikaler Titel un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 bwMode="auto">
          <a:xfrm>
            <a:off x="8724900" y="365125"/>
            <a:ext cx="2628900" cy="5811838"/>
          </a:xfrm>
        </p:spPr>
        <p:txBody>
          <a:bodyPr vert="eaVert"/>
          <a:lstStyle/>
          <a:p>
            <a:pPr>
              <a:defRPr/>
            </a:pPr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 bwMode="auto">
          <a:xfrm>
            <a:off x="838200" y="365125"/>
            <a:ext cx="7734300" cy="5811838"/>
          </a:xfrm>
        </p:spPr>
        <p:txBody>
          <a:bodyPr vert="eaVert"/>
          <a:lstStyle/>
          <a:p>
            <a:pPr lvl="0">
              <a:defRPr/>
            </a:pPr>
            <a:r>
              <a:rPr lang="de-DE"/>
              <a:t>Formatvorlagen des Textmasters bearbeiten</a:t>
            </a:r>
            <a:endParaRPr/>
          </a:p>
          <a:p>
            <a:pPr lvl="1">
              <a:defRPr/>
            </a:pPr>
            <a:r>
              <a:rPr lang="de-DE"/>
              <a:t>Zweite Ebene</a:t>
            </a:r>
            <a:endParaRPr/>
          </a:p>
          <a:p>
            <a:pPr lvl="2">
              <a:defRPr/>
            </a:pPr>
            <a:r>
              <a:rPr lang="de-DE"/>
              <a:t>Dritte Ebene</a:t>
            </a:r>
            <a:endParaRPr/>
          </a:p>
          <a:p>
            <a:pPr lvl="3">
              <a:defRPr/>
            </a:pPr>
            <a:r>
              <a:rPr lang="de-DE"/>
              <a:t>Vierte Ebene</a:t>
            </a:r>
            <a:endParaRPr/>
          </a:p>
          <a:p>
            <a:pPr lvl="4">
              <a:defRPr/>
            </a:pPr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FB86897-BEBF-404B-A233-8AB3496ECCFB}" type="datetimeFigureOut">
              <a:rPr lang="de-DE"/>
              <a:t>04.09.2024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7E46FF68-57E3-4E76-818D-D7B4E37B4B52}" type="slidenum">
              <a:rPr lang="de-DE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de-DE"/>
              <a:t>Formatvorlagen des Textmasters bearbeiten</a:t>
            </a:r>
            <a:endParaRPr/>
          </a:p>
          <a:p>
            <a:pPr lvl="1">
              <a:defRPr/>
            </a:pPr>
            <a:r>
              <a:rPr lang="de-DE"/>
              <a:t>Zweite Ebene</a:t>
            </a:r>
            <a:endParaRPr/>
          </a:p>
          <a:p>
            <a:pPr lvl="2">
              <a:defRPr/>
            </a:pPr>
            <a:r>
              <a:rPr lang="de-DE"/>
              <a:t>Dritte Ebene</a:t>
            </a:r>
            <a:endParaRPr/>
          </a:p>
          <a:p>
            <a:pPr lvl="3">
              <a:defRPr/>
            </a:pPr>
            <a:r>
              <a:rPr lang="de-DE"/>
              <a:t>Vierte Ebene</a:t>
            </a:r>
            <a:endParaRPr/>
          </a:p>
          <a:p>
            <a:pPr lvl="4">
              <a:defRPr/>
            </a:pPr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FB86897-BEBF-404B-A233-8AB3496ECCFB}" type="datetimeFigureOut">
              <a:rPr lang="de-DE"/>
              <a:t>04.09.2024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46FF68-57E3-4E76-818D-D7B4E37B4B52}" type="slidenum">
              <a:rPr lang="de-DE"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G"/><Relationship Id="rId5" Type="http://schemas.openxmlformats.org/officeDocument/2006/relationships/image" Target="../media/image5.jpeg"/><Relationship Id="rId4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18.png"/><Relationship Id="rId18" Type="http://schemas.openxmlformats.org/officeDocument/2006/relationships/image" Target="../media/image23.png"/><Relationship Id="rId26" Type="http://schemas.openxmlformats.org/officeDocument/2006/relationships/image" Target="../media/image31.png"/><Relationship Id="rId3" Type="http://schemas.openxmlformats.org/officeDocument/2006/relationships/image" Target="../media/image10.png"/><Relationship Id="rId21" Type="http://schemas.openxmlformats.org/officeDocument/2006/relationships/image" Target="../media/image26.png"/><Relationship Id="rId7" Type="http://schemas.openxmlformats.org/officeDocument/2006/relationships/image" Target="../media/image14.png"/><Relationship Id="rId12" Type="http://schemas.openxmlformats.org/officeDocument/2006/relationships/image" Target="../media/image5.jpeg"/><Relationship Id="rId17" Type="http://schemas.openxmlformats.org/officeDocument/2006/relationships/image" Target="../media/image22.png"/><Relationship Id="rId25" Type="http://schemas.openxmlformats.org/officeDocument/2006/relationships/image" Target="../media/image30.png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21.png"/><Relationship Id="rId20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11" Type="http://schemas.openxmlformats.org/officeDocument/2006/relationships/image" Target="../media/image4.png"/><Relationship Id="rId24" Type="http://schemas.openxmlformats.org/officeDocument/2006/relationships/image" Target="../media/image29.png"/><Relationship Id="rId5" Type="http://schemas.openxmlformats.org/officeDocument/2006/relationships/image" Target="../media/image12.png"/><Relationship Id="rId15" Type="http://schemas.openxmlformats.org/officeDocument/2006/relationships/image" Target="../media/image20.png"/><Relationship Id="rId23" Type="http://schemas.openxmlformats.org/officeDocument/2006/relationships/image" Target="../media/image28.png"/><Relationship Id="rId10" Type="http://schemas.openxmlformats.org/officeDocument/2006/relationships/image" Target="../media/image17.png"/><Relationship Id="rId19" Type="http://schemas.openxmlformats.org/officeDocument/2006/relationships/image" Target="../media/image24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image" Target="../media/image19.png"/><Relationship Id="rId22" Type="http://schemas.openxmlformats.org/officeDocument/2006/relationships/image" Target="../media/image27.png"/><Relationship Id="rId27" Type="http://schemas.openxmlformats.org/officeDocument/2006/relationships/image" Target="../media/image3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g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eg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g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g"/><Relationship Id="rId4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hyperlink" Target="mailto:johannamarie.trockels@bielefeld.de" TargetMode="External"/><Relationship Id="rId4" Type="http://schemas.openxmlformats.org/officeDocument/2006/relationships/image" Target="../media/image4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8" name="Grafik 17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aintBrush/>
                    </a14:imgEffect>
                  </a14:imgLayer>
                </a14:imgProps>
              </a:ext>
            </a:extLst>
          </a:blip>
          <a:srcRect l="2625" t="-46752" r="8110" b="-2"/>
          <a:stretch/>
        </p:blipFill>
        <p:spPr bwMode="auto">
          <a:xfrm>
            <a:off x="-24680" y="-27384"/>
            <a:ext cx="12241360" cy="6885384"/>
          </a:xfrm>
          <a:prstGeom prst="rect">
            <a:avLst/>
          </a:prstGeom>
        </p:spPr>
      </p:pic>
      <p:pic>
        <p:nvPicPr>
          <p:cNvPr id="32" name="Grafik 3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980"/>
          <a:stretch/>
        </p:blipFill>
        <p:spPr bwMode="auto">
          <a:xfrm>
            <a:off x="407368" y="244397"/>
            <a:ext cx="5256584" cy="1672436"/>
          </a:xfrm>
          <a:prstGeom prst="rect">
            <a:avLst/>
          </a:prstGeom>
        </p:spPr>
      </p:pic>
      <p:grpSp>
        <p:nvGrpSpPr>
          <p:cNvPr id="33" name="Gruppieren 32"/>
          <p:cNvGrpSpPr/>
          <p:nvPr/>
        </p:nvGrpSpPr>
        <p:grpSpPr>
          <a:xfrm>
            <a:off x="6384032" y="495519"/>
            <a:ext cx="4992159" cy="1525618"/>
            <a:chOff x="3319158" y="2857433"/>
            <a:chExt cx="5658587" cy="1729280"/>
          </a:xfrm>
        </p:grpSpPr>
        <p:sp>
          <p:nvSpPr>
            <p:cNvPr id="34" name="Rechteck 33"/>
            <p:cNvSpPr/>
            <p:nvPr/>
          </p:nvSpPr>
          <p:spPr bwMode="auto">
            <a:xfrm>
              <a:off x="4426937" y="2996951"/>
              <a:ext cx="1162060" cy="145257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35" name="Rechteck 34"/>
            <p:cNvSpPr/>
            <p:nvPr/>
          </p:nvSpPr>
          <p:spPr bwMode="auto">
            <a:xfrm>
              <a:off x="4972142" y="2992669"/>
              <a:ext cx="1162060" cy="87586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36" name="Rechteck 35"/>
            <p:cNvSpPr/>
            <p:nvPr/>
          </p:nvSpPr>
          <p:spPr bwMode="auto">
            <a:xfrm>
              <a:off x="6079516" y="3501008"/>
              <a:ext cx="1712372" cy="41510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37" name="Picture 3" descr="490ddaf1-2be9-45f1-8463-3ece9e14e38c@Prod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19158" y="2857433"/>
              <a:ext cx="5658587" cy="17292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8" name="Gleichschenkliges Dreieck 37"/>
          <p:cNvSpPr/>
          <p:nvPr/>
        </p:nvSpPr>
        <p:spPr bwMode="auto">
          <a:xfrm rot="10800000">
            <a:off x="623393" y="3902336"/>
            <a:ext cx="1285846" cy="1200123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9" name="Gleichschenkliges Dreieck 38"/>
          <p:cNvSpPr/>
          <p:nvPr/>
        </p:nvSpPr>
        <p:spPr bwMode="auto">
          <a:xfrm rot="10800000">
            <a:off x="1738703" y="5702520"/>
            <a:ext cx="738138" cy="688929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" name="Gleichschenkliges Dreieck 39"/>
          <p:cNvSpPr/>
          <p:nvPr/>
        </p:nvSpPr>
        <p:spPr bwMode="auto">
          <a:xfrm rot="11573584">
            <a:off x="10994934" y="2761857"/>
            <a:ext cx="815695" cy="761315"/>
          </a:xfrm>
          <a:prstGeom prst="triangle">
            <a:avLst/>
          </a:prstGeom>
          <a:solidFill>
            <a:srgbClr val="BE02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1" name="Gleichschenkliges Dreieck 40"/>
          <p:cNvSpPr/>
          <p:nvPr/>
        </p:nvSpPr>
        <p:spPr bwMode="auto">
          <a:xfrm rot="10800000">
            <a:off x="1920024" y="2347714"/>
            <a:ext cx="556816" cy="519695"/>
          </a:xfrm>
          <a:prstGeom prst="triangle">
            <a:avLst/>
          </a:prstGeom>
          <a:solidFill>
            <a:srgbClr val="0088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2" name="Gleichschenkliges Dreieck 41"/>
          <p:cNvSpPr/>
          <p:nvPr/>
        </p:nvSpPr>
        <p:spPr bwMode="auto">
          <a:xfrm rot="10800000">
            <a:off x="9840417" y="5030892"/>
            <a:ext cx="1285846" cy="1200123"/>
          </a:xfrm>
          <a:prstGeom prst="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3" name="Gleichschenkliges Dreieck 42"/>
          <p:cNvSpPr/>
          <p:nvPr/>
        </p:nvSpPr>
        <p:spPr bwMode="auto">
          <a:xfrm rot="12251048">
            <a:off x="9960927" y="1757132"/>
            <a:ext cx="738138" cy="688929"/>
          </a:xfrm>
          <a:prstGeom prst="triangl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4" name="Gleichschenkliges Dreieck 43"/>
          <p:cNvSpPr/>
          <p:nvPr/>
        </p:nvSpPr>
        <p:spPr bwMode="auto">
          <a:xfrm rot="10800000">
            <a:off x="3143673" y="6474377"/>
            <a:ext cx="738138" cy="688929"/>
          </a:xfrm>
          <a:prstGeom prst="triangl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Textfeld 11"/>
          <p:cNvSpPr txBox="1"/>
          <p:nvPr/>
        </p:nvSpPr>
        <p:spPr bwMode="auto">
          <a:xfrm>
            <a:off x="-2380" y="5085184"/>
            <a:ext cx="12192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de-DE" sz="6000" dirty="0" smtClean="0">
                <a:solidFill>
                  <a:schemeClr val="bg1"/>
                </a:solidFill>
                <a:latin typeface="Bahnschrift" panose="020B0502040204020203" pitchFamily="34" charset="0"/>
              </a:rPr>
              <a:t>2024 - 2030</a:t>
            </a:r>
          </a:p>
        </p:txBody>
      </p:sp>
      <p:sp>
        <p:nvSpPr>
          <p:cNvPr id="13" name="Textfeld 12"/>
          <p:cNvSpPr txBox="1"/>
          <p:nvPr/>
        </p:nvSpPr>
        <p:spPr bwMode="auto">
          <a:xfrm>
            <a:off x="28271" y="2588916"/>
            <a:ext cx="12192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de-DE" sz="6000" b="1" dirty="0" smtClean="0">
                <a:solidFill>
                  <a:schemeClr val="bg1"/>
                </a:solidFill>
                <a:latin typeface="Bahnschrift" panose="020B0502040204020203" pitchFamily="34" charset="0"/>
              </a:rPr>
              <a:t>Freiräume für Ideen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Rechteck 7"/>
          <p:cNvSpPr/>
          <p:nvPr/>
        </p:nvSpPr>
        <p:spPr bwMode="auto">
          <a:xfrm>
            <a:off x="191344" y="947486"/>
            <a:ext cx="11809312" cy="5721874"/>
          </a:xfrm>
          <a:prstGeom prst="rect">
            <a:avLst/>
          </a:prstGeom>
          <a:solidFill>
            <a:srgbClr val="D3E6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9" name="Grafik 8" descr="Stadt Bielefeld&#10;Der Oberbürgermeister"/>
          <p:cNvPicPr>
            <a:picLocks noChangeAspect="1" noChangeArrowheads="1"/>
          </p:cNvPicPr>
          <p:nvPr/>
        </p:nvPicPr>
        <p:blipFill>
          <a:blip r:embed="rId3"/>
          <a:srcRect r="76897"/>
          <a:stretch/>
        </p:blipFill>
        <p:spPr bwMode="auto">
          <a:xfrm>
            <a:off x="279779" y="251603"/>
            <a:ext cx="451563" cy="537892"/>
          </a:xfrm>
          <a:prstGeom prst="rect">
            <a:avLst/>
          </a:prstGeom>
          <a:noFill/>
        </p:spPr>
      </p:pic>
      <p:pic>
        <p:nvPicPr>
          <p:cNvPr id="11" name="Picture 1" descr="Stadt Bielefeld&#10;Der Oberbürgermeister"/>
          <p:cNvPicPr>
            <a:picLocks noChangeAspect="1" noChangeArrowheads="1"/>
          </p:cNvPicPr>
          <p:nvPr/>
        </p:nvPicPr>
        <p:blipFill>
          <a:blip r:embed="rId3"/>
          <a:srcRect l="25912" t="36951" r="23757" b="22852"/>
          <a:stretch/>
        </p:blipFill>
        <p:spPr bwMode="auto">
          <a:xfrm>
            <a:off x="694805" y="535635"/>
            <a:ext cx="1368747" cy="301077"/>
          </a:xfrm>
          <a:prstGeom prst="rect">
            <a:avLst/>
          </a:prstGeom>
          <a:noFill/>
        </p:spPr>
      </p:pic>
      <p:sp>
        <p:nvSpPr>
          <p:cNvPr id="12" name="Textfeld 11"/>
          <p:cNvSpPr txBox="1"/>
          <p:nvPr/>
        </p:nvSpPr>
        <p:spPr bwMode="auto">
          <a:xfrm>
            <a:off x="279779" y="1052736"/>
            <a:ext cx="11720877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de-DE" sz="3200" b="1" dirty="0" smtClean="0">
                <a:solidFill>
                  <a:schemeClr val="accent5">
                    <a:lumMod val="50000"/>
                  </a:schemeClr>
                </a:solidFill>
              </a:rPr>
              <a:t>Kulturentwicklungsplanung (KEP)</a:t>
            </a:r>
          </a:p>
          <a:p>
            <a:pPr>
              <a:defRPr/>
            </a:pPr>
            <a:endParaRPr lang="de-DE" sz="2400" b="1" u="sng" dirty="0" smtClean="0">
              <a:solidFill>
                <a:schemeClr val="accent5">
                  <a:lumMod val="50000"/>
                </a:schemeClr>
              </a:solidFill>
            </a:endParaRPr>
          </a:p>
          <a:p>
            <a:pPr>
              <a:defRPr/>
            </a:pPr>
            <a:r>
              <a:rPr lang="de-DE" sz="2400" b="1" dirty="0" smtClean="0">
                <a:solidFill>
                  <a:schemeClr val="accent2">
                    <a:lumMod val="75000"/>
                  </a:schemeClr>
                </a:solidFill>
                <a:sym typeface="Wingdings 3" panose="05040102010807070707" pitchFamily="18" charset="2"/>
              </a:rPr>
              <a:t>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  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  <a:sym typeface="Wingdings 2" panose="05020102010507070707" pitchFamily="18" charset="2"/>
              </a:rPr>
              <a:t>ermöglicht strategiegeleitetes Gestalten.</a:t>
            </a:r>
          </a:p>
          <a:p>
            <a:pPr>
              <a:defRPr/>
            </a:pPr>
            <a:r>
              <a:rPr lang="de-DE" sz="2400" b="1" dirty="0">
                <a:solidFill>
                  <a:schemeClr val="accent2">
                    <a:lumMod val="75000"/>
                  </a:schemeClr>
                </a:solidFill>
                <a:sym typeface="Wingdings 3" panose="05040102010807070707" pitchFamily="18" charset="2"/>
              </a:rPr>
              <a:t></a:t>
            </a:r>
            <a:r>
              <a:rPr lang="de-DE" sz="2400" b="1" dirty="0" smtClean="0">
                <a:solidFill>
                  <a:schemeClr val="accent2">
                    <a:lumMod val="75000"/>
                  </a:schemeClr>
                </a:solidFill>
                <a:sym typeface="Wingdings" panose="05000000000000000000" pitchFamily="2" charset="2"/>
              </a:rPr>
              <a:t> 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 bietet gute 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  <a:sym typeface="Webdings" panose="05030102010509060703" pitchFamily="18" charset="2"/>
              </a:rPr>
              <a:t>Grundlagen für eine dynamische, kreative und freie Kulturstadt Bielefeld.</a:t>
            </a:r>
          </a:p>
          <a:p>
            <a:pPr>
              <a:defRPr/>
            </a:pPr>
            <a:endParaRPr lang="de-DE" sz="2400" b="1" u="sng" dirty="0" smtClean="0">
              <a:solidFill>
                <a:schemeClr val="accent5">
                  <a:lumMod val="50000"/>
                </a:schemeClr>
              </a:solidFill>
            </a:endParaRPr>
          </a:p>
          <a:p>
            <a:pPr>
              <a:defRPr/>
            </a:pPr>
            <a:endParaRPr lang="de-DE" sz="2400" b="1" u="sng" dirty="0" smtClean="0">
              <a:solidFill>
                <a:schemeClr val="accent5">
                  <a:lumMod val="50000"/>
                </a:schemeClr>
              </a:solidFill>
            </a:endParaRPr>
          </a:p>
          <a:p>
            <a:pPr>
              <a:defRPr/>
            </a:pP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Der 1</a:t>
            </a:r>
            <a:r>
              <a:rPr lang="de-DE" sz="2400" b="1" dirty="0">
                <a:solidFill>
                  <a:schemeClr val="accent5">
                    <a:lumMod val="50000"/>
                  </a:schemeClr>
                </a:solidFill>
              </a:rPr>
              <a:t>. KEP</a:t>
            </a:r>
            <a:r>
              <a:rPr lang="de-DE" sz="2400" dirty="0">
                <a:solidFill>
                  <a:schemeClr val="accent5">
                    <a:lumMod val="50000"/>
                  </a:schemeClr>
                </a:solidFill>
              </a:rPr>
              <a:t> (2014 – </a:t>
            </a: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</a:rPr>
              <a:t>2022)</a:t>
            </a:r>
            <a:endParaRPr lang="de-DE" sz="2400" b="1" dirty="0" smtClean="0">
              <a:solidFill>
                <a:schemeClr val="accent5">
                  <a:lumMod val="50000"/>
                </a:schemeClr>
              </a:solidFill>
              <a:sym typeface="Wingdings" panose="05000000000000000000" pitchFamily="2" charset="2"/>
            </a:endParaRPr>
          </a:p>
          <a:p>
            <a:pPr>
              <a:defRPr/>
            </a:pPr>
            <a:r>
              <a:rPr lang="de-DE" sz="2400" b="1" dirty="0" smtClean="0">
                <a:solidFill>
                  <a:schemeClr val="accent2">
                    <a:lumMod val="75000"/>
                  </a:schemeClr>
                </a:solidFill>
                <a:sym typeface="Wingdings 3" panose="05040102010807070707" pitchFamily="18" charset="2"/>
              </a:rPr>
              <a:t>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  </a:t>
            </a: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hat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 </a:t>
            </a: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</a:rPr>
              <a:t>gute Grundlagen geschaffen.</a:t>
            </a:r>
            <a:br>
              <a:rPr lang="de-DE" sz="24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</a:rPr>
              <a:t>       </a:t>
            </a:r>
            <a:r>
              <a:rPr lang="de-DE" sz="1600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(u.a. </a:t>
            </a:r>
            <a:r>
              <a:rPr lang="de-DE" sz="1600" dirty="0" smtClean="0">
                <a:solidFill>
                  <a:schemeClr val="accent5">
                    <a:lumMod val="50000"/>
                  </a:schemeClr>
                </a:solidFill>
              </a:rPr>
              <a:t>Verstetigung Kulturentwicklung;</a:t>
            </a:r>
            <a:r>
              <a:rPr lang="de-DE" sz="1600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 </a:t>
            </a:r>
            <a:r>
              <a:rPr lang="de-DE" sz="1600" dirty="0" smtClean="0">
                <a:solidFill>
                  <a:schemeClr val="accent5">
                    <a:lumMod val="50000"/>
                  </a:schemeClr>
                </a:solidFill>
              </a:rPr>
              <a:t>Neustrukturierung Kulturförderung; Kulturmarketing)</a:t>
            </a:r>
          </a:p>
          <a:p>
            <a:pPr>
              <a:defRPr/>
            </a:pPr>
            <a:endParaRPr lang="de-DE" sz="2400" u="sng" dirty="0" smtClean="0">
              <a:solidFill>
                <a:schemeClr val="accent5">
                  <a:lumMod val="50000"/>
                </a:schemeClr>
              </a:solidFill>
            </a:endParaRPr>
          </a:p>
          <a:p>
            <a:pPr>
              <a:defRPr/>
            </a:pP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Der 2</a:t>
            </a:r>
            <a:r>
              <a:rPr lang="de-DE" sz="2400" b="1" dirty="0">
                <a:solidFill>
                  <a:schemeClr val="accent5">
                    <a:lumMod val="50000"/>
                  </a:schemeClr>
                </a:solidFill>
              </a:rPr>
              <a:t>. 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KEP</a:t>
            </a:r>
          </a:p>
          <a:p>
            <a:pPr>
              <a:defRPr/>
            </a:pPr>
            <a:r>
              <a:rPr lang="de-DE" sz="2400" b="1" dirty="0" smtClean="0">
                <a:solidFill>
                  <a:schemeClr val="accent2">
                    <a:lumMod val="75000"/>
                  </a:schemeClr>
                </a:solidFill>
                <a:sym typeface="Wingdings 3" panose="05040102010807070707" pitchFamily="18" charset="2"/>
              </a:rPr>
              <a:t>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  <a:sym typeface="Wingdings 3" panose="05040102010807070707" pitchFamily="18" charset="2"/>
              </a:rPr>
              <a:t> 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 </a:t>
            </a: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baut auf KEP 1 auf und e</a:t>
            </a: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  <a:sym typeface="Wingdings 3" panose="05040102010807070707" pitchFamily="18" charset="2"/>
              </a:rPr>
              <a:t>ntwickelt die Strukturen weiter.</a:t>
            </a:r>
            <a:endParaRPr lang="de-DE" sz="2400" dirty="0" smtClean="0">
              <a:solidFill>
                <a:schemeClr val="accent5">
                  <a:lumMod val="50000"/>
                </a:schemeClr>
              </a:solidFill>
              <a:sym typeface="Wingdings" panose="05000000000000000000" pitchFamily="2" charset="2"/>
            </a:endParaRPr>
          </a:p>
          <a:p>
            <a:pPr>
              <a:defRPr/>
            </a:pPr>
            <a:r>
              <a:rPr lang="de-DE" sz="2400" b="1" dirty="0">
                <a:solidFill>
                  <a:schemeClr val="accent2">
                    <a:lumMod val="75000"/>
                  </a:schemeClr>
                </a:solidFill>
                <a:sym typeface="Wingdings 3" panose="05040102010807070707" pitchFamily="18" charset="2"/>
              </a:rPr>
              <a:t></a:t>
            </a:r>
            <a:r>
              <a:rPr lang="de-DE" sz="2400" b="1" dirty="0" smtClean="0">
                <a:solidFill>
                  <a:schemeClr val="accent2">
                    <a:lumMod val="75000"/>
                  </a:schemeClr>
                </a:solidFill>
                <a:sym typeface="Wingdings" panose="05000000000000000000" pitchFamily="2" charset="2"/>
              </a:rPr>
              <a:t>  </a:t>
            </a: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Im Fokus</a:t>
            </a:r>
            <a:r>
              <a:rPr lang="de-DE" sz="2400" dirty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: </a:t>
            </a: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aktuelle Herausforderungen und Chancen</a:t>
            </a:r>
          </a:p>
          <a:p>
            <a:pPr>
              <a:defRPr/>
            </a:pPr>
            <a:endParaRPr lang="de-DE" sz="2400" dirty="0">
              <a:solidFill>
                <a:schemeClr val="accent5">
                  <a:lumMod val="50000"/>
                </a:schemeClr>
              </a:solidFill>
              <a:sym typeface="Wingdings" panose="05000000000000000000" pitchFamily="2" charset="2"/>
            </a:endParaRPr>
          </a:p>
          <a:p>
            <a:pPr>
              <a:defRPr/>
            </a:pP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/>
            </a:r>
            <a:br>
              <a:rPr lang="de-DE" sz="2400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</a:br>
            <a:endParaRPr lang="de-DE" sz="2400" dirty="0">
              <a:solidFill>
                <a:srgbClr val="C00000"/>
              </a:solidFill>
              <a:sym typeface="Wingdings" panose="05000000000000000000" pitchFamily="2" charset="2"/>
            </a:endParaRPr>
          </a:p>
        </p:txBody>
      </p:sp>
      <p:pic>
        <p:nvPicPr>
          <p:cNvPr id="18" name="Picture 3" descr="490ddaf1-2be9-45f1-8463-3ece9e14e38c@Prod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9361" y="212887"/>
            <a:ext cx="2041295" cy="62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Grafik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 rot="20888903">
            <a:off x="8682940" y="2941600"/>
            <a:ext cx="1543968" cy="22118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5" name="Rechteck 14"/>
          <p:cNvSpPr/>
          <p:nvPr/>
        </p:nvSpPr>
        <p:spPr bwMode="auto">
          <a:xfrm rot="917733">
            <a:off x="10130630" y="4412131"/>
            <a:ext cx="1513836" cy="204640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762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grpSp>
        <p:nvGrpSpPr>
          <p:cNvPr id="6" name="Gruppieren 5"/>
          <p:cNvGrpSpPr/>
          <p:nvPr/>
        </p:nvGrpSpPr>
        <p:grpSpPr>
          <a:xfrm>
            <a:off x="10253361" y="4831176"/>
            <a:ext cx="1349409" cy="1430050"/>
            <a:chOff x="623393" y="2927723"/>
            <a:chExt cx="3996738" cy="4235583"/>
          </a:xfrm>
        </p:grpSpPr>
        <p:sp>
          <p:nvSpPr>
            <p:cNvPr id="16" name="Gleichschenkliges Dreieck 15"/>
            <p:cNvSpPr/>
            <p:nvPr/>
          </p:nvSpPr>
          <p:spPr bwMode="auto">
            <a:xfrm rot="10800000">
              <a:off x="623393" y="3902336"/>
              <a:ext cx="1285846" cy="1200123"/>
            </a:xfrm>
            <a:prstGeom prst="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17" name="Gleichschenkliges Dreieck 16"/>
            <p:cNvSpPr/>
            <p:nvPr/>
          </p:nvSpPr>
          <p:spPr bwMode="auto">
            <a:xfrm rot="10800000">
              <a:off x="1738703" y="5702520"/>
              <a:ext cx="738138" cy="688929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19" name="Gleichschenkliges Dreieck 18"/>
            <p:cNvSpPr/>
            <p:nvPr/>
          </p:nvSpPr>
          <p:spPr bwMode="auto">
            <a:xfrm rot="11573584">
              <a:off x="3804436" y="2927723"/>
              <a:ext cx="815695" cy="761315"/>
            </a:xfrm>
            <a:prstGeom prst="triangle">
              <a:avLst/>
            </a:prstGeom>
            <a:solidFill>
              <a:srgbClr val="BE029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0" name="Gleichschenkliges Dreieck 19"/>
            <p:cNvSpPr/>
            <p:nvPr/>
          </p:nvSpPr>
          <p:spPr bwMode="auto">
            <a:xfrm rot="10800000">
              <a:off x="2649919" y="5196758"/>
              <a:ext cx="1285846" cy="1200123"/>
            </a:xfrm>
            <a:prstGeom prst="triangl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1" name="Gleichschenkliges Dreieck 20"/>
            <p:cNvSpPr/>
            <p:nvPr/>
          </p:nvSpPr>
          <p:spPr bwMode="auto">
            <a:xfrm rot="10800000">
              <a:off x="3143673" y="6474377"/>
              <a:ext cx="738138" cy="688929"/>
            </a:xfrm>
            <a:prstGeom prst="triangl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7" name="Textfeld 6"/>
          <p:cNvSpPr txBox="1"/>
          <p:nvPr/>
        </p:nvSpPr>
        <p:spPr>
          <a:xfrm rot="937479">
            <a:off x="10424485" y="4526433"/>
            <a:ext cx="8351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/>
              <a:t>2. KEP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302080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/>
        </p:nvSpPr>
        <p:spPr>
          <a:xfrm>
            <a:off x="191344" y="947486"/>
            <a:ext cx="11809312" cy="5721874"/>
          </a:xfrm>
          <a:prstGeom prst="rect">
            <a:avLst/>
          </a:prstGeom>
          <a:solidFill>
            <a:srgbClr val="D3E6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3" name="Grafik 2" descr="Stadt Bielefeld&#10;Der Oberbürgermeister"/>
          <p:cNvPicPr>
            <a:picLocks noChangeAspect="1" noChangeArrowheads="1"/>
          </p:cNvPicPr>
          <p:nvPr/>
        </p:nvPicPr>
        <p:blipFill>
          <a:blip r:embed="rId3"/>
          <a:srcRect r="76897"/>
          <a:stretch/>
        </p:blipFill>
        <p:spPr bwMode="auto">
          <a:xfrm>
            <a:off x="279779" y="251603"/>
            <a:ext cx="451563" cy="537892"/>
          </a:xfrm>
          <a:prstGeom prst="rect">
            <a:avLst/>
          </a:prstGeom>
          <a:noFill/>
        </p:spPr>
      </p:pic>
      <p:pic>
        <p:nvPicPr>
          <p:cNvPr id="6" name="Picture 1" descr="Stadt Bielefeld&#10;Der Oberbürgermeister"/>
          <p:cNvPicPr>
            <a:picLocks noChangeAspect="1" noChangeArrowheads="1"/>
          </p:cNvPicPr>
          <p:nvPr/>
        </p:nvPicPr>
        <p:blipFill>
          <a:blip r:embed="rId3"/>
          <a:srcRect l="25912" t="36951" r="23757" b="22852"/>
          <a:stretch/>
        </p:blipFill>
        <p:spPr bwMode="auto">
          <a:xfrm>
            <a:off x="694805" y="535635"/>
            <a:ext cx="1368747" cy="301077"/>
          </a:xfrm>
          <a:prstGeom prst="rect">
            <a:avLst/>
          </a:prstGeom>
          <a:noFill/>
        </p:spPr>
      </p:pic>
      <p:sp>
        <p:nvSpPr>
          <p:cNvPr id="8" name="Textfeld 7"/>
          <p:cNvSpPr txBox="1"/>
          <p:nvPr/>
        </p:nvSpPr>
        <p:spPr bwMode="auto">
          <a:xfrm>
            <a:off x="279779" y="1113706"/>
            <a:ext cx="482453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de-DE" sz="3200" b="1" dirty="0" smtClean="0">
                <a:solidFill>
                  <a:schemeClr val="accent5">
                    <a:lumMod val="50000"/>
                  </a:schemeClr>
                </a:solidFill>
              </a:rPr>
              <a:t>Projektstruktur</a:t>
            </a:r>
          </a:p>
          <a:p>
            <a:pPr>
              <a:defRPr/>
            </a:pPr>
            <a:endParaRPr lang="de-DE" sz="24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>
              <a:defRPr/>
            </a:pPr>
            <a:r>
              <a:rPr lang="de-DE" sz="2400" b="1" dirty="0" smtClean="0">
                <a:solidFill>
                  <a:schemeClr val="accent2">
                    <a:lumMod val="75000"/>
                  </a:schemeClr>
                </a:solidFill>
                <a:sym typeface="Wingdings 3" panose="05040102010807070707" pitchFamily="18" charset="2"/>
              </a:rPr>
              <a:t> 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 </a:t>
            </a:r>
            <a:r>
              <a:rPr lang="de-DE" sz="2400" b="1" dirty="0">
                <a:solidFill>
                  <a:schemeClr val="accent5">
                    <a:lumMod val="50000"/>
                  </a:schemeClr>
                </a:solidFill>
              </a:rPr>
              <a:t>3-Phasen-Modell</a:t>
            </a:r>
          </a:p>
          <a:p>
            <a:pPr>
              <a:defRPr/>
            </a:pPr>
            <a:endParaRPr lang="de-DE" sz="2400" b="1" dirty="0">
              <a:solidFill>
                <a:schemeClr val="accent5">
                  <a:lumMod val="50000"/>
                </a:schemeClr>
              </a:solidFill>
            </a:endParaRPr>
          </a:p>
          <a:p>
            <a:pPr>
              <a:defRPr/>
            </a:pPr>
            <a:r>
              <a:rPr lang="de-DE" sz="2400" b="1" dirty="0" smtClean="0">
                <a:solidFill>
                  <a:schemeClr val="accent2">
                    <a:lumMod val="75000"/>
                  </a:schemeClr>
                </a:solidFill>
                <a:sym typeface="Wingdings 3" panose="05040102010807070707" pitchFamily="18" charset="2"/>
              </a:rPr>
              <a:t>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  konsequent 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partizipativ</a:t>
            </a:r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21064" y="947485"/>
            <a:ext cx="7272808" cy="5731903"/>
          </a:xfrm>
          <a:prstGeom prst="rect">
            <a:avLst/>
          </a:prstGeom>
        </p:spPr>
      </p:pic>
      <p:sp>
        <p:nvSpPr>
          <p:cNvPr id="13" name="Stern mit 7 Zacken 12"/>
          <p:cNvSpPr/>
          <p:nvPr/>
        </p:nvSpPr>
        <p:spPr bwMode="auto">
          <a:xfrm>
            <a:off x="1570024" y="4015153"/>
            <a:ext cx="1853373" cy="1853373"/>
          </a:xfrm>
          <a:prstGeom prst="star7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200"/>
          </a:p>
        </p:txBody>
      </p:sp>
      <p:sp>
        <p:nvSpPr>
          <p:cNvPr id="14" name="Textfeld 13"/>
          <p:cNvSpPr txBox="1"/>
          <p:nvPr/>
        </p:nvSpPr>
        <p:spPr bwMode="auto">
          <a:xfrm>
            <a:off x="1873787" y="3553488"/>
            <a:ext cx="1365644" cy="46166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1200" b="1" dirty="0" smtClean="0"/>
              <a:t>Stadtbevölkerung + Initiativen</a:t>
            </a:r>
            <a:endParaRPr lang="de-DE" sz="1200" b="1" dirty="0"/>
          </a:p>
        </p:txBody>
      </p:sp>
      <p:sp>
        <p:nvSpPr>
          <p:cNvPr id="15" name="Textfeld 14"/>
          <p:cNvSpPr txBox="1"/>
          <p:nvPr/>
        </p:nvSpPr>
        <p:spPr bwMode="auto">
          <a:xfrm>
            <a:off x="3239431" y="4136675"/>
            <a:ext cx="1365644" cy="27699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1200" b="1" dirty="0" smtClean="0"/>
              <a:t>Freie Kultur</a:t>
            </a:r>
            <a:endParaRPr lang="de-DE" sz="1200" b="1" dirty="0"/>
          </a:p>
        </p:txBody>
      </p:sp>
      <p:sp>
        <p:nvSpPr>
          <p:cNvPr id="16" name="Textfeld 15"/>
          <p:cNvSpPr txBox="1"/>
          <p:nvPr/>
        </p:nvSpPr>
        <p:spPr bwMode="auto">
          <a:xfrm>
            <a:off x="3442384" y="5075030"/>
            <a:ext cx="1365644" cy="646331"/>
          </a:xfrm>
          <a:prstGeom prst="rect">
            <a:avLst/>
          </a:prstGeom>
          <a:solidFill>
            <a:srgbClr val="95EFF3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1200" b="1" dirty="0" smtClean="0"/>
              <a:t>Kommunale Kultur + weitere Ämter</a:t>
            </a:r>
            <a:endParaRPr lang="de-DE" sz="1200" b="1" dirty="0"/>
          </a:p>
        </p:txBody>
      </p:sp>
      <p:sp>
        <p:nvSpPr>
          <p:cNvPr id="17" name="Textfeld 16"/>
          <p:cNvSpPr txBox="1"/>
          <p:nvPr/>
        </p:nvSpPr>
        <p:spPr bwMode="auto">
          <a:xfrm>
            <a:off x="2909899" y="5862903"/>
            <a:ext cx="1365644" cy="27699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1200" b="1" dirty="0" smtClean="0"/>
              <a:t>Wirtschaft</a:t>
            </a:r>
            <a:endParaRPr lang="de-DE" sz="1200" b="1" dirty="0"/>
          </a:p>
        </p:txBody>
      </p:sp>
      <p:sp>
        <p:nvSpPr>
          <p:cNvPr id="18" name="Textfeld 17"/>
          <p:cNvSpPr txBox="1"/>
          <p:nvPr/>
        </p:nvSpPr>
        <p:spPr bwMode="auto">
          <a:xfrm>
            <a:off x="1326159" y="5888305"/>
            <a:ext cx="1365644" cy="276999"/>
          </a:xfrm>
          <a:prstGeom prst="rect">
            <a:avLst/>
          </a:prstGeom>
          <a:solidFill>
            <a:srgbClr val="0FDBF1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1200" b="1" dirty="0" smtClean="0"/>
              <a:t>Hochschulen</a:t>
            </a:r>
            <a:endParaRPr lang="de-DE" sz="1200" b="1" dirty="0"/>
          </a:p>
        </p:txBody>
      </p:sp>
      <p:sp>
        <p:nvSpPr>
          <p:cNvPr id="19" name="Textfeld 18"/>
          <p:cNvSpPr txBox="1"/>
          <p:nvPr/>
        </p:nvSpPr>
        <p:spPr bwMode="auto">
          <a:xfrm>
            <a:off x="204380" y="5089875"/>
            <a:ext cx="1365644" cy="276999"/>
          </a:xfrm>
          <a:prstGeom prst="rect">
            <a:avLst/>
          </a:prstGeom>
          <a:solidFill>
            <a:srgbClr val="FB6DC8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1200" b="1" dirty="0" smtClean="0"/>
              <a:t>Sozialwesen</a:t>
            </a:r>
            <a:endParaRPr lang="de-DE" sz="1200" b="1" dirty="0"/>
          </a:p>
        </p:txBody>
      </p:sp>
      <p:sp>
        <p:nvSpPr>
          <p:cNvPr id="20" name="Textfeld 19"/>
          <p:cNvSpPr txBox="1"/>
          <p:nvPr/>
        </p:nvSpPr>
        <p:spPr bwMode="auto">
          <a:xfrm>
            <a:off x="388345" y="4222346"/>
            <a:ext cx="1365644" cy="276999"/>
          </a:xfrm>
          <a:prstGeom prst="rect">
            <a:avLst/>
          </a:prstGeom>
          <a:solidFill>
            <a:srgbClr val="D7DC06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1200" b="1" dirty="0" smtClean="0"/>
              <a:t>Bildung + Schulen</a:t>
            </a:r>
            <a:endParaRPr lang="de-DE" sz="1200" b="1" dirty="0"/>
          </a:p>
        </p:txBody>
      </p:sp>
      <p:pic>
        <p:nvPicPr>
          <p:cNvPr id="22" name="Picture 3" descr="490ddaf1-2be9-45f1-8463-3ece9e14e38c@Prod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9361" y="212887"/>
            <a:ext cx="2041295" cy="62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28513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7" name="Rechteck 36"/>
          <p:cNvSpPr/>
          <p:nvPr/>
        </p:nvSpPr>
        <p:spPr bwMode="auto">
          <a:xfrm>
            <a:off x="410095" y="2864076"/>
            <a:ext cx="11158512" cy="32316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6 Handlungsfelder </a:t>
            </a:r>
          </a:p>
          <a:p>
            <a:pPr>
              <a:defRPr/>
            </a:pPr>
            <a:endParaRPr lang="de-DE" dirty="0" smtClean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>
              <a:defRPr/>
            </a:pPr>
            <a:endParaRPr lang="de-DE" dirty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>
              <a:defRPr/>
            </a:pPr>
            <a:endParaRPr lang="de-DE" dirty="0" smtClean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>
              <a:defRPr/>
            </a:pPr>
            <a:endParaRPr lang="de-DE" dirty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>
              <a:defRPr/>
            </a:pPr>
            <a:endParaRPr lang="de-DE" dirty="0" smtClean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>
              <a:defRPr/>
            </a:pPr>
            <a:endParaRPr lang="de-DE" dirty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>
              <a:defRPr/>
            </a:pPr>
            <a:endParaRPr lang="de-DE" dirty="0" smtClean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>
              <a:defRPr/>
            </a:pPr>
            <a:endParaRPr lang="de-DE" dirty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>
              <a:defRPr/>
            </a:pPr>
            <a:endParaRPr lang="de-DE" dirty="0" smtClean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>
              <a:defRPr/>
            </a:pPr>
            <a:endParaRPr lang="de-DE" dirty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</p:txBody>
      </p:sp>
      <p:sp>
        <p:nvSpPr>
          <p:cNvPr id="19" name="Richtungspfeil 18"/>
          <p:cNvSpPr/>
          <p:nvPr/>
        </p:nvSpPr>
        <p:spPr bwMode="auto">
          <a:xfrm>
            <a:off x="410094" y="2421287"/>
            <a:ext cx="11158513" cy="382526"/>
          </a:xfrm>
          <a:prstGeom prst="homePlate">
            <a:avLst/>
          </a:prstGeom>
          <a:solidFill>
            <a:srgbClr val="819E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" name="Trapezoid 15"/>
          <p:cNvSpPr/>
          <p:nvPr/>
        </p:nvSpPr>
        <p:spPr>
          <a:xfrm>
            <a:off x="410094" y="1845187"/>
            <a:ext cx="11158513" cy="358350"/>
          </a:xfrm>
          <a:prstGeom prst="trapezoid">
            <a:avLst>
              <a:gd name="adj" fmla="val 90599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" name="Rechteck 35"/>
          <p:cNvSpPr/>
          <p:nvPr/>
        </p:nvSpPr>
        <p:spPr bwMode="auto">
          <a:xfrm>
            <a:off x="1884896" y="1799320"/>
            <a:ext cx="820891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  <a:defRPr/>
            </a:pP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10 Leitlinien</a:t>
            </a:r>
          </a:p>
        </p:txBody>
      </p:sp>
      <p:pic>
        <p:nvPicPr>
          <p:cNvPr id="38" name="Grafik 37" descr="Stadt Bielefeld&#10;Der Oberbürgermeister"/>
          <p:cNvPicPr>
            <a:picLocks noChangeAspect="1" noChangeArrowheads="1"/>
          </p:cNvPicPr>
          <p:nvPr/>
        </p:nvPicPr>
        <p:blipFill>
          <a:blip r:embed="rId3"/>
          <a:srcRect r="76897"/>
          <a:stretch/>
        </p:blipFill>
        <p:spPr bwMode="auto">
          <a:xfrm>
            <a:off x="279779" y="251603"/>
            <a:ext cx="451563" cy="537892"/>
          </a:xfrm>
          <a:prstGeom prst="rect">
            <a:avLst/>
          </a:prstGeom>
          <a:noFill/>
        </p:spPr>
      </p:pic>
      <p:pic>
        <p:nvPicPr>
          <p:cNvPr id="40" name="Picture 1" descr="Stadt Bielefeld&#10;Der Oberbürgermeister"/>
          <p:cNvPicPr>
            <a:picLocks noChangeAspect="1" noChangeArrowheads="1"/>
          </p:cNvPicPr>
          <p:nvPr/>
        </p:nvPicPr>
        <p:blipFill>
          <a:blip r:embed="rId3"/>
          <a:srcRect l="25912" t="36951" r="23757" b="22852"/>
          <a:stretch/>
        </p:blipFill>
        <p:spPr bwMode="auto">
          <a:xfrm>
            <a:off x="694805" y="535635"/>
            <a:ext cx="1368747" cy="301077"/>
          </a:xfrm>
          <a:prstGeom prst="rect">
            <a:avLst/>
          </a:prstGeom>
          <a:noFill/>
        </p:spPr>
      </p:pic>
      <p:sp>
        <p:nvSpPr>
          <p:cNvPr id="41" name="Textfeld 40"/>
          <p:cNvSpPr txBox="1"/>
          <p:nvPr/>
        </p:nvSpPr>
        <p:spPr bwMode="auto">
          <a:xfrm>
            <a:off x="279778" y="1073527"/>
            <a:ext cx="96326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de-DE" sz="3200" b="1" dirty="0" smtClean="0">
                <a:solidFill>
                  <a:schemeClr val="accent5">
                    <a:lumMod val="50000"/>
                  </a:schemeClr>
                </a:solidFill>
              </a:rPr>
              <a:t>Der Aufbau des 2. KEP</a:t>
            </a:r>
            <a:endParaRPr lang="de-DE" sz="1200" b="1" dirty="0" smtClean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2" name="Rechteck 41"/>
          <p:cNvSpPr/>
          <p:nvPr/>
        </p:nvSpPr>
        <p:spPr bwMode="auto">
          <a:xfrm>
            <a:off x="1884896" y="2383545"/>
            <a:ext cx="820891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  <a:defRPr/>
            </a:pP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3 Querschnittsthemen</a:t>
            </a:r>
          </a:p>
        </p:txBody>
      </p:sp>
      <p:grpSp>
        <p:nvGrpSpPr>
          <p:cNvPr id="3" name="Gruppieren 2"/>
          <p:cNvGrpSpPr/>
          <p:nvPr/>
        </p:nvGrpSpPr>
        <p:grpSpPr>
          <a:xfrm>
            <a:off x="1314294" y="3529880"/>
            <a:ext cx="9275380" cy="2212181"/>
            <a:chOff x="277004" y="2474453"/>
            <a:chExt cx="11705025" cy="2791652"/>
          </a:xfrm>
        </p:grpSpPr>
        <p:sp>
          <p:nvSpPr>
            <p:cNvPr id="18" name="Gleichschenkliges Dreieck 17"/>
            <p:cNvSpPr/>
            <p:nvPr/>
          </p:nvSpPr>
          <p:spPr bwMode="auto">
            <a:xfrm>
              <a:off x="8815870" y="2520164"/>
              <a:ext cx="3166159" cy="2745941"/>
            </a:xfrm>
            <a:prstGeom prst="triangle">
              <a:avLst/>
            </a:prstGeom>
            <a:solidFill>
              <a:srgbClr val="EE7E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0" name="Gleichschenkliges Dreieck 19"/>
            <p:cNvSpPr/>
            <p:nvPr/>
          </p:nvSpPr>
          <p:spPr bwMode="auto">
            <a:xfrm rot="10800000">
              <a:off x="3691499" y="2474453"/>
              <a:ext cx="3166159" cy="2745941"/>
            </a:xfrm>
            <a:prstGeom prst="triangl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1" name="Gleichschenkliges Dreieck 20"/>
            <p:cNvSpPr/>
            <p:nvPr/>
          </p:nvSpPr>
          <p:spPr bwMode="auto">
            <a:xfrm rot="10800000">
              <a:off x="277004" y="2474453"/>
              <a:ext cx="3166159" cy="2745941"/>
            </a:xfrm>
            <a:prstGeom prst="triangl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7" name="Gleichschenkliges Dreieck 26"/>
            <p:cNvSpPr/>
            <p:nvPr/>
          </p:nvSpPr>
          <p:spPr bwMode="auto">
            <a:xfrm rot="10800000">
              <a:off x="7105995" y="2474453"/>
              <a:ext cx="3166159" cy="2745941"/>
            </a:xfrm>
            <a:prstGeom prst="triangl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8" name="Gleichschenkliges Dreieck 27"/>
            <p:cNvSpPr/>
            <p:nvPr/>
          </p:nvSpPr>
          <p:spPr bwMode="auto">
            <a:xfrm>
              <a:off x="5393461" y="2520164"/>
              <a:ext cx="3166159" cy="2745941"/>
            </a:xfrm>
            <a:prstGeom prst="triangle">
              <a:avLst/>
            </a:prstGeom>
            <a:solidFill>
              <a:srgbClr val="C2F3F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9" name="Gleichschenkliges Dreieck 28"/>
            <p:cNvSpPr/>
            <p:nvPr/>
          </p:nvSpPr>
          <p:spPr bwMode="auto">
            <a:xfrm>
              <a:off x="1983931" y="2520164"/>
              <a:ext cx="3166159" cy="2745941"/>
            </a:xfrm>
            <a:prstGeom prst="triangle">
              <a:avLst/>
            </a:prstGeom>
            <a:solidFill>
              <a:srgbClr val="6AACD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pic>
        <p:nvPicPr>
          <p:cNvPr id="22" name="Picture 3" descr="490ddaf1-2be9-45f1-8463-3ece9e14e38c@Prod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9361" y="212887"/>
            <a:ext cx="2041295" cy="62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1096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" name="Grafik 2" descr="Stadt Bielefeld&#10;Der Oberbürgermeister"/>
          <p:cNvPicPr>
            <a:picLocks noChangeAspect="1" noChangeArrowheads="1"/>
          </p:cNvPicPr>
          <p:nvPr/>
        </p:nvPicPr>
        <p:blipFill>
          <a:blip r:embed="rId3"/>
          <a:srcRect r="76897"/>
          <a:stretch/>
        </p:blipFill>
        <p:spPr bwMode="auto">
          <a:xfrm>
            <a:off x="279779" y="251603"/>
            <a:ext cx="451563" cy="537892"/>
          </a:xfrm>
          <a:prstGeom prst="rect">
            <a:avLst/>
          </a:prstGeom>
          <a:noFill/>
        </p:spPr>
      </p:pic>
      <p:pic>
        <p:nvPicPr>
          <p:cNvPr id="6" name="Picture 1" descr="Stadt Bielefeld&#10;Der Oberbürgermeister"/>
          <p:cNvPicPr>
            <a:picLocks noChangeAspect="1" noChangeArrowheads="1"/>
          </p:cNvPicPr>
          <p:nvPr/>
        </p:nvPicPr>
        <p:blipFill>
          <a:blip r:embed="rId3"/>
          <a:srcRect l="25912" t="36951" r="23757" b="22852"/>
          <a:stretch/>
        </p:blipFill>
        <p:spPr bwMode="auto">
          <a:xfrm>
            <a:off x="694805" y="535635"/>
            <a:ext cx="1368747" cy="301077"/>
          </a:xfrm>
          <a:prstGeom prst="rect">
            <a:avLst/>
          </a:prstGeom>
          <a:noFill/>
        </p:spPr>
      </p:pic>
      <p:sp>
        <p:nvSpPr>
          <p:cNvPr id="15" name="Textfeld 14"/>
          <p:cNvSpPr txBox="1"/>
          <p:nvPr/>
        </p:nvSpPr>
        <p:spPr bwMode="auto">
          <a:xfrm>
            <a:off x="279779" y="2041684"/>
            <a:ext cx="4824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</a:rPr>
              <a:t>Beispiele: </a:t>
            </a:r>
          </a:p>
        </p:txBody>
      </p:sp>
      <p:sp>
        <p:nvSpPr>
          <p:cNvPr id="22" name="Ellipse 21"/>
          <p:cNvSpPr/>
          <p:nvPr/>
        </p:nvSpPr>
        <p:spPr bwMode="auto">
          <a:xfrm>
            <a:off x="839416" y="2070804"/>
            <a:ext cx="4637185" cy="4637185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46653" t="-19094" r="-46653" b="-1909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 sz="2400" dirty="0"/>
          </a:p>
        </p:txBody>
      </p:sp>
      <p:pic>
        <p:nvPicPr>
          <p:cNvPr id="9" name="Picture 3" descr="490ddaf1-2be9-45f1-8463-3ece9e14e38c@Prod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9361" y="212887"/>
            <a:ext cx="2041295" cy="62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rapezoid 9"/>
          <p:cNvSpPr/>
          <p:nvPr/>
        </p:nvSpPr>
        <p:spPr bwMode="auto">
          <a:xfrm>
            <a:off x="410094" y="1120744"/>
            <a:ext cx="11158513" cy="480225"/>
          </a:xfrm>
          <a:prstGeom prst="trapezoid">
            <a:avLst>
              <a:gd name="adj" fmla="val 90599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Rechteck 10"/>
          <p:cNvSpPr/>
          <p:nvPr/>
        </p:nvSpPr>
        <p:spPr bwMode="auto">
          <a:xfrm>
            <a:off x="1884896" y="1124744"/>
            <a:ext cx="820891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  <a:defRPr/>
            </a:pP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Leitlinien</a:t>
            </a:r>
          </a:p>
        </p:txBody>
      </p:sp>
      <p:sp>
        <p:nvSpPr>
          <p:cNvPr id="12" name="Ellipse 11"/>
          <p:cNvSpPr/>
          <p:nvPr/>
        </p:nvSpPr>
        <p:spPr bwMode="auto">
          <a:xfrm>
            <a:off x="1879561" y="3278043"/>
            <a:ext cx="4946002" cy="1824491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 smtClean="0">
                <a:solidFill>
                  <a:schemeClr val="accent5">
                    <a:lumMod val="50000"/>
                  </a:schemeClr>
                </a:solidFill>
              </a:rPr>
              <a:t>Kultur </a:t>
            </a:r>
            <a:r>
              <a:rPr lang="de-DE" b="1" dirty="0">
                <a:solidFill>
                  <a:schemeClr val="accent5">
                    <a:lumMod val="50000"/>
                  </a:schemeClr>
                </a:solidFill>
              </a:rPr>
              <a:t>und Kunst haben </a:t>
            </a:r>
            <a:endParaRPr lang="de-DE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r>
              <a:rPr lang="de-DE" b="1" dirty="0" smtClean="0">
                <a:solidFill>
                  <a:schemeClr val="accent5">
                    <a:lumMod val="50000"/>
                  </a:schemeClr>
                </a:solidFill>
              </a:rPr>
              <a:t>ihren </a:t>
            </a:r>
            <a:r>
              <a:rPr lang="de-DE" b="1" dirty="0">
                <a:solidFill>
                  <a:schemeClr val="accent5">
                    <a:lumMod val="50000"/>
                  </a:schemeClr>
                </a:solidFill>
              </a:rPr>
              <a:t>Eigenwert. </a:t>
            </a:r>
            <a:r>
              <a:rPr lang="de-DE" b="1" dirty="0" smtClean="0">
                <a:solidFill>
                  <a:schemeClr val="accent5">
                    <a:lumMod val="50000"/>
                  </a:schemeClr>
                </a:solidFill>
              </a:rPr>
              <a:t>Sie </a:t>
            </a:r>
            <a:r>
              <a:rPr lang="de-DE" b="1" dirty="0">
                <a:solidFill>
                  <a:schemeClr val="accent5">
                    <a:lumMod val="50000"/>
                  </a:schemeClr>
                </a:solidFill>
              </a:rPr>
              <a:t>sind frei. </a:t>
            </a:r>
            <a:endParaRPr lang="de-DE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r>
              <a:rPr lang="de-DE" b="1" dirty="0" smtClean="0">
                <a:solidFill>
                  <a:schemeClr val="accent5">
                    <a:lumMod val="50000"/>
                  </a:schemeClr>
                </a:solidFill>
              </a:rPr>
              <a:t>Damit </a:t>
            </a:r>
            <a:r>
              <a:rPr lang="de-DE" b="1" dirty="0">
                <a:solidFill>
                  <a:schemeClr val="accent5">
                    <a:lumMod val="50000"/>
                  </a:schemeClr>
                </a:solidFill>
              </a:rPr>
              <a:t>sind sie </a:t>
            </a:r>
            <a:r>
              <a:rPr lang="de-DE" b="1" dirty="0" smtClean="0">
                <a:solidFill>
                  <a:schemeClr val="accent5">
                    <a:lumMod val="50000"/>
                  </a:schemeClr>
                </a:solidFill>
              </a:rPr>
              <a:t>ein Grundpfeiler unserer </a:t>
            </a:r>
            <a:r>
              <a:rPr lang="de-DE" b="1" dirty="0">
                <a:solidFill>
                  <a:schemeClr val="accent5">
                    <a:lumMod val="50000"/>
                  </a:schemeClr>
                </a:solidFill>
              </a:rPr>
              <a:t>demokratischen Gesellschaft. </a:t>
            </a:r>
          </a:p>
        </p:txBody>
      </p:sp>
      <p:sp>
        <p:nvSpPr>
          <p:cNvPr id="13" name="Ellipse 12"/>
          <p:cNvSpPr/>
          <p:nvPr/>
        </p:nvSpPr>
        <p:spPr bwMode="auto">
          <a:xfrm>
            <a:off x="6924607" y="2070804"/>
            <a:ext cx="4644000" cy="4637185"/>
          </a:xfrm>
          <a:prstGeom prst="ellipse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5039" t="-2790" r="-6589" b="-589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 sz="2400" dirty="0"/>
          </a:p>
        </p:txBody>
      </p:sp>
      <p:sp>
        <p:nvSpPr>
          <p:cNvPr id="17" name="Ellipse 16"/>
          <p:cNvSpPr/>
          <p:nvPr/>
        </p:nvSpPr>
        <p:spPr bwMode="auto">
          <a:xfrm>
            <a:off x="5980795" y="4725143"/>
            <a:ext cx="4946002" cy="1824491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 smtClean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de-DE" b="1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de-DE" b="1" dirty="0" smtClean="0">
                <a:solidFill>
                  <a:schemeClr val="accent5">
                    <a:lumMod val="50000"/>
                  </a:schemeClr>
                </a:solidFill>
              </a:rPr>
              <a:t>Alle </a:t>
            </a:r>
            <a:r>
              <a:rPr lang="de-DE" b="1" dirty="0">
                <a:solidFill>
                  <a:schemeClr val="accent5">
                    <a:lumMod val="50000"/>
                  </a:schemeClr>
                </a:solidFill>
              </a:rPr>
              <a:t>Generationen werden mit ihren Bedarfen ernst genommen. Besondere Berücksichtigung finden Kinder und Jugendliche. </a:t>
            </a:r>
          </a:p>
          <a:p>
            <a:pPr algn="ctr"/>
            <a:endParaRPr lang="de-DE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" name="Textfeld 4"/>
          <p:cNvSpPr txBox="1"/>
          <p:nvPr/>
        </p:nvSpPr>
        <p:spPr>
          <a:xfrm>
            <a:off x="2139864" y="3833181"/>
            <a:ext cx="8394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600" b="1" dirty="0" smtClean="0">
                <a:solidFill>
                  <a:schemeClr val="accent2">
                    <a:lumMod val="50000"/>
                  </a:schemeClr>
                </a:solidFill>
                <a:latin typeface="72 Black" panose="020B0A04030603020204" pitchFamily="34" charset="0"/>
                <a:cs typeface="72 Black" panose="020B0A04030603020204" pitchFamily="34" charset="0"/>
              </a:rPr>
              <a:t>1</a:t>
            </a:r>
            <a:endParaRPr lang="de-DE" sz="3600" b="1" dirty="0">
              <a:solidFill>
                <a:schemeClr val="accent2">
                  <a:lumMod val="50000"/>
                </a:schemeClr>
              </a:solidFill>
              <a:latin typeface="72 Black" panose="020B0A04030603020204" pitchFamily="34" charset="0"/>
              <a:cs typeface="72 Black" panose="020B0A04030603020204" pitchFamily="34" charset="0"/>
            </a:endParaRPr>
          </a:p>
        </p:txBody>
      </p:sp>
      <p:sp>
        <p:nvSpPr>
          <p:cNvPr id="18" name="Textfeld 17"/>
          <p:cNvSpPr txBox="1"/>
          <p:nvPr/>
        </p:nvSpPr>
        <p:spPr bwMode="auto">
          <a:xfrm>
            <a:off x="6313548" y="5280281"/>
            <a:ext cx="8394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600" b="1" dirty="0" smtClean="0">
                <a:solidFill>
                  <a:schemeClr val="accent2">
                    <a:lumMod val="50000"/>
                  </a:schemeClr>
                </a:solidFill>
                <a:latin typeface="72 Black" panose="020B0A04030603020204" pitchFamily="34" charset="0"/>
                <a:cs typeface="72 Black" panose="020B0A04030603020204" pitchFamily="34" charset="0"/>
              </a:rPr>
              <a:t>8</a:t>
            </a:r>
            <a:endParaRPr lang="de-DE" sz="3600" b="1" dirty="0">
              <a:solidFill>
                <a:schemeClr val="accent2">
                  <a:lumMod val="50000"/>
                </a:schemeClr>
              </a:solidFill>
              <a:latin typeface="72 Black" panose="020B0A04030603020204" pitchFamily="34" charset="0"/>
              <a:cs typeface="72 Black" panose="020B0A04030603020204" pitchFamily="34" charset="0"/>
            </a:endParaRPr>
          </a:p>
        </p:txBody>
      </p:sp>
      <p:sp>
        <p:nvSpPr>
          <p:cNvPr id="7" name="Textfeld 6"/>
          <p:cNvSpPr txBox="1"/>
          <p:nvPr/>
        </p:nvSpPr>
        <p:spPr>
          <a:xfrm>
            <a:off x="10129336" y="6464954"/>
            <a:ext cx="21247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000" dirty="0" smtClean="0">
                <a:solidFill>
                  <a:schemeClr val="bg1">
                    <a:lumMod val="65000"/>
                  </a:schemeClr>
                </a:solidFill>
              </a:rPr>
              <a:t>Foto: </a:t>
            </a:r>
            <a:r>
              <a:rPr lang="de-DE" sz="1000" dirty="0" err="1" smtClean="0">
                <a:solidFill>
                  <a:schemeClr val="bg1">
                    <a:lumMod val="65000"/>
                  </a:schemeClr>
                </a:solidFill>
              </a:rPr>
              <a:t>Carnival</a:t>
            </a:r>
            <a:r>
              <a:rPr lang="de-DE" sz="1000" dirty="0" smtClean="0">
                <a:solidFill>
                  <a:schemeClr val="bg1">
                    <a:lumMod val="65000"/>
                  </a:schemeClr>
                </a:solidFill>
              </a:rPr>
              <a:t> der Kulturen Bielefeld</a:t>
            </a:r>
            <a:br>
              <a:rPr lang="de-DE" sz="1000" dirty="0" smtClean="0">
                <a:solidFill>
                  <a:schemeClr val="bg1">
                    <a:lumMod val="65000"/>
                  </a:schemeClr>
                </a:solidFill>
              </a:rPr>
            </a:br>
            <a:r>
              <a:rPr lang="de-DE" sz="1000" dirty="0" smtClean="0">
                <a:solidFill>
                  <a:schemeClr val="bg1">
                    <a:lumMod val="65000"/>
                  </a:schemeClr>
                </a:solidFill>
              </a:rPr>
              <a:t>(c) </a:t>
            </a:r>
            <a:r>
              <a:rPr lang="de-DE" sz="1000" dirty="0">
                <a:solidFill>
                  <a:schemeClr val="bg1">
                    <a:lumMod val="65000"/>
                  </a:schemeClr>
                </a:solidFill>
              </a:rPr>
              <a:t>Joachim Müller, Volker </a:t>
            </a:r>
            <a:r>
              <a:rPr lang="de-DE" sz="1000" dirty="0" err="1">
                <a:solidFill>
                  <a:schemeClr val="bg1">
                    <a:lumMod val="65000"/>
                  </a:schemeClr>
                </a:solidFill>
              </a:rPr>
              <a:t>Jeckel</a:t>
            </a:r>
            <a:endParaRPr lang="de-DE" sz="10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0" name="Textfeld 19"/>
          <p:cNvSpPr txBox="1"/>
          <p:nvPr/>
        </p:nvSpPr>
        <p:spPr bwMode="auto">
          <a:xfrm>
            <a:off x="0" y="6428757"/>
            <a:ext cx="21247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000" dirty="0">
                <a:solidFill>
                  <a:schemeClr val="bg1">
                    <a:lumMod val="65000"/>
                  </a:schemeClr>
                </a:solidFill>
              </a:rPr>
              <a:t>Foto: </a:t>
            </a:r>
            <a:r>
              <a:rPr lang="de-DE" sz="1000" dirty="0" err="1">
                <a:solidFill>
                  <a:schemeClr val="bg1">
                    <a:lumMod val="65000"/>
                  </a:schemeClr>
                </a:solidFill>
              </a:rPr>
              <a:t>Carnival</a:t>
            </a:r>
            <a:r>
              <a:rPr lang="de-DE" sz="1000" dirty="0">
                <a:solidFill>
                  <a:schemeClr val="bg1">
                    <a:lumMod val="65000"/>
                  </a:schemeClr>
                </a:solidFill>
              </a:rPr>
              <a:t> der Kulturen Bielefeld</a:t>
            </a:r>
            <a:br>
              <a:rPr lang="de-DE" sz="10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de-DE" sz="1000" dirty="0">
                <a:solidFill>
                  <a:schemeClr val="bg1">
                    <a:lumMod val="65000"/>
                  </a:schemeClr>
                </a:solidFill>
              </a:rPr>
              <a:t>(c) Fabian </a:t>
            </a:r>
            <a:r>
              <a:rPr lang="de-DE" sz="1000" dirty="0" err="1">
                <a:solidFill>
                  <a:schemeClr val="bg1">
                    <a:lumMod val="65000"/>
                  </a:schemeClr>
                </a:solidFill>
              </a:rPr>
              <a:t>Schefers</a:t>
            </a:r>
            <a:r>
              <a:rPr lang="de-DE" sz="1000" dirty="0">
                <a:solidFill>
                  <a:schemeClr val="bg1">
                    <a:lumMod val="65000"/>
                  </a:schemeClr>
                </a:solidFill>
              </a:rPr>
              <a:t> &amp; TBA</a:t>
            </a:r>
          </a:p>
        </p:txBody>
      </p:sp>
    </p:spTree>
    <p:extLst>
      <p:ext uri="{BB962C8B-B14F-4D97-AF65-F5344CB8AC3E}">
        <p14:creationId xmlns:p14="http://schemas.microsoft.com/office/powerpoint/2010/main" val="1363143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53" name="Grafik 52"/>
          <p:cNvPicPr>
            <a:picLocks noChangeAspect="1"/>
          </p:cNvPicPr>
          <p:nvPr/>
        </p:nvPicPr>
        <p:blipFill rotWithShape="1">
          <a:blip r:embed="rId3"/>
          <a:srcRect r="24193" b="22191"/>
          <a:stretch/>
        </p:blipFill>
        <p:spPr bwMode="auto">
          <a:xfrm>
            <a:off x="10357733" y="2304323"/>
            <a:ext cx="1244549" cy="1153796"/>
          </a:xfrm>
          <a:prstGeom prst="rect">
            <a:avLst/>
          </a:prstGeom>
        </p:spPr>
      </p:pic>
      <p:pic>
        <p:nvPicPr>
          <p:cNvPr id="11" name="Grafik 10"/>
          <p:cNvPicPr>
            <a:picLocks noChangeAspect="1"/>
          </p:cNvPicPr>
          <p:nvPr/>
        </p:nvPicPr>
        <p:blipFill rotWithShape="1">
          <a:blip r:embed="rId3"/>
          <a:srcRect r="24193" b="22191"/>
          <a:stretch/>
        </p:blipFill>
        <p:spPr>
          <a:xfrm>
            <a:off x="368658" y="2299792"/>
            <a:ext cx="1244549" cy="1153796"/>
          </a:xfrm>
          <a:prstGeom prst="rect">
            <a:avLst/>
          </a:prstGeom>
        </p:spPr>
      </p:pic>
      <p:pic>
        <p:nvPicPr>
          <p:cNvPr id="73" name="Grafik 7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20937" y="5589240"/>
            <a:ext cx="1231146" cy="1114734"/>
          </a:xfrm>
          <a:prstGeom prst="rect">
            <a:avLst/>
          </a:prstGeom>
        </p:spPr>
      </p:pic>
      <p:sp>
        <p:nvSpPr>
          <p:cNvPr id="107" name="Rechteck 106"/>
          <p:cNvSpPr/>
          <p:nvPr/>
        </p:nvSpPr>
        <p:spPr bwMode="auto">
          <a:xfrm>
            <a:off x="6535587" y="6518167"/>
            <a:ext cx="800472" cy="19857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1" name="Textfeld 80"/>
          <p:cNvSpPr txBox="1"/>
          <p:nvPr/>
        </p:nvSpPr>
        <p:spPr>
          <a:xfrm>
            <a:off x="6471963" y="6481972"/>
            <a:ext cx="814367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de-DE" dirty="0" smtClean="0">
                <a:latin typeface="Arial Rounded MT Bold" panose="020F0704030504030204" pitchFamily="34" charset="0"/>
              </a:rPr>
              <a:t>AI</a:t>
            </a:r>
            <a:endParaRPr lang="de-DE" dirty="0">
              <a:latin typeface="Arial Rounded MT Bold" panose="020F0704030504030204" pitchFamily="34" charset="0"/>
            </a:endParaRPr>
          </a:p>
        </p:txBody>
      </p:sp>
      <p:sp>
        <p:nvSpPr>
          <p:cNvPr id="83" name="Rechteck 82"/>
          <p:cNvSpPr/>
          <p:nvPr/>
        </p:nvSpPr>
        <p:spPr>
          <a:xfrm>
            <a:off x="6464953" y="6481972"/>
            <a:ext cx="216024" cy="4617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8" name="Rechteck 77"/>
          <p:cNvSpPr/>
          <p:nvPr/>
        </p:nvSpPr>
        <p:spPr>
          <a:xfrm>
            <a:off x="7432375" y="6278912"/>
            <a:ext cx="391817" cy="24923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33" name="Grafik 32"/>
          <p:cNvPicPr>
            <a:picLocks noChangeAspect="1"/>
          </p:cNvPicPr>
          <p:nvPr/>
        </p:nvPicPr>
        <p:blipFill rotWithShape="1">
          <a:blip r:embed="rId5"/>
          <a:srcRect t="27552" r="26739"/>
          <a:stretch/>
        </p:blipFill>
        <p:spPr>
          <a:xfrm>
            <a:off x="6744072" y="3783724"/>
            <a:ext cx="1325184" cy="1301460"/>
          </a:xfrm>
          <a:prstGeom prst="rect">
            <a:avLst/>
          </a:prstGeom>
        </p:spPr>
      </p:pic>
      <p:pic>
        <p:nvPicPr>
          <p:cNvPr id="40" name="Grafik 39"/>
          <p:cNvPicPr>
            <a:picLocks noChangeAspect="1"/>
          </p:cNvPicPr>
          <p:nvPr/>
        </p:nvPicPr>
        <p:blipFill rotWithShape="1">
          <a:blip r:embed="rId6"/>
          <a:srcRect r="20368"/>
          <a:stretch/>
        </p:blipFill>
        <p:spPr>
          <a:xfrm>
            <a:off x="2898152" y="5031829"/>
            <a:ext cx="1325767" cy="1731013"/>
          </a:xfrm>
          <a:prstGeom prst="rect">
            <a:avLst/>
          </a:prstGeom>
        </p:spPr>
      </p:pic>
      <p:pic>
        <p:nvPicPr>
          <p:cNvPr id="41" name="Grafik 4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7636" y="5000137"/>
            <a:ext cx="1824853" cy="1762706"/>
          </a:xfrm>
          <a:prstGeom prst="rect">
            <a:avLst/>
          </a:prstGeom>
        </p:spPr>
      </p:pic>
      <p:pic>
        <p:nvPicPr>
          <p:cNvPr id="17" name="Grafik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68861" y="2221880"/>
            <a:ext cx="1327854" cy="1475767"/>
          </a:xfrm>
          <a:prstGeom prst="rect">
            <a:avLst/>
          </a:prstGeom>
        </p:spPr>
      </p:pic>
      <p:pic>
        <p:nvPicPr>
          <p:cNvPr id="13" name="Grafik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80339" y="2053008"/>
            <a:ext cx="1735079" cy="1717685"/>
          </a:xfrm>
          <a:prstGeom prst="rect">
            <a:avLst/>
          </a:prstGeom>
        </p:spPr>
      </p:pic>
      <p:pic>
        <p:nvPicPr>
          <p:cNvPr id="19" name="Grafik 1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672064" y="2115126"/>
            <a:ext cx="1380246" cy="1517942"/>
          </a:xfrm>
          <a:prstGeom prst="rect">
            <a:avLst/>
          </a:prstGeom>
        </p:spPr>
      </p:pic>
      <p:grpSp>
        <p:nvGrpSpPr>
          <p:cNvPr id="3" name="Gruppieren 2"/>
          <p:cNvGrpSpPr/>
          <p:nvPr/>
        </p:nvGrpSpPr>
        <p:grpSpPr>
          <a:xfrm>
            <a:off x="279779" y="221122"/>
            <a:ext cx="1754150" cy="687598"/>
            <a:chOff x="279779" y="221122"/>
            <a:chExt cx="2903056" cy="1137950"/>
          </a:xfrm>
        </p:grpSpPr>
        <p:pic>
          <p:nvPicPr>
            <p:cNvPr id="6" name="Grafik 5" descr="Stadt Bielefeld&#10;Der Oberbürgermeister"/>
            <p:cNvPicPr>
              <a:picLocks noChangeAspect="1" noChangeArrowheads="1"/>
            </p:cNvPicPr>
            <p:nvPr/>
          </p:nvPicPr>
          <p:blipFill>
            <a:blip r:embed="rId11"/>
            <a:srcRect r="76897"/>
            <a:stretch/>
          </p:blipFill>
          <p:spPr bwMode="auto">
            <a:xfrm>
              <a:off x="279779" y="221122"/>
              <a:ext cx="893352" cy="1064141"/>
            </a:xfrm>
            <a:prstGeom prst="rect">
              <a:avLst/>
            </a:prstGeom>
            <a:noFill/>
          </p:spPr>
        </p:pic>
        <p:pic>
          <p:nvPicPr>
            <p:cNvPr id="8" name="Picture 1" descr="Stadt Bielefeld&#10;Der Oberbürgermeister"/>
            <p:cNvPicPr>
              <a:picLocks noChangeAspect="1" noChangeArrowheads="1"/>
            </p:cNvPicPr>
            <p:nvPr/>
          </p:nvPicPr>
          <p:blipFill>
            <a:blip r:embed="rId11"/>
            <a:srcRect l="25912" t="36951" r="23757" b="22852"/>
            <a:stretch/>
          </p:blipFill>
          <p:spPr bwMode="auto">
            <a:xfrm>
              <a:off x="1173131" y="917006"/>
              <a:ext cx="2009704" cy="442066"/>
            </a:xfrm>
            <a:prstGeom prst="rect">
              <a:avLst/>
            </a:prstGeom>
            <a:noFill/>
          </p:spPr>
        </p:pic>
      </p:grpSp>
      <p:pic>
        <p:nvPicPr>
          <p:cNvPr id="60" name="Picture 3" descr="490ddaf1-2be9-45f1-8463-3ece9e14e38c@Prod"/>
          <p:cNvPicPr>
            <a:picLocks noChangeAspect="1" noChangeArrowheads="1"/>
          </p:cNvPicPr>
          <p:nvPr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9361" y="212887"/>
            <a:ext cx="2041295" cy="62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Richtungspfeil 43"/>
          <p:cNvSpPr/>
          <p:nvPr/>
        </p:nvSpPr>
        <p:spPr bwMode="auto">
          <a:xfrm>
            <a:off x="335360" y="1234494"/>
            <a:ext cx="11517088" cy="486078"/>
          </a:xfrm>
          <a:prstGeom prst="homePlate">
            <a:avLst/>
          </a:prstGeom>
          <a:solidFill>
            <a:srgbClr val="819E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6" name="Rechteck 45"/>
          <p:cNvSpPr/>
          <p:nvPr/>
        </p:nvSpPr>
        <p:spPr bwMode="auto">
          <a:xfrm>
            <a:off x="1810162" y="1264851"/>
            <a:ext cx="820891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  <a:defRPr/>
            </a:pP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3 Querschnittsthemen</a:t>
            </a:r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112224" y="2306055"/>
            <a:ext cx="1186301" cy="1081545"/>
          </a:xfrm>
          <a:prstGeom prst="rect">
            <a:avLst/>
          </a:prstGeom>
        </p:spPr>
      </p:pic>
      <p:pic>
        <p:nvPicPr>
          <p:cNvPr id="9" name="Grafik 8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204397" y="2138290"/>
            <a:ext cx="1850011" cy="1434726"/>
          </a:xfrm>
          <a:prstGeom prst="rect">
            <a:avLst/>
          </a:prstGeom>
        </p:spPr>
      </p:pic>
      <p:pic>
        <p:nvPicPr>
          <p:cNvPr id="16" name="Grafik 1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807877" y="1916263"/>
            <a:ext cx="1816893" cy="1781383"/>
          </a:xfrm>
          <a:prstGeom prst="rect">
            <a:avLst/>
          </a:prstGeom>
        </p:spPr>
      </p:pic>
      <p:sp>
        <p:nvSpPr>
          <p:cNvPr id="22" name="Gleichschenkliges Dreieck 21"/>
          <p:cNvSpPr/>
          <p:nvPr/>
        </p:nvSpPr>
        <p:spPr>
          <a:xfrm rot="10800000">
            <a:off x="1363665" y="2787815"/>
            <a:ext cx="279358" cy="229288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23" name="Grafik 22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45351" y="3877542"/>
            <a:ext cx="1245854" cy="1185449"/>
          </a:xfrm>
          <a:prstGeom prst="rect">
            <a:avLst/>
          </a:prstGeom>
        </p:spPr>
      </p:pic>
      <p:pic>
        <p:nvPicPr>
          <p:cNvPr id="24" name="Grafik 23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631504" y="3869556"/>
            <a:ext cx="1162832" cy="1186011"/>
          </a:xfrm>
          <a:prstGeom prst="rect">
            <a:avLst/>
          </a:prstGeom>
        </p:spPr>
      </p:pic>
      <p:pic>
        <p:nvPicPr>
          <p:cNvPr id="25" name="Grafik 24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2786561" y="4258006"/>
            <a:ext cx="1898739" cy="793849"/>
          </a:xfrm>
          <a:prstGeom prst="rect">
            <a:avLst/>
          </a:prstGeom>
        </p:spPr>
      </p:pic>
      <p:pic>
        <p:nvPicPr>
          <p:cNvPr id="28" name="Grafik 27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4657549" y="3890208"/>
            <a:ext cx="1078411" cy="1176448"/>
          </a:xfrm>
          <a:prstGeom prst="rect">
            <a:avLst/>
          </a:prstGeom>
        </p:spPr>
      </p:pic>
      <p:pic>
        <p:nvPicPr>
          <p:cNvPr id="29" name="Grafik 28"/>
          <p:cNvPicPr>
            <a:picLocks noChangeAspect="1"/>
          </p:cNvPicPr>
          <p:nvPr/>
        </p:nvPicPr>
        <p:blipFill rotWithShape="1">
          <a:blip r:embed="rId20"/>
          <a:srcRect r="29379"/>
          <a:stretch/>
        </p:blipFill>
        <p:spPr>
          <a:xfrm>
            <a:off x="5760890" y="3933056"/>
            <a:ext cx="767158" cy="1034731"/>
          </a:xfrm>
          <a:prstGeom prst="rect">
            <a:avLst/>
          </a:prstGeom>
        </p:spPr>
      </p:pic>
      <p:pic>
        <p:nvPicPr>
          <p:cNvPr id="75" name="Grafik 74"/>
          <p:cNvPicPr>
            <a:picLocks noChangeAspect="1"/>
          </p:cNvPicPr>
          <p:nvPr/>
        </p:nvPicPr>
        <p:blipFill rotWithShape="1">
          <a:blip r:embed="rId20"/>
          <a:srcRect l="66663"/>
          <a:stretch/>
        </p:blipFill>
        <p:spPr bwMode="auto">
          <a:xfrm rot="16200000">
            <a:off x="3483627" y="3361477"/>
            <a:ext cx="504608" cy="1441787"/>
          </a:xfrm>
          <a:prstGeom prst="rect">
            <a:avLst/>
          </a:prstGeom>
        </p:spPr>
      </p:pic>
      <p:pic>
        <p:nvPicPr>
          <p:cNvPr id="34" name="Grafik 33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8266529" y="3849982"/>
            <a:ext cx="1188219" cy="1191875"/>
          </a:xfrm>
          <a:prstGeom prst="rect">
            <a:avLst/>
          </a:prstGeom>
        </p:spPr>
      </p:pic>
      <p:pic>
        <p:nvPicPr>
          <p:cNvPr id="35" name="Grafik 34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9424948" y="3936046"/>
            <a:ext cx="797424" cy="1096019"/>
          </a:xfrm>
          <a:prstGeom prst="rect">
            <a:avLst/>
          </a:prstGeom>
        </p:spPr>
      </p:pic>
      <p:pic>
        <p:nvPicPr>
          <p:cNvPr id="37" name="Grafik 36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10415476" y="3893838"/>
            <a:ext cx="1016499" cy="1120755"/>
          </a:xfrm>
          <a:prstGeom prst="rect">
            <a:avLst/>
          </a:prstGeom>
        </p:spPr>
      </p:pic>
      <p:pic>
        <p:nvPicPr>
          <p:cNvPr id="45" name="Grafik 44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4633651" y="5562914"/>
            <a:ext cx="1270974" cy="1258674"/>
          </a:xfrm>
          <a:prstGeom prst="rect">
            <a:avLst/>
          </a:prstGeom>
        </p:spPr>
      </p:pic>
      <p:pic>
        <p:nvPicPr>
          <p:cNvPr id="74" name="Grafik 73"/>
          <p:cNvPicPr>
            <a:picLocks noChangeAspect="1"/>
          </p:cNvPicPr>
          <p:nvPr/>
        </p:nvPicPr>
        <p:blipFill rotWithShape="1">
          <a:blip r:embed="rId25"/>
          <a:srcRect l="30187" t="35876" r="15906" b="25337"/>
          <a:stretch/>
        </p:blipFill>
        <p:spPr>
          <a:xfrm flipH="1">
            <a:off x="9840416" y="5495758"/>
            <a:ext cx="1800200" cy="1245610"/>
          </a:xfrm>
          <a:prstGeom prst="rect">
            <a:avLst/>
          </a:prstGeom>
        </p:spPr>
      </p:pic>
      <p:pic>
        <p:nvPicPr>
          <p:cNvPr id="76" name="Grafik 75"/>
          <p:cNvPicPr>
            <a:picLocks noChangeAspect="1"/>
          </p:cNvPicPr>
          <p:nvPr/>
        </p:nvPicPr>
        <p:blipFill rotWithShape="1">
          <a:blip r:embed="rId26"/>
          <a:srcRect l="20907"/>
          <a:stretch/>
        </p:blipFill>
        <p:spPr>
          <a:xfrm>
            <a:off x="8174689" y="5545941"/>
            <a:ext cx="1089663" cy="1320291"/>
          </a:xfrm>
          <a:prstGeom prst="rect">
            <a:avLst/>
          </a:prstGeom>
        </p:spPr>
      </p:pic>
      <p:pic>
        <p:nvPicPr>
          <p:cNvPr id="82" name="Grafik 81"/>
          <p:cNvPicPr>
            <a:picLocks noChangeAspect="1"/>
          </p:cNvPicPr>
          <p:nvPr/>
        </p:nvPicPr>
        <p:blipFill rotWithShape="1">
          <a:blip r:embed="rId27"/>
          <a:srcRect t="23851" r="70616" b="12304"/>
          <a:stretch/>
        </p:blipFill>
        <p:spPr>
          <a:xfrm flipH="1">
            <a:off x="8390713" y="5880070"/>
            <a:ext cx="334940" cy="648072"/>
          </a:xfrm>
          <a:prstGeom prst="rect">
            <a:avLst/>
          </a:prstGeom>
        </p:spPr>
      </p:pic>
      <p:sp>
        <p:nvSpPr>
          <p:cNvPr id="101" name="Gleichschenkliges Dreieck 100"/>
          <p:cNvSpPr/>
          <p:nvPr/>
        </p:nvSpPr>
        <p:spPr bwMode="auto">
          <a:xfrm rot="10800000">
            <a:off x="4411495" y="2708048"/>
            <a:ext cx="279358" cy="229288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2" name="Gleichschenkliges Dreieck 101"/>
          <p:cNvSpPr/>
          <p:nvPr/>
        </p:nvSpPr>
        <p:spPr bwMode="auto">
          <a:xfrm rot="10800000">
            <a:off x="6205933" y="2439399"/>
            <a:ext cx="279358" cy="229288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3" name="Gleichschenkliges Dreieck 102"/>
          <p:cNvSpPr/>
          <p:nvPr/>
        </p:nvSpPr>
        <p:spPr bwMode="auto">
          <a:xfrm rot="10800000">
            <a:off x="8512374" y="2919724"/>
            <a:ext cx="279358" cy="229288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4" name="Gleichschenkliges Dreieck 103"/>
          <p:cNvSpPr/>
          <p:nvPr/>
        </p:nvSpPr>
        <p:spPr bwMode="auto">
          <a:xfrm rot="10800000">
            <a:off x="7198708" y="2998616"/>
            <a:ext cx="279358" cy="229288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5" name="Gleichschenkliges Dreieck 104"/>
          <p:cNvSpPr/>
          <p:nvPr/>
        </p:nvSpPr>
        <p:spPr bwMode="auto">
          <a:xfrm rot="10800000">
            <a:off x="10641178" y="2651933"/>
            <a:ext cx="279358" cy="229288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" name="Richtungspfeil 29"/>
          <p:cNvSpPr/>
          <p:nvPr/>
        </p:nvSpPr>
        <p:spPr bwMode="auto">
          <a:xfrm>
            <a:off x="335360" y="5062991"/>
            <a:ext cx="11521215" cy="454241"/>
          </a:xfrm>
          <a:prstGeom prst="homePlate">
            <a:avLst/>
          </a:prstGeom>
          <a:solidFill>
            <a:srgbClr val="D3E6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8" name="Textfeld 47"/>
          <p:cNvSpPr txBox="1"/>
          <p:nvPr/>
        </p:nvSpPr>
        <p:spPr bwMode="auto">
          <a:xfrm>
            <a:off x="331233" y="5055567"/>
            <a:ext cx="69168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Digitale Transformation in Kunst und Kultur</a:t>
            </a:r>
            <a:endParaRPr lang="de-DE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grpSp>
        <p:nvGrpSpPr>
          <p:cNvPr id="59" name="Gruppieren 58"/>
          <p:cNvGrpSpPr/>
          <p:nvPr/>
        </p:nvGrpSpPr>
        <p:grpSpPr>
          <a:xfrm>
            <a:off x="321335" y="1870224"/>
            <a:ext cx="11531113" cy="466472"/>
            <a:chOff x="321335" y="1870224"/>
            <a:chExt cx="11531113" cy="466472"/>
          </a:xfrm>
        </p:grpSpPr>
        <p:sp>
          <p:nvSpPr>
            <p:cNvPr id="61" name="Richtungspfeil 60"/>
            <p:cNvSpPr/>
            <p:nvPr/>
          </p:nvSpPr>
          <p:spPr bwMode="auto">
            <a:xfrm>
              <a:off x="331233" y="1870224"/>
              <a:ext cx="11521215" cy="454241"/>
            </a:xfrm>
            <a:prstGeom prst="homePlate">
              <a:avLst/>
            </a:prstGeom>
            <a:solidFill>
              <a:srgbClr val="D3E6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62" name="Textfeld 61"/>
            <p:cNvSpPr txBox="1"/>
            <p:nvPr/>
          </p:nvSpPr>
          <p:spPr bwMode="auto">
            <a:xfrm>
              <a:off x="321335" y="1875031"/>
              <a:ext cx="620671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de-DE" sz="2400" b="1" dirty="0" smtClean="0">
                  <a:solidFill>
                    <a:schemeClr val="accent5">
                      <a:lumMod val="50000"/>
                    </a:schemeClr>
                  </a:solidFill>
                </a:rPr>
                <a:t>Kulturentwicklung ist Stadtentwicklung</a:t>
              </a:r>
              <a:endParaRPr lang="de-DE" sz="2400" b="1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</p:grpSp>
      <p:grpSp>
        <p:nvGrpSpPr>
          <p:cNvPr id="63" name="Gruppieren 62"/>
          <p:cNvGrpSpPr/>
          <p:nvPr/>
        </p:nvGrpSpPr>
        <p:grpSpPr>
          <a:xfrm>
            <a:off x="321335" y="3415315"/>
            <a:ext cx="11535240" cy="465482"/>
            <a:chOff x="321335" y="3415315"/>
            <a:chExt cx="11535240" cy="465482"/>
          </a:xfrm>
        </p:grpSpPr>
        <p:sp>
          <p:nvSpPr>
            <p:cNvPr id="64" name="Richtungspfeil 63"/>
            <p:cNvSpPr/>
            <p:nvPr/>
          </p:nvSpPr>
          <p:spPr bwMode="auto">
            <a:xfrm>
              <a:off x="335360" y="3415315"/>
              <a:ext cx="11521215" cy="454241"/>
            </a:xfrm>
            <a:prstGeom prst="homePlate">
              <a:avLst/>
            </a:prstGeom>
            <a:solidFill>
              <a:srgbClr val="D3E6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65" name="Textfeld 64"/>
            <p:cNvSpPr txBox="1"/>
            <p:nvPr/>
          </p:nvSpPr>
          <p:spPr bwMode="auto">
            <a:xfrm>
              <a:off x="321335" y="3419132"/>
              <a:ext cx="111752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de-DE" sz="2400" b="1" dirty="0" smtClean="0">
                  <a:solidFill>
                    <a:schemeClr val="accent5">
                      <a:lumMod val="50000"/>
                    </a:schemeClr>
                  </a:solidFill>
                </a:rPr>
                <a:t>Kulturelle Bildung für eine kreative Stadtgesellschaft</a:t>
              </a:r>
              <a:endParaRPr lang="de-DE" sz="2400" b="1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04692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3" name="Grafik 22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aintBrush/>
                    </a14:imgEffect>
                  </a14:imgLayer>
                </a14:imgProps>
              </a:ext>
            </a:extLst>
          </a:blip>
          <a:srcRect l="2092" t="-16938" r="26778" b="-2"/>
          <a:stretch/>
        </p:blipFill>
        <p:spPr bwMode="auto">
          <a:xfrm>
            <a:off x="-24680" y="-27384"/>
            <a:ext cx="12241360" cy="6885384"/>
          </a:xfrm>
          <a:prstGeom prst="rect">
            <a:avLst/>
          </a:prstGeom>
        </p:spPr>
      </p:pic>
      <p:grpSp>
        <p:nvGrpSpPr>
          <p:cNvPr id="3" name="Gruppieren 2"/>
          <p:cNvGrpSpPr/>
          <p:nvPr/>
        </p:nvGrpSpPr>
        <p:grpSpPr>
          <a:xfrm>
            <a:off x="279779" y="221122"/>
            <a:ext cx="1754150" cy="687598"/>
            <a:chOff x="279779" y="221122"/>
            <a:chExt cx="2903056" cy="1137950"/>
          </a:xfrm>
        </p:grpSpPr>
        <p:pic>
          <p:nvPicPr>
            <p:cNvPr id="6" name="Grafik 5" descr="Stadt Bielefeld&#10;Der Oberbürgermeister"/>
            <p:cNvPicPr>
              <a:picLocks noChangeAspect="1" noChangeArrowheads="1"/>
            </p:cNvPicPr>
            <p:nvPr/>
          </p:nvPicPr>
          <p:blipFill>
            <a:blip r:embed="rId5"/>
            <a:srcRect r="76897"/>
            <a:stretch/>
          </p:blipFill>
          <p:spPr bwMode="auto">
            <a:xfrm>
              <a:off x="279779" y="221122"/>
              <a:ext cx="893352" cy="1064141"/>
            </a:xfrm>
            <a:prstGeom prst="rect">
              <a:avLst/>
            </a:prstGeom>
            <a:noFill/>
          </p:spPr>
        </p:pic>
        <p:pic>
          <p:nvPicPr>
            <p:cNvPr id="8" name="Picture 1" descr="Stadt Bielefeld&#10;Der Oberbürgermeister"/>
            <p:cNvPicPr>
              <a:picLocks noChangeAspect="1" noChangeArrowheads="1"/>
            </p:cNvPicPr>
            <p:nvPr/>
          </p:nvPicPr>
          <p:blipFill>
            <a:blip r:embed="rId5"/>
            <a:srcRect l="25912" t="36951" r="23757" b="22852"/>
            <a:stretch/>
          </p:blipFill>
          <p:spPr bwMode="auto">
            <a:xfrm>
              <a:off x="1173131" y="917006"/>
              <a:ext cx="2009704" cy="442066"/>
            </a:xfrm>
            <a:prstGeom prst="rect">
              <a:avLst/>
            </a:prstGeom>
            <a:noFill/>
          </p:spPr>
        </p:pic>
      </p:grpSp>
      <p:sp>
        <p:nvSpPr>
          <p:cNvPr id="21" name="Gleichschenkliges Dreieck 20"/>
          <p:cNvSpPr/>
          <p:nvPr/>
        </p:nvSpPr>
        <p:spPr>
          <a:xfrm>
            <a:off x="8815870" y="2520164"/>
            <a:ext cx="3166159" cy="2745941"/>
          </a:xfrm>
          <a:prstGeom prst="triangle">
            <a:avLst/>
          </a:prstGeom>
          <a:solidFill>
            <a:schemeClr val="bg1"/>
          </a:solidFill>
          <a:ln w="76200">
            <a:solidFill>
              <a:srgbClr val="BE02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Gleichschenkliges Dreieck 23"/>
          <p:cNvSpPr/>
          <p:nvPr/>
        </p:nvSpPr>
        <p:spPr bwMode="auto">
          <a:xfrm rot="10800000">
            <a:off x="3691499" y="2474453"/>
            <a:ext cx="3166159" cy="2745941"/>
          </a:xfrm>
          <a:prstGeom prst="triangle">
            <a:avLst/>
          </a:prstGeom>
          <a:solidFill>
            <a:schemeClr val="bg1"/>
          </a:solidFill>
          <a:ln w="762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" name="Textfeld 29"/>
          <p:cNvSpPr txBox="1"/>
          <p:nvPr/>
        </p:nvSpPr>
        <p:spPr bwMode="auto">
          <a:xfrm>
            <a:off x="4045130" y="2513535"/>
            <a:ext cx="23638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de-DE" sz="2400" b="1" dirty="0" smtClean="0">
                <a:solidFill>
                  <a:schemeClr val="accent2">
                    <a:lumMod val="75000"/>
                  </a:schemeClr>
                </a:solidFill>
              </a:rPr>
              <a:t>3. </a:t>
            </a:r>
          </a:p>
          <a:p>
            <a:pPr algn="ctr">
              <a:defRPr/>
            </a:pPr>
            <a:r>
              <a:rPr lang="de-DE" sz="2400" b="1" dirty="0" smtClean="0">
                <a:solidFill>
                  <a:schemeClr val="accent2">
                    <a:lumMod val="75000"/>
                  </a:schemeClr>
                </a:solidFill>
              </a:rPr>
              <a:t>Kultur der </a:t>
            </a:r>
          </a:p>
          <a:p>
            <a:pPr algn="ctr">
              <a:defRPr/>
            </a:pPr>
            <a:r>
              <a:rPr lang="de-DE" sz="2400" b="1" dirty="0" smtClean="0">
                <a:solidFill>
                  <a:schemeClr val="accent2">
                    <a:lumMod val="75000"/>
                  </a:schemeClr>
                </a:solidFill>
              </a:rPr>
              <a:t>Vielfalt</a:t>
            </a:r>
            <a:endParaRPr lang="de-DE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8" name="Textfeld 37"/>
          <p:cNvSpPr txBox="1"/>
          <p:nvPr/>
        </p:nvSpPr>
        <p:spPr bwMode="auto">
          <a:xfrm>
            <a:off x="279778" y="1073527"/>
            <a:ext cx="112168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de-DE" sz="3200" b="1" dirty="0" smtClean="0">
                <a:solidFill>
                  <a:schemeClr val="accent5">
                    <a:lumMod val="50000"/>
                  </a:schemeClr>
                </a:solidFill>
              </a:rPr>
              <a:t>Die 6 Handlungsfelder</a:t>
            </a:r>
          </a:p>
        </p:txBody>
      </p:sp>
      <p:sp>
        <p:nvSpPr>
          <p:cNvPr id="39" name="Gleichschenkliges Dreieck 38"/>
          <p:cNvSpPr/>
          <p:nvPr/>
        </p:nvSpPr>
        <p:spPr bwMode="auto">
          <a:xfrm rot="10800000">
            <a:off x="277004" y="2474453"/>
            <a:ext cx="3166159" cy="2745941"/>
          </a:xfrm>
          <a:prstGeom prst="triangle">
            <a:avLst/>
          </a:prstGeom>
          <a:solidFill>
            <a:schemeClr val="bg1"/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" name="Textfeld 39"/>
          <p:cNvSpPr txBox="1"/>
          <p:nvPr/>
        </p:nvSpPr>
        <p:spPr bwMode="auto">
          <a:xfrm>
            <a:off x="676058" y="2513535"/>
            <a:ext cx="236389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de-DE" sz="2400" b="1" dirty="0" smtClean="0">
                <a:solidFill>
                  <a:srgbClr val="00B050"/>
                </a:solidFill>
              </a:rPr>
              <a:t>1. </a:t>
            </a:r>
          </a:p>
          <a:p>
            <a:pPr algn="ctr">
              <a:defRPr/>
            </a:pPr>
            <a:r>
              <a:rPr lang="de-DE" sz="2400" b="1" dirty="0" smtClean="0">
                <a:solidFill>
                  <a:srgbClr val="00B050"/>
                </a:solidFill>
              </a:rPr>
              <a:t>Kultur der </a:t>
            </a:r>
          </a:p>
          <a:p>
            <a:pPr algn="ctr">
              <a:defRPr/>
            </a:pPr>
            <a:r>
              <a:rPr lang="de-DE" sz="2400" b="1" dirty="0" smtClean="0">
                <a:solidFill>
                  <a:srgbClr val="00B050"/>
                </a:solidFill>
              </a:rPr>
              <a:t>Zusammen-arbeit</a:t>
            </a:r>
            <a:endParaRPr lang="de-DE" sz="2400" b="1" dirty="0">
              <a:solidFill>
                <a:srgbClr val="00B050"/>
              </a:solidFill>
            </a:endParaRPr>
          </a:p>
        </p:txBody>
      </p:sp>
      <p:sp>
        <p:nvSpPr>
          <p:cNvPr id="41" name="Gleichschenkliges Dreieck 40"/>
          <p:cNvSpPr/>
          <p:nvPr/>
        </p:nvSpPr>
        <p:spPr bwMode="auto">
          <a:xfrm rot="10800000">
            <a:off x="7105995" y="2474453"/>
            <a:ext cx="3166159" cy="2745941"/>
          </a:xfrm>
          <a:prstGeom prst="triangle">
            <a:avLst/>
          </a:prstGeom>
          <a:solidFill>
            <a:schemeClr val="bg1"/>
          </a:solidFill>
          <a:ln w="762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2" name="Textfeld 41"/>
          <p:cNvSpPr txBox="1"/>
          <p:nvPr/>
        </p:nvSpPr>
        <p:spPr bwMode="auto">
          <a:xfrm>
            <a:off x="7529980" y="2513535"/>
            <a:ext cx="236389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de-DE" sz="2400" b="1" dirty="0" smtClean="0">
                <a:solidFill>
                  <a:schemeClr val="accent4">
                    <a:lumMod val="75000"/>
                  </a:schemeClr>
                </a:solidFill>
              </a:rPr>
              <a:t>5. </a:t>
            </a:r>
          </a:p>
          <a:p>
            <a:pPr algn="ctr">
              <a:defRPr/>
            </a:pPr>
            <a:r>
              <a:rPr lang="de-DE" sz="2400" b="1" dirty="0" smtClean="0">
                <a:solidFill>
                  <a:schemeClr val="accent4">
                    <a:lumMod val="75000"/>
                  </a:schemeClr>
                </a:solidFill>
              </a:rPr>
              <a:t>Kultur der </a:t>
            </a:r>
          </a:p>
          <a:p>
            <a:pPr algn="ctr">
              <a:defRPr/>
            </a:pPr>
            <a:r>
              <a:rPr lang="de-DE" sz="2400" b="1" dirty="0" smtClean="0">
                <a:solidFill>
                  <a:schemeClr val="accent4">
                    <a:lumMod val="75000"/>
                  </a:schemeClr>
                </a:solidFill>
              </a:rPr>
              <a:t>Kreativen</a:t>
            </a:r>
          </a:p>
          <a:p>
            <a:pPr algn="ctr">
              <a:defRPr/>
            </a:pPr>
            <a:r>
              <a:rPr lang="de-DE" sz="2400" b="1" dirty="0" smtClean="0">
                <a:solidFill>
                  <a:schemeClr val="accent4">
                    <a:lumMod val="75000"/>
                  </a:schemeClr>
                </a:solidFill>
              </a:rPr>
              <a:t>Räume</a:t>
            </a:r>
            <a:endParaRPr lang="de-DE" sz="24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43" name="Gleichschenkliges Dreieck 42"/>
          <p:cNvSpPr/>
          <p:nvPr/>
        </p:nvSpPr>
        <p:spPr bwMode="auto">
          <a:xfrm>
            <a:off x="5393461" y="2520164"/>
            <a:ext cx="3166159" cy="2745941"/>
          </a:xfrm>
          <a:prstGeom prst="triangle">
            <a:avLst/>
          </a:prstGeom>
          <a:solidFill>
            <a:schemeClr val="bg1"/>
          </a:solidFill>
          <a:ln w="76200">
            <a:solidFill>
              <a:srgbClr val="35AA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5" name="Gleichschenkliges Dreieck 44"/>
          <p:cNvSpPr/>
          <p:nvPr/>
        </p:nvSpPr>
        <p:spPr bwMode="auto">
          <a:xfrm>
            <a:off x="1983931" y="2520164"/>
            <a:ext cx="3166159" cy="2745941"/>
          </a:xfrm>
          <a:prstGeom prst="triangle">
            <a:avLst/>
          </a:prstGeom>
          <a:solidFill>
            <a:schemeClr val="bg1"/>
          </a:solidFill>
          <a:ln w="762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6" name="Textfeld 45"/>
          <p:cNvSpPr txBox="1"/>
          <p:nvPr/>
        </p:nvSpPr>
        <p:spPr bwMode="auto">
          <a:xfrm>
            <a:off x="2358463" y="3477157"/>
            <a:ext cx="23638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de-DE" sz="2400" b="1" dirty="0">
                <a:solidFill>
                  <a:schemeClr val="accent5">
                    <a:lumMod val="50000"/>
                  </a:schemeClr>
                </a:solidFill>
              </a:rPr>
              <a:t>2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. </a:t>
            </a:r>
          </a:p>
          <a:p>
            <a:pPr algn="ctr">
              <a:defRPr/>
            </a:pP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Kultur der </a:t>
            </a:r>
          </a:p>
          <a:p>
            <a:pPr algn="ctr">
              <a:defRPr/>
            </a:pP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Verantwortung</a:t>
            </a:r>
            <a:endParaRPr lang="de-DE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7" name="Textfeld 46"/>
          <p:cNvSpPr txBox="1"/>
          <p:nvPr/>
        </p:nvSpPr>
        <p:spPr bwMode="auto">
          <a:xfrm>
            <a:off x="5807968" y="3470762"/>
            <a:ext cx="23638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de-DE" sz="2400" b="1" dirty="0" smtClean="0">
                <a:solidFill>
                  <a:srgbClr val="35AAAD"/>
                </a:solidFill>
              </a:rPr>
              <a:t>4. </a:t>
            </a:r>
          </a:p>
          <a:p>
            <a:pPr algn="ctr">
              <a:defRPr/>
            </a:pPr>
            <a:r>
              <a:rPr lang="de-DE" sz="2400" b="1" dirty="0" smtClean="0">
                <a:solidFill>
                  <a:srgbClr val="35AAAD"/>
                </a:solidFill>
              </a:rPr>
              <a:t>Kultur der </a:t>
            </a:r>
          </a:p>
          <a:p>
            <a:pPr algn="ctr">
              <a:defRPr/>
            </a:pPr>
            <a:r>
              <a:rPr lang="de-DE" sz="2400" b="1" dirty="0" smtClean="0">
                <a:solidFill>
                  <a:srgbClr val="35AAAD"/>
                </a:solidFill>
              </a:rPr>
              <a:t>Generationen</a:t>
            </a:r>
            <a:endParaRPr lang="de-DE" sz="2400" b="1" dirty="0">
              <a:solidFill>
                <a:srgbClr val="35AAAD"/>
              </a:solidFill>
            </a:endParaRPr>
          </a:p>
        </p:txBody>
      </p:sp>
      <p:sp>
        <p:nvSpPr>
          <p:cNvPr id="48" name="Textfeld 47"/>
          <p:cNvSpPr txBox="1"/>
          <p:nvPr/>
        </p:nvSpPr>
        <p:spPr bwMode="auto">
          <a:xfrm>
            <a:off x="9226899" y="3470528"/>
            <a:ext cx="236389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de-DE" sz="2400" b="1" dirty="0" smtClean="0">
                <a:solidFill>
                  <a:srgbClr val="BE029A"/>
                </a:solidFill>
              </a:rPr>
              <a:t>6. </a:t>
            </a:r>
          </a:p>
          <a:p>
            <a:pPr algn="ctr">
              <a:defRPr/>
            </a:pPr>
            <a:r>
              <a:rPr lang="de-DE" sz="2400" b="1" dirty="0" smtClean="0">
                <a:solidFill>
                  <a:srgbClr val="BE029A"/>
                </a:solidFill>
              </a:rPr>
              <a:t>Kultur der </a:t>
            </a:r>
          </a:p>
          <a:p>
            <a:pPr algn="ctr">
              <a:defRPr/>
            </a:pPr>
            <a:r>
              <a:rPr lang="de-DE" sz="2400" b="1" dirty="0" smtClean="0">
                <a:solidFill>
                  <a:srgbClr val="BE029A"/>
                </a:solidFill>
              </a:rPr>
              <a:t>Finanzierung </a:t>
            </a:r>
          </a:p>
          <a:p>
            <a:pPr algn="ctr">
              <a:defRPr/>
            </a:pPr>
            <a:r>
              <a:rPr lang="de-DE" sz="2400" b="1" dirty="0">
                <a:solidFill>
                  <a:srgbClr val="BE029A"/>
                </a:solidFill>
              </a:rPr>
              <a:t>u</a:t>
            </a:r>
            <a:r>
              <a:rPr lang="de-DE" sz="2400" b="1" dirty="0" smtClean="0">
                <a:solidFill>
                  <a:srgbClr val="BE029A"/>
                </a:solidFill>
              </a:rPr>
              <a:t>nd Förderung</a:t>
            </a:r>
            <a:endParaRPr lang="de-DE" sz="2400" b="1" dirty="0">
              <a:solidFill>
                <a:srgbClr val="BE029A"/>
              </a:solidFill>
            </a:endParaRPr>
          </a:p>
        </p:txBody>
      </p:sp>
      <p:pic>
        <p:nvPicPr>
          <p:cNvPr id="22" name="Picture 3" descr="490ddaf1-2be9-45f1-8463-3ece9e14e38c@Prod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9361" y="212887"/>
            <a:ext cx="2041295" cy="62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5002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3" name="Rechteck 12"/>
          <p:cNvSpPr/>
          <p:nvPr/>
        </p:nvSpPr>
        <p:spPr bwMode="auto">
          <a:xfrm>
            <a:off x="191344" y="947486"/>
            <a:ext cx="11809312" cy="5721874"/>
          </a:xfrm>
          <a:prstGeom prst="rect">
            <a:avLst/>
          </a:prstGeom>
          <a:solidFill>
            <a:srgbClr val="D3E6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grpSp>
        <p:nvGrpSpPr>
          <p:cNvPr id="7" name="Gruppieren 6"/>
          <p:cNvGrpSpPr/>
          <p:nvPr/>
        </p:nvGrpSpPr>
        <p:grpSpPr>
          <a:xfrm>
            <a:off x="279779" y="221122"/>
            <a:ext cx="1754150" cy="687598"/>
            <a:chOff x="279779" y="221122"/>
            <a:chExt cx="2903056" cy="1137950"/>
          </a:xfrm>
        </p:grpSpPr>
        <p:pic>
          <p:nvPicPr>
            <p:cNvPr id="8" name="Grafik 7" descr="Stadt Bielefeld&#10;Der Oberbürgermeister"/>
            <p:cNvPicPr>
              <a:picLocks noChangeAspect="1" noChangeArrowheads="1"/>
            </p:cNvPicPr>
            <p:nvPr/>
          </p:nvPicPr>
          <p:blipFill>
            <a:blip r:embed="rId3"/>
            <a:srcRect r="76897"/>
            <a:stretch/>
          </p:blipFill>
          <p:spPr bwMode="auto">
            <a:xfrm>
              <a:off x="279779" y="221122"/>
              <a:ext cx="893352" cy="1064141"/>
            </a:xfrm>
            <a:prstGeom prst="rect">
              <a:avLst/>
            </a:prstGeom>
            <a:noFill/>
          </p:spPr>
        </p:pic>
        <p:pic>
          <p:nvPicPr>
            <p:cNvPr id="9" name="Picture 1" descr="Stadt Bielefeld&#10;Der Oberbürgermeister"/>
            <p:cNvPicPr>
              <a:picLocks noChangeAspect="1" noChangeArrowheads="1"/>
            </p:cNvPicPr>
            <p:nvPr/>
          </p:nvPicPr>
          <p:blipFill>
            <a:blip r:embed="rId3"/>
            <a:srcRect l="25912" t="36951" r="23757" b="22852"/>
            <a:stretch/>
          </p:blipFill>
          <p:spPr bwMode="auto">
            <a:xfrm>
              <a:off x="1173131" y="917006"/>
              <a:ext cx="2009704" cy="442066"/>
            </a:xfrm>
            <a:prstGeom prst="rect">
              <a:avLst/>
            </a:prstGeom>
            <a:noFill/>
          </p:spPr>
        </p:pic>
      </p:grpSp>
      <p:sp>
        <p:nvSpPr>
          <p:cNvPr id="11" name="Textfeld 10"/>
          <p:cNvSpPr txBox="1"/>
          <p:nvPr/>
        </p:nvSpPr>
        <p:spPr bwMode="auto">
          <a:xfrm>
            <a:off x="261851" y="1067250"/>
            <a:ext cx="691427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de-DE" sz="3200" b="1" dirty="0" smtClean="0">
                <a:solidFill>
                  <a:srgbClr val="00B050"/>
                </a:solidFill>
              </a:rPr>
              <a:t>Handlungsfeld 1</a:t>
            </a:r>
            <a:r>
              <a:rPr lang="de-DE" sz="3200" b="1" dirty="0">
                <a:solidFill>
                  <a:srgbClr val="00B050"/>
                </a:solidFill>
              </a:rPr>
              <a:t>:</a:t>
            </a:r>
            <a:r>
              <a:rPr lang="de-DE" sz="3200" b="1" dirty="0" smtClean="0">
                <a:solidFill>
                  <a:srgbClr val="00B050"/>
                </a:solidFill>
              </a:rPr>
              <a:t> </a:t>
            </a:r>
          </a:p>
          <a:p>
            <a:pPr>
              <a:defRPr/>
            </a:pPr>
            <a:r>
              <a:rPr lang="de-DE" sz="3200" b="1" dirty="0" smtClean="0">
                <a:solidFill>
                  <a:srgbClr val="00B050"/>
                </a:solidFill>
              </a:rPr>
              <a:t>Kultur der Zusammenarbeit</a:t>
            </a:r>
            <a:endParaRPr lang="de-DE" sz="3200" b="1" dirty="0">
              <a:solidFill>
                <a:srgbClr val="00B050"/>
              </a:solidFill>
            </a:endParaRPr>
          </a:p>
        </p:txBody>
      </p:sp>
      <p:sp>
        <p:nvSpPr>
          <p:cNvPr id="24" name="Textfeld 23"/>
          <p:cNvSpPr txBox="1"/>
          <p:nvPr/>
        </p:nvSpPr>
        <p:spPr bwMode="auto">
          <a:xfrm>
            <a:off x="5735960" y="1018198"/>
            <a:ext cx="6264696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dirty="0" smtClean="0">
                <a:solidFill>
                  <a:srgbClr val="00B050"/>
                </a:solidFill>
                <a:sym typeface="Wingdings 3" panose="05040102010807070707" pitchFamily="18" charset="2"/>
              </a:rPr>
              <a:t>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  <a:sym typeface="Wingdings 3" panose="05040102010807070707" pitchFamily="18" charset="2"/>
              </a:rPr>
              <a:t> 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Ziel 1 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|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 Lernende Organisationen </a:t>
            </a:r>
            <a:b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de-DE" sz="1600" dirty="0" smtClean="0">
                <a:solidFill>
                  <a:schemeClr val="accent5">
                    <a:lumMod val="50000"/>
                  </a:schemeClr>
                </a:solidFill>
              </a:rPr>
              <a:t>z.B. Kulturamt zeitgemäß weiterentwickeln </a:t>
            </a:r>
            <a:r>
              <a:rPr lang="de-DE" sz="1600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|</a:t>
            </a:r>
            <a:r>
              <a:rPr lang="de-DE" sz="1600" dirty="0" smtClean="0">
                <a:solidFill>
                  <a:schemeClr val="accent5">
                    <a:lumMod val="50000"/>
                  </a:schemeClr>
                </a:solidFill>
              </a:rPr>
              <a:t> Partizipation, Zusammenarbeit und Öffnung</a:t>
            </a:r>
            <a:br>
              <a:rPr lang="de-DE" sz="1600" dirty="0" smtClean="0">
                <a:solidFill>
                  <a:schemeClr val="accent5">
                    <a:lumMod val="50000"/>
                  </a:schemeClr>
                </a:solidFill>
              </a:rPr>
            </a:br>
            <a:endParaRPr lang="de-DE" sz="1600" dirty="0" smtClean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de-DE" sz="2400" b="1" dirty="0">
                <a:solidFill>
                  <a:srgbClr val="00B050"/>
                </a:solidFill>
                <a:sym typeface="Wingdings 3" panose="05040102010807070707" pitchFamily="18" charset="2"/>
              </a:rPr>
              <a:t> 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Ziel 2 </a:t>
            </a:r>
            <a:r>
              <a:rPr lang="de-DE" sz="2400" b="1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|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de-DE" sz="2400" b="1" dirty="0">
                <a:solidFill>
                  <a:schemeClr val="accent5">
                    <a:lumMod val="50000"/>
                  </a:schemeClr>
                </a:solidFill>
              </a:rPr>
              <a:t>Strukturen der 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Vernetzung</a:t>
            </a:r>
          </a:p>
          <a:p>
            <a:r>
              <a:rPr lang="de-DE" sz="1600" dirty="0">
                <a:solidFill>
                  <a:schemeClr val="accent5">
                    <a:lumMod val="50000"/>
                  </a:schemeClr>
                </a:solidFill>
              </a:rPr>
              <a:t>z.B. Kooperation </a:t>
            </a:r>
            <a:r>
              <a:rPr lang="de-DE" sz="1600" dirty="0" smtClean="0">
                <a:solidFill>
                  <a:schemeClr val="accent5">
                    <a:lumMod val="50000"/>
                  </a:schemeClr>
                </a:solidFill>
              </a:rPr>
              <a:t>zwischen Verwaltung + Kultur</a:t>
            </a:r>
            <a:r>
              <a:rPr lang="de-DE" sz="1600" dirty="0" smtClean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|</a:t>
            </a:r>
            <a:r>
              <a:rPr lang="de-DE" sz="1600" dirty="0" smtClean="0">
                <a:solidFill>
                  <a:schemeClr val="accent5">
                    <a:lumMod val="50000"/>
                  </a:schemeClr>
                </a:solidFill>
              </a:rPr>
              <a:t> Kulturkoordinator*in </a:t>
            </a:r>
            <a:r>
              <a:rPr lang="de-DE" sz="1600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| </a:t>
            </a:r>
            <a:r>
              <a:rPr lang="de-DE" sz="1600" dirty="0" smtClean="0">
                <a:solidFill>
                  <a:schemeClr val="accent5">
                    <a:lumMod val="50000"/>
                  </a:schemeClr>
                </a:solidFill>
              </a:rPr>
              <a:t>Digitale Service-Angebote</a:t>
            </a:r>
            <a:r>
              <a:rPr lang="de-DE" sz="1600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| </a:t>
            </a:r>
            <a:r>
              <a:rPr lang="de-DE" sz="1600" dirty="0" smtClean="0">
                <a:solidFill>
                  <a:schemeClr val="accent5">
                    <a:lumMod val="50000"/>
                  </a:schemeClr>
                </a:solidFill>
              </a:rPr>
              <a:t>Austauschformate</a:t>
            </a:r>
          </a:p>
          <a:p>
            <a:endParaRPr lang="de-DE" sz="2400" b="1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de-DE" sz="2400" b="1" dirty="0">
                <a:solidFill>
                  <a:srgbClr val="00B050"/>
                </a:solidFill>
                <a:sym typeface="Wingdings 3" panose="05040102010807070707" pitchFamily="18" charset="2"/>
              </a:rPr>
              <a:t> 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Ziel 3 </a:t>
            </a:r>
            <a:r>
              <a:rPr lang="de-DE" sz="2400" b="1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|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 Digital unterstützte Zusammenarbeit</a:t>
            </a:r>
          </a:p>
          <a:p>
            <a:r>
              <a:rPr lang="de-DE" sz="1600" dirty="0">
                <a:solidFill>
                  <a:schemeClr val="accent5">
                    <a:lumMod val="50000"/>
                  </a:schemeClr>
                </a:solidFill>
              </a:rPr>
              <a:t>z.B. Kollaborationsplattform</a:t>
            </a:r>
            <a:r>
              <a:rPr lang="de-DE" sz="1600" dirty="0" smtClean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de-DE" sz="1600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| </a:t>
            </a:r>
            <a:r>
              <a:rPr lang="de-DE" sz="1600" dirty="0" smtClean="0">
                <a:solidFill>
                  <a:schemeClr val="accent5">
                    <a:lumMod val="50000"/>
                  </a:schemeClr>
                </a:solidFill>
              </a:rPr>
              <a:t>Sharing-Plattform</a:t>
            </a:r>
            <a:r>
              <a:rPr lang="de-DE" sz="1600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| </a:t>
            </a:r>
            <a:r>
              <a:rPr lang="de-DE" sz="1600" dirty="0" smtClean="0">
                <a:solidFill>
                  <a:schemeClr val="accent5">
                    <a:lumMod val="50000"/>
                  </a:schemeClr>
                </a:solidFill>
              </a:rPr>
              <a:t>Daten erheben + nutzen für Smart-City-Angebote </a:t>
            </a:r>
            <a:endParaRPr lang="de-DE" sz="1600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de-DE" sz="2400" b="1" dirty="0">
                <a:solidFill>
                  <a:srgbClr val="00B050"/>
                </a:solidFill>
                <a:sym typeface="Wingdings 3" panose="05040102010807070707" pitchFamily="18" charset="2"/>
              </a:rPr>
              <a:t> 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Ziel 4 </a:t>
            </a:r>
            <a:r>
              <a:rPr lang="de-DE" sz="2400" b="1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|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 Partizipatives Kulturmarketing </a:t>
            </a:r>
          </a:p>
          <a:p>
            <a:r>
              <a:rPr lang="de-DE" sz="1600" dirty="0">
                <a:solidFill>
                  <a:schemeClr val="accent5">
                    <a:lumMod val="50000"/>
                  </a:schemeClr>
                </a:solidFill>
              </a:rPr>
              <a:t>z.B. </a:t>
            </a:r>
            <a:r>
              <a:rPr lang="de-DE" sz="1600" dirty="0" smtClean="0">
                <a:solidFill>
                  <a:schemeClr val="accent5">
                    <a:lumMod val="50000"/>
                  </a:schemeClr>
                </a:solidFill>
              </a:rPr>
              <a:t>Beirat und Strategie</a:t>
            </a:r>
            <a:r>
              <a:rPr lang="de-DE" sz="1600" dirty="0" smtClean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| </a:t>
            </a:r>
            <a:r>
              <a:rPr lang="de-DE" sz="1600" dirty="0" smtClean="0">
                <a:solidFill>
                  <a:schemeClr val="accent5">
                    <a:lumMod val="50000"/>
                  </a:schemeClr>
                </a:solidFill>
              </a:rPr>
              <a:t>Digitaler Kulturatlas</a:t>
            </a:r>
            <a:r>
              <a:rPr lang="de-DE" sz="1600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| </a:t>
            </a:r>
            <a:r>
              <a:rPr lang="de-DE" sz="1600" dirty="0" smtClean="0">
                <a:solidFill>
                  <a:schemeClr val="accent5">
                    <a:lumMod val="50000"/>
                  </a:schemeClr>
                </a:solidFill>
              </a:rPr>
              <a:t>Leitsystem </a:t>
            </a:r>
            <a:endParaRPr lang="de-DE" sz="1600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de-DE" sz="2400" b="1" dirty="0">
                <a:solidFill>
                  <a:srgbClr val="00B050"/>
                </a:solidFill>
                <a:sym typeface="Wingdings 3" panose="05040102010807070707" pitchFamily="18" charset="2"/>
              </a:rPr>
              <a:t> 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Ziel 5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de-DE" sz="2400" b="1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| 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Verstetigung der Kulturentwicklung</a:t>
            </a:r>
          </a:p>
          <a:p>
            <a:r>
              <a:rPr lang="de-DE" sz="1600" dirty="0">
                <a:solidFill>
                  <a:schemeClr val="accent5">
                    <a:lumMod val="50000"/>
                  </a:schemeClr>
                </a:solidFill>
              </a:rPr>
              <a:t>z.B. Querschnittsaufgabe</a:t>
            </a:r>
            <a:r>
              <a:rPr lang="de-DE" sz="1600" dirty="0" smtClean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de-DE" sz="1600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| </a:t>
            </a:r>
            <a:r>
              <a:rPr lang="de-DE" sz="1600" dirty="0" smtClean="0">
                <a:solidFill>
                  <a:schemeClr val="accent5">
                    <a:lumMod val="50000"/>
                  </a:schemeClr>
                </a:solidFill>
              </a:rPr>
              <a:t>Transparentes Monitoring</a:t>
            </a:r>
            <a:r>
              <a:rPr lang="de-DE" sz="1600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| </a:t>
            </a:r>
            <a:r>
              <a:rPr lang="de-DE" sz="1600" dirty="0" smtClean="0">
                <a:solidFill>
                  <a:schemeClr val="accent5">
                    <a:lumMod val="50000"/>
                  </a:schemeClr>
                </a:solidFill>
              </a:rPr>
              <a:t>Offene Diskursformate </a:t>
            </a:r>
            <a:endParaRPr lang="de-DE" sz="1600" dirty="0">
              <a:solidFill>
                <a:schemeClr val="accent5">
                  <a:lumMod val="50000"/>
                </a:schemeClr>
              </a:solidFill>
            </a:endParaRPr>
          </a:p>
          <a:p>
            <a:endParaRPr lang="de-DE" sz="16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0" name="Picture 3" descr="490ddaf1-2be9-45f1-8463-3ece9e14e38c@Prod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9361" y="212887"/>
            <a:ext cx="2041295" cy="62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uppieren 2"/>
          <p:cNvGrpSpPr/>
          <p:nvPr/>
        </p:nvGrpSpPr>
        <p:grpSpPr>
          <a:xfrm>
            <a:off x="891588" y="2255242"/>
            <a:ext cx="4268308" cy="4268308"/>
            <a:chOff x="891588" y="2255242"/>
            <a:chExt cx="4268308" cy="4268308"/>
          </a:xfrm>
        </p:grpSpPr>
        <p:sp>
          <p:nvSpPr>
            <p:cNvPr id="2" name="Ellipse 1"/>
            <p:cNvSpPr/>
            <p:nvPr/>
          </p:nvSpPr>
          <p:spPr>
            <a:xfrm>
              <a:off x="891588" y="2255242"/>
              <a:ext cx="4268308" cy="4268308"/>
            </a:xfrm>
            <a:prstGeom prst="ellipse">
              <a:avLst/>
            </a:pr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843" t="-14522" r="843" b="-14522"/>
              </a:stretch>
            </a:blipFill>
            <a:ln w="11430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12" name="Gleichschenkliges Dreieck 11"/>
            <p:cNvSpPr/>
            <p:nvPr/>
          </p:nvSpPr>
          <p:spPr bwMode="auto">
            <a:xfrm rot="2268251">
              <a:off x="1746185" y="3684522"/>
              <a:ext cx="1254455" cy="1170784"/>
            </a:xfrm>
            <a:prstGeom prst="triangle">
              <a:avLst/>
            </a:prstGeom>
            <a:solidFill>
              <a:srgbClr val="4CC5C8">
                <a:alpha val="78039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de-DE"/>
            </a:p>
          </p:txBody>
        </p:sp>
        <p:sp>
          <p:nvSpPr>
            <p:cNvPr id="16" name="Gleichschenkliges Dreieck 15"/>
            <p:cNvSpPr/>
            <p:nvPr/>
          </p:nvSpPr>
          <p:spPr bwMode="auto">
            <a:xfrm rot="5660360">
              <a:off x="2343353" y="3146853"/>
              <a:ext cx="1254455" cy="1170784"/>
            </a:xfrm>
            <a:prstGeom prst="triangle">
              <a:avLst/>
            </a:prstGeom>
            <a:solidFill>
              <a:srgbClr val="BE029A">
                <a:alpha val="78039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de-DE"/>
            </a:p>
          </p:txBody>
        </p:sp>
        <p:sp>
          <p:nvSpPr>
            <p:cNvPr id="17" name="Gleichschenkliges Dreieck 16"/>
            <p:cNvSpPr/>
            <p:nvPr/>
          </p:nvSpPr>
          <p:spPr bwMode="auto">
            <a:xfrm rot="9061289">
              <a:off x="2945479" y="3698157"/>
              <a:ext cx="1254455" cy="1170784"/>
            </a:xfrm>
            <a:prstGeom prst="triangle">
              <a:avLst/>
            </a:prstGeom>
            <a:solidFill>
              <a:schemeClr val="accent4">
                <a:lumMod val="75000"/>
                <a:alpha val="78039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de-DE"/>
            </a:p>
          </p:txBody>
        </p:sp>
        <p:sp>
          <p:nvSpPr>
            <p:cNvPr id="18" name="Gleichschenkliges Dreieck 17"/>
            <p:cNvSpPr/>
            <p:nvPr/>
          </p:nvSpPr>
          <p:spPr bwMode="auto">
            <a:xfrm rot="11080959">
              <a:off x="3050844" y="4163620"/>
              <a:ext cx="1254455" cy="1170784"/>
            </a:xfrm>
            <a:prstGeom prst="triangle">
              <a:avLst/>
            </a:prstGeom>
            <a:solidFill>
              <a:srgbClr val="00D661">
                <a:alpha val="67059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de-DE"/>
            </a:p>
          </p:txBody>
        </p:sp>
        <p:sp>
          <p:nvSpPr>
            <p:cNvPr id="19" name="Gleichschenkliges Dreieck 18"/>
            <p:cNvSpPr/>
            <p:nvPr/>
          </p:nvSpPr>
          <p:spPr bwMode="auto">
            <a:xfrm rot="14952252">
              <a:off x="2806337" y="4323215"/>
              <a:ext cx="1254455" cy="1170784"/>
            </a:xfrm>
            <a:prstGeom prst="triangle">
              <a:avLst/>
            </a:prstGeom>
            <a:solidFill>
              <a:srgbClr val="C55A11">
                <a:alpha val="61961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de-DE"/>
            </a:p>
          </p:txBody>
        </p:sp>
        <p:sp>
          <p:nvSpPr>
            <p:cNvPr id="20" name="Gleichschenkliges Dreieck 19"/>
            <p:cNvSpPr/>
            <p:nvPr/>
          </p:nvSpPr>
          <p:spPr bwMode="auto">
            <a:xfrm rot="19407083">
              <a:off x="2113101" y="4365671"/>
              <a:ext cx="1254455" cy="1170784"/>
            </a:xfrm>
            <a:prstGeom prst="triangle">
              <a:avLst/>
            </a:prstGeom>
            <a:solidFill>
              <a:srgbClr val="00B0F0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de-DE"/>
            </a:p>
          </p:txBody>
        </p:sp>
      </p:grpSp>
    </p:spTree>
    <p:extLst>
      <p:ext uri="{BB962C8B-B14F-4D97-AF65-F5344CB8AC3E}">
        <p14:creationId xmlns:p14="http://schemas.microsoft.com/office/powerpoint/2010/main" val="1046352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3" name="Rechteck 12"/>
          <p:cNvSpPr/>
          <p:nvPr/>
        </p:nvSpPr>
        <p:spPr bwMode="auto">
          <a:xfrm>
            <a:off x="191344" y="947486"/>
            <a:ext cx="11809312" cy="5721874"/>
          </a:xfrm>
          <a:prstGeom prst="rect">
            <a:avLst/>
          </a:prstGeom>
          <a:solidFill>
            <a:srgbClr val="D3E6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grpSp>
        <p:nvGrpSpPr>
          <p:cNvPr id="7" name="Gruppieren 6"/>
          <p:cNvGrpSpPr/>
          <p:nvPr/>
        </p:nvGrpSpPr>
        <p:grpSpPr>
          <a:xfrm>
            <a:off x="279779" y="221122"/>
            <a:ext cx="1754150" cy="687598"/>
            <a:chOff x="279779" y="221122"/>
            <a:chExt cx="2903056" cy="1137950"/>
          </a:xfrm>
        </p:grpSpPr>
        <p:pic>
          <p:nvPicPr>
            <p:cNvPr id="8" name="Grafik 7" descr="Stadt Bielefeld&#10;Der Oberbürgermeister"/>
            <p:cNvPicPr>
              <a:picLocks noChangeAspect="1" noChangeArrowheads="1"/>
            </p:cNvPicPr>
            <p:nvPr/>
          </p:nvPicPr>
          <p:blipFill>
            <a:blip r:embed="rId3"/>
            <a:srcRect r="76897"/>
            <a:stretch/>
          </p:blipFill>
          <p:spPr bwMode="auto">
            <a:xfrm>
              <a:off x="279779" y="221122"/>
              <a:ext cx="893352" cy="1064141"/>
            </a:xfrm>
            <a:prstGeom prst="rect">
              <a:avLst/>
            </a:prstGeom>
            <a:noFill/>
          </p:spPr>
        </p:pic>
        <p:pic>
          <p:nvPicPr>
            <p:cNvPr id="9" name="Picture 1" descr="Stadt Bielefeld&#10;Der Oberbürgermeister"/>
            <p:cNvPicPr>
              <a:picLocks noChangeAspect="1" noChangeArrowheads="1"/>
            </p:cNvPicPr>
            <p:nvPr/>
          </p:nvPicPr>
          <p:blipFill>
            <a:blip r:embed="rId3"/>
            <a:srcRect l="25912" t="36951" r="23757" b="22852"/>
            <a:stretch/>
          </p:blipFill>
          <p:spPr bwMode="auto">
            <a:xfrm>
              <a:off x="1173131" y="917006"/>
              <a:ext cx="2009704" cy="442066"/>
            </a:xfrm>
            <a:prstGeom prst="rect">
              <a:avLst/>
            </a:prstGeom>
            <a:noFill/>
          </p:spPr>
        </p:pic>
      </p:grpSp>
      <p:sp>
        <p:nvSpPr>
          <p:cNvPr id="24" name="Textfeld 23"/>
          <p:cNvSpPr txBox="1"/>
          <p:nvPr/>
        </p:nvSpPr>
        <p:spPr bwMode="auto">
          <a:xfrm>
            <a:off x="279846" y="980728"/>
            <a:ext cx="5470994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dirty="0" smtClean="0">
                <a:solidFill>
                  <a:srgbClr val="00B050"/>
                </a:solidFill>
              </a:rPr>
              <a:t>Beispiel für ein Ziel und eine Handlungsempfehlung:</a:t>
            </a:r>
            <a:br>
              <a:rPr lang="de-DE" sz="3200" dirty="0" smtClean="0">
                <a:solidFill>
                  <a:srgbClr val="00B050"/>
                </a:solidFill>
              </a:rPr>
            </a:br>
            <a:endParaRPr lang="de-DE" sz="2400" b="1" dirty="0" smtClean="0">
              <a:solidFill>
                <a:srgbClr val="00B050"/>
              </a:solidFill>
            </a:endParaRPr>
          </a:p>
          <a:p>
            <a:r>
              <a:rPr lang="de-DE" sz="2400" b="1" dirty="0">
                <a:solidFill>
                  <a:srgbClr val="00B050"/>
                </a:solidFill>
                <a:sym typeface="Wingdings 3" panose="05040102010807070707" pitchFamily="18" charset="2"/>
              </a:rPr>
              <a:t></a:t>
            </a:r>
            <a:r>
              <a:rPr lang="de-DE" sz="2400" b="1" dirty="0">
                <a:solidFill>
                  <a:schemeClr val="accent5">
                    <a:lumMod val="50000"/>
                  </a:schemeClr>
                </a:solidFill>
                <a:sym typeface="Wingdings 3" panose="05040102010807070707" pitchFamily="18" charset="2"/>
              </a:rPr>
              <a:t> 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Ziel 3</a:t>
            </a:r>
            <a:r>
              <a:rPr lang="de-DE" sz="2400" b="1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| 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Digital </a:t>
            </a:r>
            <a:r>
              <a:rPr lang="de-DE" sz="2400" b="1" dirty="0">
                <a:solidFill>
                  <a:schemeClr val="accent5">
                    <a:lumMod val="50000"/>
                  </a:schemeClr>
                </a:solidFill>
              </a:rPr>
              <a:t>unterstützte Zusammenarbeit </a:t>
            </a:r>
            <a:r>
              <a:rPr lang="de-DE" sz="2400" dirty="0">
                <a:solidFill>
                  <a:schemeClr val="accent5">
                    <a:lumMod val="50000"/>
                  </a:schemeClr>
                </a:solidFill>
              </a:rPr>
              <a:t>ǀ Lösungen für Vernetzung, gemeinsam genutzte Infrastruktur und Datennutzung fördern die Zusammenarbeit, die Entwicklung von Angeboten und Innovation</a:t>
            </a: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</a:rPr>
              <a:t>.</a:t>
            </a:r>
          </a:p>
        </p:txBody>
      </p:sp>
      <p:pic>
        <p:nvPicPr>
          <p:cNvPr id="10" name="Picture 3" descr="490ddaf1-2be9-45f1-8463-3ece9e14e38c@Prod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9361" y="212887"/>
            <a:ext cx="2041295" cy="62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feld 11"/>
          <p:cNvSpPr txBox="1"/>
          <p:nvPr/>
        </p:nvSpPr>
        <p:spPr bwMode="auto">
          <a:xfrm>
            <a:off x="6096000" y="1190034"/>
            <a:ext cx="547099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b="1" dirty="0" smtClean="0">
                <a:solidFill>
                  <a:schemeClr val="accent5">
                    <a:lumMod val="50000"/>
                  </a:schemeClr>
                </a:solidFill>
              </a:rPr>
              <a:t>HE </a:t>
            </a:r>
            <a:r>
              <a:rPr lang="de-DE" sz="2000" b="1" dirty="0">
                <a:solidFill>
                  <a:schemeClr val="accent5">
                    <a:lumMod val="50000"/>
                  </a:schemeClr>
                </a:solidFill>
              </a:rPr>
              <a:t>3.2. ǀ </a:t>
            </a:r>
            <a:r>
              <a:rPr lang="de-DE" sz="2000" b="1" dirty="0" smtClean="0">
                <a:solidFill>
                  <a:schemeClr val="accent5">
                    <a:lumMod val="50000"/>
                  </a:schemeClr>
                </a:solidFill>
              </a:rPr>
              <a:t>Sharing-Plattform für Infrastruktur, Ressourcen und Technik einrichten </a:t>
            </a:r>
            <a:endParaRPr lang="de-DE" sz="2000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de-DE" sz="2000" dirty="0">
                <a:solidFill>
                  <a:schemeClr val="accent5">
                    <a:lumMod val="50000"/>
                  </a:schemeClr>
                </a:solidFill>
              </a:rPr>
              <a:t>Kulturakteur*innen verfügen über vielfältige Ressourcen (z. B. über die Investitionsförderung finanzierte Technik), die nicht dauerhaft </a:t>
            </a:r>
            <a:r>
              <a:rPr lang="de-DE" sz="2000" dirty="0" smtClean="0">
                <a:solidFill>
                  <a:schemeClr val="accent5">
                    <a:lumMod val="50000"/>
                  </a:schemeClr>
                </a:solidFill>
              </a:rPr>
              <a:t>ausschließlich selbst </a:t>
            </a:r>
            <a:r>
              <a:rPr lang="de-DE" sz="2000" dirty="0">
                <a:solidFill>
                  <a:schemeClr val="accent5">
                    <a:lumMod val="50000"/>
                  </a:schemeClr>
                </a:solidFill>
              </a:rPr>
              <a:t>genutzt, von anderen jedoch zeitweilig benötigt werden. Derzeit sind vorhandene </a:t>
            </a:r>
            <a:r>
              <a:rPr lang="de-DE" sz="2000" dirty="0" smtClean="0">
                <a:solidFill>
                  <a:schemeClr val="accent5">
                    <a:lumMod val="50000"/>
                  </a:schemeClr>
                </a:solidFill>
              </a:rPr>
              <a:t>Ressourcen aufgrund </a:t>
            </a:r>
            <a:r>
              <a:rPr lang="de-DE" sz="2000" dirty="0">
                <a:solidFill>
                  <a:schemeClr val="accent5">
                    <a:lumMod val="50000"/>
                  </a:schemeClr>
                </a:solidFill>
              </a:rPr>
              <a:t>fehlender Strukturen für viele nicht sichtbar bzw. nicht zugänglich. Dieses bisher ungenutzte Potential nutzbar zu machen ist nicht nur sozial, ökologisch und ökonomisch sinnvoll – es eröffnet auch neue </a:t>
            </a:r>
            <a:r>
              <a:rPr lang="de-DE" sz="2000" dirty="0" smtClean="0">
                <a:solidFill>
                  <a:schemeClr val="accent5">
                    <a:lumMod val="50000"/>
                  </a:schemeClr>
                </a:solidFill>
              </a:rPr>
              <a:t>Möglichkeiten und fördert Zusammenarbeit, Professionalisierung und Innovation. […]</a:t>
            </a:r>
          </a:p>
          <a:p>
            <a:r>
              <a:rPr lang="de-DE" sz="2000" dirty="0" smtClean="0">
                <a:solidFill>
                  <a:schemeClr val="accent5">
                    <a:lumMod val="50000"/>
                  </a:schemeClr>
                </a:solidFill>
                <a:sym typeface="Webdings" panose="05030102010509060703" pitchFamily="18" charset="2"/>
              </a:rPr>
              <a:t> Verweis im Dokument, S. </a:t>
            </a:r>
          </a:p>
          <a:p>
            <a:r>
              <a:rPr lang="de-DE" sz="2000" dirty="0" smtClean="0">
                <a:solidFill>
                  <a:schemeClr val="accent5">
                    <a:lumMod val="50000"/>
                  </a:schemeClr>
                </a:solidFill>
                <a:sym typeface="Webdings" panose="05030102010509060703" pitchFamily="18" charset="2"/>
              </a:rPr>
              <a:t> Verweis ins Internet, Link: </a:t>
            </a:r>
            <a:endParaRPr lang="de-DE" sz="2000" dirty="0" smtClean="0">
              <a:solidFill>
                <a:schemeClr val="accent5">
                  <a:lumMod val="50000"/>
                </a:schemeClr>
              </a:solidFill>
            </a:endParaRPr>
          </a:p>
        </p:txBody>
      </p:sp>
      <p:grpSp>
        <p:nvGrpSpPr>
          <p:cNvPr id="22" name="Gruppieren 21"/>
          <p:cNvGrpSpPr/>
          <p:nvPr/>
        </p:nvGrpSpPr>
        <p:grpSpPr>
          <a:xfrm>
            <a:off x="3577393" y="4366777"/>
            <a:ext cx="1942543" cy="1942543"/>
            <a:chOff x="891588" y="2255242"/>
            <a:chExt cx="4268308" cy="4268308"/>
          </a:xfrm>
        </p:grpSpPr>
        <p:sp>
          <p:nvSpPr>
            <p:cNvPr id="23" name="Ellipse 22"/>
            <p:cNvSpPr/>
            <p:nvPr/>
          </p:nvSpPr>
          <p:spPr>
            <a:xfrm>
              <a:off x="891588" y="2255242"/>
              <a:ext cx="4268308" cy="4268308"/>
            </a:xfrm>
            <a:prstGeom prst="ellipse">
              <a:avLst/>
            </a:prstGeom>
            <a:blipFill dpi="0"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11430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5" name="Gleichschenkliges Dreieck 24"/>
            <p:cNvSpPr/>
            <p:nvPr/>
          </p:nvSpPr>
          <p:spPr bwMode="auto">
            <a:xfrm rot="2268251">
              <a:off x="1746185" y="3684522"/>
              <a:ext cx="1254455" cy="1170784"/>
            </a:xfrm>
            <a:prstGeom prst="triangle">
              <a:avLst/>
            </a:prstGeom>
            <a:solidFill>
              <a:srgbClr val="4CC5C8">
                <a:alpha val="78039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de-DE"/>
            </a:p>
          </p:txBody>
        </p:sp>
        <p:sp>
          <p:nvSpPr>
            <p:cNvPr id="26" name="Gleichschenkliges Dreieck 25"/>
            <p:cNvSpPr/>
            <p:nvPr/>
          </p:nvSpPr>
          <p:spPr bwMode="auto">
            <a:xfrm rot="5660360">
              <a:off x="2343353" y="3146853"/>
              <a:ext cx="1254455" cy="1170784"/>
            </a:xfrm>
            <a:prstGeom prst="triangle">
              <a:avLst/>
            </a:prstGeom>
            <a:solidFill>
              <a:srgbClr val="BE029A">
                <a:alpha val="78039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de-DE"/>
            </a:p>
          </p:txBody>
        </p:sp>
        <p:sp>
          <p:nvSpPr>
            <p:cNvPr id="27" name="Gleichschenkliges Dreieck 26"/>
            <p:cNvSpPr/>
            <p:nvPr/>
          </p:nvSpPr>
          <p:spPr bwMode="auto">
            <a:xfrm rot="9061289">
              <a:off x="2945479" y="3698157"/>
              <a:ext cx="1254455" cy="1170784"/>
            </a:xfrm>
            <a:prstGeom prst="triangle">
              <a:avLst/>
            </a:prstGeom>
            <a:solidFill>
              <a:schemeClr val="accent4">
                <a:lumMod val="75000"/>
                <a:alpha val="78039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de-DE"/>
            </a:p>
          </p:txBody>
        </p:sp>
        <p:sp>
          <p:nvSpPr>
            <p:cNvPr id="28" name="Gleichschenkliges Dreieck 27"/>
            <p:cNvSpPr/>
            <p:nvPr/>
          </p:nvSpPr>
          <p:spPr bwMode="auto">
            <a:xfrm rot="11080959">
              <a:off x="3050844" y="4163620"/>
              <a:ext cx="1254455" cy="1170784"/>
            </a:xfrm>
            <a:prstGeom prst="triangle">
              <a:avLst/>
            </a:prstGeom>
            <a:solidFill>
              <a:srgbClr val="00D661">
                <a:alpha val="67059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de-DE"/>
            </a:p>
          </p:txBody>
        </p:sp>
        <p:sp>
          <p:nvSpPr>
            <p:cNvPr id="29" name="Gleichschenkliges Dreieck 28"/>
            <p:cNvSpPr/>
            <p:nvPr/>
          </p:nvSpPr>
          <p:spPr bwMode="auto">
            <a:xfrm rot="14952252">
              <a:off x="2806337" y="4323215"/>
              <a:ext cx="1254455" cy="1170784"/>
            </a:xfrm>
            <a:prstGeom prst="triangle">
              <a:avLst/>
            </a:prstGeom>
            <a:solidFill>
              <a:srgbClr val="C55A11">
                <a:alpha val="61961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de-DE"/>
            </a:p>
          </p:txBody>
        </p:sp>
        <p:sp>
          <p:nvSpPr>
            <p:cNvPr id="30" name="Gleichschenkliges Dreieck 29"/>
            <p:cNvSpPr/>
            <p:nvPr/>
          </p:nvSpPr>
          <p:spPr bwMode="auto">
            <a:xfrm rot="19407083">
              <a:off x="2113101" y="4365671"/>
              <a:ext cx="1254455" cy="1170784"/>
            </a:xfrm>
            <a:prstGeom prst="triangle">
              <a:avLst/>
            </a:prstGeom>
            <a:solidFill>
              <a:srgbClr val="00B0F0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de-DE"/>
            </a:p>
          </p:txBody>
        </p:sp>
      </p:grpSp>
    </p:spTree>
    <p:extLst>
      <p:ext uri="{BB962C8B-B14F-4D97-AF65-F5344CB8AC3E}">
        <p14:creationId xmlns:p14="http://schemas.microsoft.com/office/powerpoint/2010/main" val="211151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3" name="Rechteck 12"/>
          <p:cNvSpPr/>
          <p:nvPr/>
        </p:nvSpPr>
        <p:spPr bwMode="auto">
          <a:xfrm>
            <a:off x="191344" y="947486"/>
            <a:ext cx="11809312" cy="5721874"/>
          </a:xfrm>
          <a:prstGeom prst="rect">
            <a:avLst/>
          </a:prstGeom>
          <a:solidFill>
            <a:srgbClr val="D3E6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grpSp>
        <p:nvGrpSpPr>
          <p:cNvPr id="7" name="Gruppieren 6"/>
          <p:cNvGrpSpPr/>
          <p:nvPr/>
        </p:nvGrpSpPr>
        <p:grpSpPr>
          <a:xfrm>
            <a:off x="279779" y="221122"/>
            <a:ext cx="1754150" cy="687598"/>
            <a:chOff x="279779" y="221122"/>
            <a:chExt cx="2903056" cy="1137950"/>
          </a:xfrm>
        </p:grpSpPr>
        <p:pic>
          <p:nvPicPr>
            <p:cNvPr id="8" name="Grafik 7" descr="Stadt Bielefeld&#10;Der Oberbürgermeister"/>
            <p:cNvPicPr>
              <a:picLocks noChangeAspect="1" noChangeArrowheads="1"/>
            </p:cNvPicPr>
            <p:nvPr/>
          </p:nvPicPr>
          <p:blipFill>
            <a:blip r:embed="rId3"/>
            <a:srcRect r="76897"/>
            <a:stretch/>
          </p:blipFill>
          <p:spPr bwMode="auto">
            <a:xfrm>
              <a:off x="279779" y="221122"/>
              <a:ext cx="893352" cy="1064141"/>
            </a:xfrm>
            <a:prstGeom prst="rect">
              <a:avLst/>
            </a:prstGeom>
            <a:noFill/>
          </p:spPr>
        </p:pic>
        <p:pic>
          <p:nvPicPr>
            <p:cNvPr id="9" name="Picture 1" descr="Stadt Bielefeld&#10;Der Oberbürgermeister"/>
            <p:cNvPicPr>
              <a:picLocks noChangeAspect="1" noChangeArrowheads="1"/>
            </p:cNvPicPr>
            <p:nvPr/>
          </p:nvPicPr>
          <p:blipFill>
            <a:blip r:embed="rId3"/>
            <a:srcRect l="25912" t="36951" r="23757" b="22852"/>
            <a:stretch/>
          </p:blipFill>
          <p:spPr bwMode="auto">
            <a:xfrm>
              <a:off x="1173131" y="917006"/>
              <a:ext cx="2009704" cy="442066"/>
            </a:xfrm>
            <a:prstGeom prst="rect">
              <a:avLst/>
            </a:prstGeom>
            <a:noFill/>
          </p:spPr>
        </p:pic>
      </p:grpSp>
      <p:sp>
        <p:nvSpPr>
          <p:cNvPr id="11" name="Textfeld 10"/>
          <p:cNvSpPr txBox="1"/>
          <p:nvPr/>
        </p:nvSpPr>
        <p:spPr bwMode="auto">
          <a:xfrm>
            <a:off x="261851" y="1067250"/>
            <a:ext cx="691427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de-DE" sz="3200" b="1" dirty="0" smtClean="0">
                <a:solidFill>
                  <a:srgbClr val="0070C0"/>
                </a:solidFill>
              </a:rPr>
              <a:t>Handlungsfeld 2: </a:t>
            </a:r>
          </a:p>
          <a:p>
            <a:pPr>
              <a:defRPr/>
            </a:pPr>
            <a:r>
              <a:rPr lang="de-DE" sz="3200" b="1" dirty="0" smtClean="0">
                <a:solidFill>
                  <a:srgbClr val="0070C0"/>
                </a:solidFill>
              </a:rPr>
              <a:t>Kultur der Verantwortung</a:t>
            </a:r>
            <a:endParaRPr lang="de-DE" sz="3200" b="1" dirty="0">
              <a:solidFill>
                <a:srgbClr val="0070C0"/>
              </a:solidFill>
            </a:endParaRPr>
          </a:p>
        </p:txBody>
      </p:sp>
      <p:sp>
        <p:nvSpPr>
          <p:cNvPr id="24" name="Textfeld 23"/>
          <p:cNvSpPr txBox="1"/>
          <p:nvPr/>
        </p:nvSpPr>
        <p:spPr bwMode="auto">
          <a:xfrm>
            <a:off x="6097614" y="1018198"/>
            <a:ext cx="547099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dirty="0">
                <a:solidFill>
                  <a:srgbClr val="0070C0"/>
                </a:solidFill>
                <a:sym typeface="Wingdings 3" panose="05040102010807070707" pitchFamily="18" charset="2"/>
              </a:rPr>
              <a:t></a:t>
            </a:r>
            <a:r>
              <a:rPr lang="de-DE" sz="2400" b="1" dirty="0">
                <a:solidFill>
                  <a:schemeClr val="accent5">
                    <a:lumMod val="50000"/>
                  </a:schemeClr>
                </a:solidFill>
                <a:sym typeface="Wingdings 3" panose="05040102010807070707" pitchFamily="18" charset="2"/>
              </a:rPr>
              <a:t> 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Ziel 6 </a:t>
            </a:r>
            <a:r>
              <a:rPr lang="de-DE" sz="2400" b="1" dirty="0">
                <a:solidFill>
                  <a:schemeClr val="accent5">
                    <a:lumMod val="50000"/>
                  </a:schemeClr>
                </a:solidFill>
              </a:rPr>
              <a:t>| Dialog mit Wissenschaft und Bildung</a:t>
            </a:r>
          </a:p>
          <a:p>
            <a:r>
              <a:rPr lang="de-DE" sz="1600" dirty="0">
                <a:solidFill>
                  <a:schemeClr val="accent5">
                    <a:lumMod val="50000"/>
                  </a:schemeClr>
                </a:solidFill>
              </a:rPr>
              <a:t>z.B. Neue </a:t>
            </a:r>
            <a:r>
              <a:rPr lang="de-DE" sz="1600" dirty="0" smtClean="0">
                <a:solidFill>
                  <a:schemeClr val="accent5">
                    <a:lumMod val="50000"/>
                  </a:schemeClr>
                </a:solidFill>
              </a:rPr>
              <a:t>Vermittlungsformen und Formate mit Wissenschaft| Theorie-Praxis-Transfers | Stadtgesellschaft, Kultur und Wissenschaft arbeiten gemeinsam an Themen</a:t>
            </a:r>
            <a:endParaRPr lang="de-DE" sz="1600" dirty="0">
              <a:solidFill>
                <a:schemeClr val="accent5">
                  <a:lumMod val="50000"/>
                </a:schemeClr>
              </a:solidFill>
            </a:endParaRPr>
          </a:p>
          <a:p>
            <a:endParaRPr lang="de-DE" sz="24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de-DE" sz="2400" b="1" dirty="0">
                <a:solidFill>
                  <a:srgbClr val="0070C0"/>
                </a:solidFill>
                <a:sym typeface="Wingdings 3" panose="05040102010807070707" pitchFamily="18" charset="2"/>
              </a:rPr>
              <a:t></a:t>
            </a:r>
            <a:r>
              <a:rPr lang="de-DE" sz="2400" b="1" dirty="0">
                <a:solidFill>
                  <a:schemeClr val="accent5">
                    <a:lumMod val="50000"/>
                  </a:schemeClr>
                </a:solidFill>
                <a:sym typeface="Wingdings 3" panose="05040102010807070707" pitchFamily="18" charset="2"/>
              </a:rPr>
              <a:t> 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Ziel 7 </a:t>
            </a:r>
            <a:r>
              <a:rPr lang="de-DE" sz="2400" b="1" dirty="0">
                <a:solidFill>
                  <a:schemeClr val="accent5">
                    <a:lumMod val="50000"/>
                  </a:schemeClr>
                </a:solidFill>
              </a:rPr>
              <a:t>| Kulturelle Stadtentwicklung</a:t>
            </a:r>
          </a:p>
          <a:p>
            <a:r>
              <a:rPr lang="de-DE" sz="1600" dirty="0">
                <a:solidFill>
                  <a:schemeClr val="accent5">
                    <a:lumMod val="50000"/>
                  </a:schemeClr>
                </a:solidFill>
              </a:rPr>
              <a:t>z.B. </a:t>
            </a:r>
            <a:r>
              <a:rPr lang="de-DE" sz="1600" dirty="0" smtClean="0">
                <a:solidFill>
                  <a:schemeClr val="accent5">
                    <a:lumMod val="50000"/>
                  </a:schemeClr>
                </a:solidFill>
              </a:rPr>
              <a:t>Künstlerische Expertise und kreative Ansätze für Bürgerbeteiligung und Stadtentwicklung </a:t>
            </a:r>
          </a:p>
          <a:p>
            <a:endParaRPr lang="de-DE" sz="24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de-DE" sz="2400" b="1" dirty="0">
                <a:solidFill>
                  <a:srgbClr val="0070C0"/>
                </a:solidFill>
                <a:sym typeface="Wingdings 3" panose="05040102010807070707" pitchFamily="18" charset="2"/>
              </a:rPr>
              <a:t></a:t>
            </a:r>
            <a:r>
              <a:rPr lang="de-DE" sz="2400" b="1" dirty="0">
                <a:solidFill>
                  <a:schemeClr val="accent5">
                    <a:lumMod val="50000"/>
                  </a:schemeClr>
                </a:solidFill>
                <a:sym typeface="Wingdings 3" panose="05040102010807070707" pitchFamily="18" charset="2"/>
              </a:rPr>
              <a:t> 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Ziel 8 | Nachhaltigkeit in der Kultur</a:t>
            </a:r>
            <a:endParaRPr lang="de-DE" sz="2400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de-DE" sz="1600" dirty="0">
                <a:solidFill>
                  <a:schemeClr val="accent5">
                    <a:lumMod val="50000"/>
                  </a:schemeClr>
                </a:solidFill>
              </a:rPr>
              <a:t>z.B. </a:t>
            </a:r>
            <a:r>
              <a:rPr lang="de-DE" sz="1600" dirty="0" smtClean="0">
                <a:solidFill>
                  <a:schemeClr val="accent5">
                    <a:lumMod val="50000"/>
                  </a:schemeClr>
                </a:solidFill>
              </a:rPr>
              <a:t>Nachhaltigkeit in der kulturellen Praxis | vernetzte Strukturen für die Transformation</a:t>
            </a:r>
          </a:p>
          <a:p>
            <a:endParaRPr lang="de-DE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0" name="Picture 3" descr="490ddaf1-2be9-45f1-8463-3ece9e14e38c@Prod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9361" y="212887"/>
            <a:ext cx="2041295" cy="62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>
            <a:off x="891588" y="2255242"/>
            <a:ext cx="4268308" cy="4268308"/>
          </a:xfrm>
          <a:prstGeom prst="ellips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84" t="-25064" r="-184" b="-16630"/>
            </a:stretch>
          </a:blipFill>
          <a:ln w="1143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Gleichschenkliges Dreieck 14"/>
          <p:cNvSpPr/>
          <p:nvPr/>
        </p:nvSpPr>
        <p:spPr bwMode="auto">
          <a:xfrm rot="7109050">
            <a:off x="1973712" y="2968510"/>
            <a:ext cx="2972965" cy="2774670"/>
          </a:xfrm>
          <a:prstGeom prst="triangle">
            <a:avLst/>
          </a:prstGeom>
          <a:solidFill>
            <a:srgbClr val="0192FF">
              <a:alpha val="6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grpSp>
        <p:nvGrpSpPr>
          <p:cNvPr id="3" name="Gruppieren 2"/>
          <p:cNvGrpSpPr/>
          <p:nvPr/>
        </p:nvGrpSpPr>
        <p:grpSpPr>
          <a:xfrm>
            <a:off x="2300160" y="2783853"/>
            <a:ext cx="1418826" cy="1996165"/>
            <a:chOff x="1921809" y="3413843"/>
            <a:chExt cx="1418826" cy="1996165"/>
          </a:xfrm>
        </p:grpSpPr>
        <p:sp>
          <p:nvSpPr>
            <p:cNvPr id="17" name="Gleichschenkliges Dreieck 16"/>
            <p:cNvSpPr/>
            <p:nvPr/>
          </p:nvSpPr>
          <p:spPr bwMode="auto">
            <a:xfrm rot="5660360">
              <a:off x="2304652" y="4694976"/>
              <a:ext cx="739701" cy="690364"/>
            </a:xfrm>
            <a:prstGeom prst="triangle">
              <a:avLst/>
            </a:prstGeom>
            <a:solidFill>
              <a:srgbClr val="BE029A">
                <a:alpha val="78039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de-DE"/>
            </a:p>
          </p:txBody>
        </p:sp>
        <p:sp>
          <p:nvSpPr>
            <p:cNvPr id="18" name="Gleichschenkliges Dreieck 17"/>
            <p:cNvSpPr/>
            <p:nvPr/>
          </p:nvSpPr>
          <p:spPr bwMode="auto">
            <a:xfrm rot="9061289">
              <a:off x="2010690" y="3413843"/>
              <a:ext cx="739701" cy="690364"/>
            </a:xfrm>
            <a:prstGeom prst="triangle">
              <a:avLst/>
            </a:prstGeom>
            <a:solidFill>
              <a:schemeClr val="accent4">
                <a:lumMod val="75000"/>
                <a:alpha val="78039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de-DE"/>
            </a:p>
          </p:txBody>
        </p:sp>
        <p:sp>
          <p:nvSpPr>
            <p:cNvPr id="19" name="Gleichschenkliges Dreieck 18"/>
            <p:cNvSpPr/>
            <p:nvPr/>
          </p:nvSpPr>
          <p:spPr bwMode="auto">
            <a:xfrm rot="11080959">
              <a:off x="2220678" y="3704329"/>
              <a:ext cx="739701" cy="690364"/>
            </a:xfrm>
            <a:prstGeom prst="triangle">
              <a:avLst/>
            </a:prstGeom>
            <a:solidFill>
              <a:srgbClr val="00D661">
                <a:alpha val="78039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de-DE"/>
            </a:p>
          </p:txBody>
        </p:sp>
        <p:sp>
          <p:nvSpPr>
            <p:cNvPr id="20" name="Gleichschenkliges Dreieck 19"/>
            <p:cNvSpPr/>
            <p:nvPr/>
          </p:nvSpPr>
          <p:spPr bwMode="auto">
            <a:xfrm rot="14952252">
              <a:off x="1897140" y="3969018"/>
              <a:ext cx="739701" cy="690364"/>
            </a:xfrm>
            <a:prstGeom prst="triangle">
              <a:avLst/>
            </a:prstGeom>
            <a:solidFill>
              <a:schemeClr val="accent2">
                <a:lumMod val="75000"/>
                <a:alpha val="78039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de-DE"/>
            </a:p>
          </p:txBody>
        </p:sp>
        <p:sp>
          <p:nvSpPr>
            <p:cNvPr id="21" name="Gleichschenkliges Dreieck 20"/>
            <p:cNvSpPr/>
            <p:nvPr/>
          </p:nvSpPr>
          <p:spPr bwMode="auto">
            <a:xfrm rot="19407083">
              <a:off x="2402003" y="4228367"/>
              <a:ext cx="938632" cy="876026"/>
            </a:xfrm>
            <a:prstGeom prst="triangle">
              <a:avLst/>
            </a:prstGeom>
            <a:solidFill>
              <a:schemeClr val="accent2">
                <a:lumMod val="40000"/>
                <a:lumOff val="60000"/>
                <a:alpha val="78039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de-DE"/>
            </a:p>
          </p:txBody>
        </p:sp>
      </p:grpSp>
    </p:spTree>
    <p:extLst>
      <p:ext uri="{BB962C8B-B14F-4D97-AF65-F5344CB8AC3E}">
        <p14:creationId xmlns:p14="http://schemas.microsoft.com/office/powerpoint/2010/main" val="1215226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3" name="Rechteck 12"/>
          <p:cNvSpPr/>
          <p:nvPr/>
        </p:nvSpPr>
        <p:spPr bwMode="auto">
          <a:xfrm>
            <a:off x="191344" y="947486"/>
            <a:ext cx="11809312" cy="5721874"/>
          </a:xfrm>
          <a:prstGeom prst="rect">
            <a:avLst/>
          </a:prstGeom>
          <a:solidFill>
            <a:srgbClr val="D3E6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Ellipse 37"/>
          <p:cNvSpPr/>
          <p:nvPr/>
        </p:nvSpPr>
        <p:spPr bwMode="auto">
          <a:xfrm>
            <a:off x="891588" y="2249682"/>
            <a:ext cx="4268308" cy="4268308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843" t="-17475" r="-843" b="-10727"/>
            </a:stretch>
          </a:blipFill>
          <a:ln w="1143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grpSp>
        <p:nvGrpSpPr>
          <p:cNvPr id="7" name="Gruppieren 6"/>
          <p:cNvGrpSpPr/>
          <p:nvPr/>
        </p:nvGrpSpPr>
        <p:grpSpPr>
          <a:xfrm>
            <a:off x="279779" y="221122"/>
            <a:ext cx="1754150" cy="687598"/>
            <a:chOff x="279779" y="221122"/>
            <a:chExt cx="2903056" cy="1137950"/>
          </a:xfrm>
        </p:grpSpPr>
        <p:pic>
          <p:nvPicPr>
            <p:cNvPr id="8" name="Grafik 7" descr="Stadt Bielefeld&#10;Der Oberbürgermeister"/>
            <p:cNvPicPr>
              <a:picLocks noChangeAspect="1" noChangeArrowheads="1"/>
            </p:cNvPicPr>
            <p:nvPr/>
          </p:nvPicPr>
          <p:blipFill>
            <a:blip r:embed="rId4"/>
            <a:srcRect r="76897"/>
            <a:stretch/>
          </p:blipFill>
          <p:spPr bwMode="auto">
            <a:xfrm>
              <a:off x="279779" y="221122"/>
              <a:ext cx="893352" cy="1064141"/>
            </a:xfrm>
            <a:prstGeom prst="rect">
              <a:avLst/>
            </a:prstGeom>
            <a:noFill/>
          </p:spPr>
        </p:pic>
        <p:pic>
          <p:nvPicPr>
            <p:cNvPr id="9" name="Picture 1" descr="Stadt Bielefeld&#10;Der Oberbürgermeister"/>
            <p:cNvPicPr>
              <a:picLocks noChangeAspect="1" noChangeArrowheads="1"/>
            </p:cNvPicPr>
            <p:nvPr/>
          </p:nvPicPr>
          <p:blipFill>
            <a:blip r:embed="rId4"/>
            <a:srcRect l="25912" t="36951" r="23757" b="22852"/>
            <a:stretch/>
          </p:blipFill>
          <p:spPr bwMode="auto">
            <a:xfrm>
              <a:off x="1173131" y="917006"/>
              <a:ext cx="2009704" cy="442066"/>
            </a:xfrm>
            <a:prstGeom prst="rect">
              <a:avLst/>
            </a:prstGeom>
            <a:noFill/>
          </p:spPr>
        </p:pic>
      </p:grpSp>
      <p:sp>
        <p:nvSpPr>
          <p:cNvPr id="11" name="Textfeld 10"/>
          <p:cNvSpPr txBox="1"/>
          <p:nvPr/>
        </p:nvSpPr>
        <p:spPr bwMode="auto">
          <a:xfrm>
            <a:off x="261851" y="1067250"/>
            <a:ext cx="691427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de-DE" sz="3200" b="1" dirty="0" smtClean="0">
                <a:solidFill>
                  <a:schemeClr val="accent2">
                    <a:lumMod val="75000"/>
                  </a:schemeClr>
                </a:solidFill>
              </a:rPr>
              <a:t>Handlungsfeld </a:t>
            </a:r>
            <a:r>
              <a:rPr lang="de-DE" sz="3200" b="1" dirty="0">
                <a:solidFill>
                  <a:schemeClr val="accent2">
                    <a:lumMod val="75000"/>
                  </a:schemeClr>
                </a:solidFill>
              </a:rPr>
              <a:t>3</a:t>
            </a:r>
            <a:r>
              <a:rPr lang="de-DE" sz="3200" b="1" dirty="0" smtClean="0">
                <a:solidFill>
                  <a:schemeClr val="accent2">
                    <a:lumMod val="75000"/>
                  </a:schemeClr>
                </a:solidFill>
              </a:rPr>
              <a:t>: </a:t>
            </a:r>
          </a:p>
          <a:p>
            <a:pPr>
              <a:defRPr/>
            </a:pPr>
            <a:r>
              <a:rPr lang="de-DE" sz="3200" b="1" dirty="0" smtClean="0">
                <a:solidFill>
                  <a:schemeClr val="accent2">
                    <a:lumMod val="75000"/>
                  </a:schemeClr>
                </a:solidFill>
              </a:rPr>
              <a:t>Kultur der Vielfalt</a:t>
            </a:r>
            <a:endParaRPr lang="de-DE" sz="32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4" name="Textfeld 23"/>
          <p:cNvSpPr txBox="1"/>
          <p:nvPr/>
        </p:nvSpPr>
        <p:spPr bwMode="auto">
          <a:xfrm>
            <a:off x="6097614" y="1018198"/>
            <a:ext cx="547099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dirty="0">
                <a:solidFill>
                  <a:schemeClr val="accent2">
                    <a:lumMod val="75000"/>
                  </a:schemeClr>
                </a:solidFill>
                <a:sym typeface="Wingdings 3" panose="05040102010807070707" pitchFamily="18" charset="2"/>
              </a:rPr>
              <a:t></a:t>
            </a:r>
            <a:r>
              <a:rPr lang="de-DE" sz="2400" b="1" dirty="0">
                <a:solidFill>
                  <a:schemeClr val="accent5">
                    <a:lumMod val="50000"/>
                  </a:schemeClr>
                </a:solidFill>
                <a:sym typeface="Wingdings 3" panose="05040102010807070707" pitchFamily="18" charset="2"/>
              </a:rPr>
              <a:t> </a:t>
            </a:r>
            <a:r>
              <a:rPr lang="de-DE" sz="2400" b="1" dirty="0" smtClean="0">
                <a:solidFill>
                  <a:srgbClr val="002060"/>
                </a:solidFill>
              </a:rPr>
              <a:t>Ziel 9 </a:t>
            </a:r>
            <a:r>
              <a:rPr lang="de-DE" sz="2400" b="1" dirty="0">
                <a:solidFill>
                  <a:srgbClr val="002060"/>
                </a:solidFill>
              </a:rPr>
              <a:t>| </a:t>
            </a:r>
            <a:r>
              <a:rPr lang="de-DE" sz="2400" b="1" dirty="0" smtClean="0">
                <a:solidFill>
                  <a:srgbClr val="002060"/>
                </a:solidFill>
              </a:rPr>
              <a:t>Kultur der Vielfalt umsetzen und sichtbar machen</a:t>
            </a:r>
            <a:endParaRPr lang="de-DE" sz="2400" b="1" dirty="0">
              <a:solidFill>
                <a:srgbClr val="002060"/>
              </a:solidFill>
            </a:endParaRPr>
          </a:p>
          <a:p>
            <a:r>
              <a:rPr lang="de-DE" sz="1600" dirty="0">
                <a:solidFill>
                  <a:schemeClr val="accent5">
                    <a:lumMod val="50000"/>
                  </a:schemeClr>
                </a:solidFill>
              </a:rPr>
              <a:t>z.B. </a:t>
            </a:r>
            <a:r>
              <a:rPr lang="de-DE" sz="1600" dirty="0" smtClean="0">
                <a:solidFill>
                  <a:srgbClr val="002060"/>
                </a:solidFill>
              </a:rPr>
              <a:t>Kooperationsmodell „Kultur der Vielfalt in Bielefeld“ | Sensibilisierung der Kultureinrichtungen | Gleichstellung von unterrepräsentierten und benachteiligten Gruppen </a:t>
            </a:r>
            <a:endParaRPr lang="de-DE" sz="1600" dirty="0">
              <a:solidFill>
                <a:srgbClr val="002060"/>
              </a:solidFill>
            </a:endParaRPr>
          </a:p>
          <a:p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de-DE" sz="2400" b="1" dirty="0">
                <a:solidFill>
                  <a:schemeClr val="accent2">
                    <a:lumMod val="75000"/>
                  </a:schemeClr>
                </a:solidFill>
                <a:sym typeface="Wingdings 3" panose="05040102010807070707" pitchFamily="18" charset="2"/>
              </a:rPr>
              <a:t> </a:t>
            </a:r>
            <a:r>
              <a:rPr lang="de-DE" sz="2400" b="1" dirty="0" smtClean="0">
                <a:solidFill>
                  <a:srgbClr val="002060"/>
                </a:solidFill>
              </a:rPr>
              <a:t>Ziel 10 </a:t>
            </a:r>
            <a:r>
              <a:rPr lang="de-DE" sz="2400" b="1" dirty="0">
                <a:solidFill>
                  <a:srgbClr val="002060"/>
                </a:solidFill>
              </a:rPr>
              <a:t>| </a:t>
            </a:r>
            <a:r>
              <a:rPr lang="de-DE" sz="2400" b="1" dirty="0" smtClean="0">
                <a:solidFill>
                  <a:srgbClr val="002060"/>
                </a:solidFill>
              </a:rPr>
              <a:t>Sichtbarmachung der Vielfalt der Stadtgesellschaft</a:t>
            </a:r>
            <a:endParaRPr lang="de-DE" sz="2400" b="1" dirty="0">
              <a:solidFill>
                <a:srgbClr val="002060"/>
              </a:solidFill>
            </a:endParaRPr>
          </a:p>
          <a:p>
            <a:r>
              <a:rPr lang="de-DE" sz="1600" dirty="0">
                <a:solidFill>
                  <a:schemeClr val="accent5">
                    <a:lumMod val="50000"/>
                  </a:schemeClr>
                </a:solidFill>
              </a:rPr>
              <a:t>z.B. </a:t>
            </a:r>
            <a:r>
              <a:rPr lang="de-DE" sz="1600" dirty="0" smtClean="0">
                <a:solidFill>
                  <a:srgbClr val="002060"/>
                </a:solidFill>
              </a:rPr>
              <a:t>Vielfalt analog und digital sichtbar und zugänglich machen</a:t>
            </a:r>
            <a:endParaRPr lang="de-DE" sz="1600" dirty="0">
              <a:solidFill>
                <a:srgbClr val="002060"/>
              </a:solidFill>
            </a:endParaRPr>
          </a:p>
          <a:p>
            <a:endParaRPr lang="de-DE" sz="2400" b="1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de-DE" sz="2400" b="1" dirty="0">
                <a:solidFill>
                  <a:schemeClr val="accent2">
                    <a:lumMod val="75000"/>
                  </a:schemeClr>
                </a:solidFill>
                <a:sym typeface="Wingdings 3" panose="05040102010807070707" pitchFamily="18" charset="2"/>
              </a:rPr>
              <a:t> </a:t>
            </a:r>
            <a:r>
              <a:rPr lang="de-DE" sz="2400" b="1" dirty="0" smtClean="0">
                <a:solidFill>
                  <a:srgbClr val="002060"/>
                </a:solidFill>
              </a:rPr>
              <a:t>Ziel 11 </a:t>
            </a:r>
            <a:r>
              <a:rPr lang="de-DE" sz="2400" b="1" dirty="0">
                <a:solidFill>
                  <a:srgbClr val="002060"/>
                </a:solidFill>
              </a:rPr>
              <a:t>| </a:t>
            </a:r>
            <a:r>
              <a:rPr lang="de-DE" sz="2400" b="1" dirty="0" smtClean="0">
                <a:solidFill>
                  <a:srgbClr val="002060"/>
                </a:solidFill>
              </a:rPr>
              <a:t>Öffnung und Barrierefreiheit</a:t>
            </a:r>
          </a:p>
          <a:p>
            <a:r>
              <a:rPr lang="de-DE" sz="1600" dirty="0">
                <a:solidFill>
                  <a:schemeClr val="accent5">
                    <a:lumMod val="50000"/>
                  </a:schemeClr>
                </a:solidFill>
              </a:rPr>
              <a:t>z.B. </a:t>
            </a:r>
            <a:r>
              <a:rPr lang="de-DE" sz="1600" dirty="0" smtClean="0">
                <a:solidFill>
                  <a:srgbClr val="002060"/>
                </a:solidFill>
              </a:rPr>
              <a:t>Leitfaden „Kultur der Vielfalt in Bielefeld“ | Besondere Bedarfe berücksichtigen | Digitale Zugänge ausbauen | Digitale Service-Angebote | Digitale Endgeräte </a:t>
            </a:r>
            <a:endParaRPr lang="de-DE" sz="1600" dirty="0">
              <a:solidFill>
                <a:srgbClr val="002060"/>
              </a:solidFill>
            </a:endParaRPr>
          </a:p>
          <a:p>
            <a:endParaRPr lang="de-DE" sz="1600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endParaRPr lang="de-DE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0" name="Picture 3" descr="490ddaf1-2be9-45f1-8463-3ece9e14e38c@Prod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9361" y="212887"/>
            <a:ext cx="2041295" cy="62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Gleichschenkliges Dreieck 16"/>
          <p:cNvSpPr/>
          <p:nvPr/>
        </p:nvSpPr>
        <p:spPr bwMode="auto">
          <a:xfrm rot="13537067">
            <a:off x="2064935" y="3927551"/>
            <a:ext cx="1676774" cy="1285401"/>
          </a:xfrm>
          <a:prstGeom prst="triangle">
            <a:avLst/>
          </a:prstGeom>
          <a:solidFill>
            <a:schemeClr val="accent2">
              <a:lumMod val="75000"/>
              <a:alpha val="61961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18" name="Gleichschenkliges Dreieck 17"/>
          <p:cNvSpPr/>
          <p:nvPr/>
        </p:nvSpPr>
        <p:spPr bwMode="auto">
          <a:xfrm rot="16719386">
            <a:off x="3040911" y="3176673"/>
            <a:ext cx="1069971" cy="998605"/>
          </a:xfrm>
          <a:prstGeom prst="triangle">
            <a:avLst/>
          </a:prstGeom>
          <a:solidFill>
            <a:srgbClr val="BE029A">
              <a:alpha val="7803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19" name="Gleichschenkliges Dreieck 18"/>
          <p:cNvSpPr/>
          <p:nvPr/>
        </p:nvSpPr>
        <p:spPr bwMode="auto">
          <a:xfrm rot="14450813">
            <a:off x="2952050" y="4757540"/>
            <a:ext cx="1069971" cy="998606"/>
          </a:xfrm>
          <a:prstGeom prst="triangle">
            <a:avLst/>
          </a:prstGeom>
          <a:solidFill>
            <a:srgbClr val="BF9000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20" name="Gleichschenkliges Dreieck 19"/>
          <p:cNvSpPr/>
          <p:nvPr/>
        </p:nvSpPr>
        <p:spPr bwMode="auto">
          <a:xfrm rot="539985">
            <a:off x="1471611" y="3836103"/>
            <a:ext cx="1017147" cy="1286755"/>
          </a:xfrm>
          <a:custGeom>
            <a:avLst/>
            <a:gdLst>
              <a:gd name="connsiteX0" fmla="*/ 0 w 1753837"/>
              <a:gd name="connsiteY0" fmla="*/ 992041 h 992041"/>
              <a:gd name="connsiteX1" fmla="*/ 876919 w 1753837"/>
              <a:gd name="connsiteY1" fmla="*/ 0 h 992041"/>
              <a:gd name="connsiteX2" fmla="*/ 1753837 w 1753837"/>
              <a:gd name="connsiteY2" fmla="*/ 992041 h 992041"/>
              <a:gd name="connsiteX3" fmla="*/ 0 w 1753837"/>
              <a:gd name="connsiteY3" fmla="*/ 992041 h 992041"/>
              <a:gd name="connsiteX0" fmla="*/ 0 w 1017147"/>
              <a:gd name="connsiteY0" fmla="*/ 992041 h 1286755"/>
              <a:gd name="connsiteX1" fmla="*/ 876919 w 1017147"/>
              <a:gd name="connsiteY1" fmla="*/ 0 h 1286755"/>
              <a:gd name="connsiteX2" fmla="*/ 1017147 w 1017147"/>
              <a:gd name="connsiteY2" fmla="*/ 1286755 h 1286755"/>
              <a:gd name="connsiteX3" fmla="*/ 0 w 1017147"/>
              <a:gd name="connsiteY3" fmla="*/ 992041 h 12867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17147" h="1286755">
                <a:moveTo>
                  <a:pt x="0" y="992041"/>
                </a:moveTo>
                <a:lnTo>
                  <a:pt x="876919" y="0"/>
                </a:lnTo>
                <a:lnTo>
                  <a:pt x="1017147" y="1286755"/>
                </a:lnTo>
                <a:lnTo>
                  <a:pt x="0" y="992041"/>
                </a:lnTo>
                <a:close/>
              </a:path>
            </a:pathLst>
          </a:custGeom>
          <a:solidFill>
            <a:srgbClr val="00D661">
              <a:alpha val="6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21" name="Gleichschenkliges Dreieck 20"/>
          <p:cNvSpPr/>
          <p:nvPr/>
        </p:nvSpPr>
        <p:spPr bwMode="auto">
          <a:xfrm rot="4411278">
            <a:off x="3096862" y="4069663"/>
            <a:ext cx="1069971" cy="998605"/>
          </a:xfrm>
          <a:prstGeom prst="triangle">
            <a:avLst/>
          </a:prstGeom>
          <a:solidFill>
            <a:schemeClr val="accent4">
              <a:lumMod val="75000"/>
              <a:alpha val="54118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25" name="Gleichschenkliges Dreieck 24"/>
          <p:cNvSpPr/>
          <p:nvPr/>
        </p:nvSpPr>
        <p:spPr bwMode="auto">
          <a:xfrm rot="14719322">
            <a:off x="2358155" y="5062517"/>
            <a:ext cx="1676775" cy="1285402"/>
          </a:xfrm>
          <a:prstGeom prst="triangle">
            <a:avLst/>
          </a:prstGeom>
          <a:solidFill>
            <a:srgbClr val="973F97">
              <a:alpha val="4196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26" name="Gleichschenkliges Dreieck 25"/>
          <p:cNvSpPr/>
          <p:nvPr/>
        </p:nvSpPr>
        <p:spPr bwMode="auto">
          <a:xfrm rot="11391271">
            <a:off x="1720342" y="3328818"/>
            <a:ext cx="1325828" cy="1586619"/>
          </a:xfrm>
          <a:custGeom>
            <a:avLst/>
            <a:gdLst>
              <a:gd name="connsiteX0" fmla="*/ 0 w 1513614"/>
              <a:gd name="connsiteY0" fmla="*/ 1464557 h 1464557"/>
              <a:gd name="connsiteX1" fmla="*/ 756807 w 1513614"/>
              <a:gd name="connsiteY1" fmla="*/ 0 h 1464557"/>
              <a:gd name="connsiteX2" fmla="*/ 1513614 w 1513614"/>
              <a:gd name="connsiteY2" fmla="*/ 1464557 h 1464557"/>
              <a:gd name="connsiteX3" fmla="*/ 0 w 1513614"/>
              <a:gd name="connsiteY3" fmla="*/ 1464557 h 1464557"/>
              <a:gd name="connsiteX0" fmla="*/ 0 w 1325828"/>
              <a:gd name="connsiteY0" fmla="*/ 1586619 h 1586619"/>
              <a:gd name="connsiteX1" fmla="*/ 569021 w 1325828"/>
              <a:gd name="connsiteY1" fmla="*/ 0 h 1586619"/>
              <a:gd name="connsiteX2" fmla="*/ 1325828 w 1325828"/>
              <a:gd name="connsiteY2" fmla="*/ 1464557 h 1586619"/>
              <a:gd name="connsiteX3" fmla="*/ 0 w 1325828"/>
              <a:gd name="connsiteY3" fmla="*/ 1586619 h 15866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25828" h="1586619">
                <a:moveTo>
                  <a:pt x="0" y="1586619"/>
                </a:moveTo>
                <a:lnTo>
                  <a:pt x="569021" y="0"/>
                </a:lnTo>
                <a:lnTo>
                  <a:pt x="1325828" y="1464557"/>
                </a:lnTo>
                <a:lnTo>
                  <a:pt x="0" y="1586619"/>
                </a:lnTo>
                <a:close/>
              </a:path>
            </a:pathLst>
          </a:custGeom>
          <a:solidFill>
            <a:srgbClr val="67AD13">
              <a:alpha val="7764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28" name="Gleichschenkliges Dreieck 27"/>
          <p:cNvSpPr/>
          <p:nvPr/>
        </p:nvSpPr>
        <p:spPr bwMode="auto">
          <a:xfrm rot="13500462">
            <a:off x="3507456" y="3753528"/>
            <a:ext cx="1186635" cy="1030006"/>
          </a:xfrm>
          <a:prstGeom prst="triangle">
            <a:avLst>
              <a:gd name="adj" fmla="val 52848"/>
            </a:avLst>
          </a:prstGeom>
          <a:solidFill>
            <a:schemeClr val="accent4">
              <a:lumMod val="60000"/>
              <a:lumOff val="40000"/>
              <a:alpha val="6392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29" name="Gleichschenkliges Dreieck 28"/>
          <p:cNvSpPr/>
          <p:nvPr/>
        </p:nvSpPr>
        <p:spPr bwMode="auto">
          <a:xfrm rot="20683163">
            <a:off x="2475353" y="2838366"/>
            <a:ext cx="1141585" cy="1904782"/>
          </a:xfrm>
          <a:custGeom>
            <a:avLst/>
            <a:gdLst>
              <a:gd name="connsiteX0" fmla="*/ 0 w 1061672"/>
              <a:gd name="connsiteY0" fmla="*/ 1610936 h 1610936"/>
              <a:gd name="connsiteX1" fmla="*/ 530836 w 1061672"/>
              <a:gd name="connsiteY1" fmla="*/ 0 h 1610936"/>
              <a:gd name="connsiteX2" fmla="*/ 1061672 w 1061672"/>
              <a:gd name="connsiteY2" fmla="*/ 1610936 h 1610936"/>
              <a:gd name="connsiteX3" fmla="*/ 0 w 1061672"/>
              <a:gd name="connsiteY3" fmla="*/ 1610936 h 1610936"/>
              <a:gd name="connsiteX0" fmla="*/ 0 w 1622904"/>
              <a:gd name="connsiteY0" fmla="*/ 1263160 h 1610936"/>
              <a:gd name="connsiteX1" fmla="*/ 1092068 w 1622904"/>
              <a:gd name="connsiteY1" fmla="*/ 0 h 1610936"/>
              <a:gd name="connsiteX2" fmla="*/ 1622904 w 1622904"/>
              <a:gd name="connsiteY2" fmla="*/ 1610936 h 1610936"/>
              <a:gd name="connsiteX3" fmla="*/ 0 w 1622904"/>
              <a:gd name="connsiteY3" fmla="*/ 1263160 h 1610936"/>
              <a:gd name="connsiteX0" fmla="*/ 0 w 1141585"/>
              <a:gd name="connsiteY0" fmla="*/ 1263160 h 1904782"/>
              <a:gd name="connsiteX1" fmla="*/ 1092068 w 1141585"/>
              <a:gd name="connsiteY1" fmla="*/ 0 h 1904782"/>
              <a:gd name="connsiteX2" fmla="*/ 1141585 w 1141585"/>
              <a:gd name="connsiteY2" fmla="*/ 1904782 h 1904782"/>
              <a:gd name="connsiteX3" fmla="*/ 0 w 1141585"/>
              <a:gd name="connsiteY3" fmla="*/ 1263160 h 1904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41585" h="1904782">
                <a:moveTo>
                  <a:pt x="0" y="1263160"/>
                </a:moveTo>
                <a:lnTo>
                  <a:pt x="1092068" y="0"/>
                </a:lnTo>
                <a:lnTo>
                  <a:pt x="1141585" y="1904782"/>
                </a:lnTo>
                <a:lnTo>
                  <a:pt x="0" y="1263160"/>
                </a:lnTo>
                <a:close/>
              </a:path>
            </a:pathLst>
          </a:custGeom>
          <a:solidFill>
            <a:srgbClr val="00B0F0">
              <a:alpha val="5803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30" name="Gleichschenkliges Dreieck 29"/>
          <p:cNvSpPr/>
          <p:nvPr/>
        </p:nvSpPr>
        <p:spPr bwMode="auto">
          <a:xfrm rot="19276952">
            <a:off x="931337" y="3643022"/>
            <a:ext cx="1606176" cy="782322"/>
          </a:xfrm>
          <a:custGeom>
            <a:avLst/>
            <a:gdLst>
              <a:gd name="connsiteX0" fmla="*/ 0 w 837391"/>
              <a:gd name="connsiteY0" fmla="*/ 782322 h 782322"/>
              <a:gd name="connsiteX1" fmla="*/ 418696 w 837391"/>
              <a:gd name="connsiteY1" fmla="*/ 0 h 782322"/>
              <a:gd name="connsiteX2" fmla="*/ 837391 w 837391"/>
              <a:gd name="connsiteY2" fmla="*/ 782322 h 782322"/>
              <a:gd name="connsiteX3" fmla="*/ 0 w 837391"/>
              <a:gd name="connsiteY3" fmla="*/ 782322 h 782322"/>
              <a:gd name="connsiteX0" fmla="*/ 0 w 1606176"/>
              <a:gd name="connsiteY0" fmla="*/ 616773 h 782322"/>
              <a:gd name="connsiteX1" fmla="*/ 1187481 w 1606176"/>
              <a:gd name="connsiteY1" fmla="*/ 0 h 782322"/>
              <a:gd name="connsiteX2" fmla="*/ 1606176 w 1606176"/>
              <a:gd name="connsiteY2" fmla="*/ 782322 h 782322"/>
              <a:gd name="connsiteX3" fmla="*/ 0 w 1606176"/>
              <a:gd name="connsiteY3" fmla="*/ 616773 h 782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06176" h="782322">
                <a:moveTo>
                  <a:pt x="0" y="616773"/>
                </a:moveTo>
                <a:lnTo>
                  <a:pt x="1187481" y="0"/>
                </a:lnTo>
                <a:lnTo>
                  <a:pt x="1606176" y="782322"/>
                </a:lnTo>
                <a:lnTo>
                  <a:pt x="0" y="616773"/>
                </a:lnTo>
                <a:close/>
              </a:path>
            </a:pathLst>
          </a:custGeom>
          <a:solidFill>
            <a:srgbClr val="00B0F0">
              <a:alpha val="5803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31" name="Gleichschenkliges Dreieck 30"/>
          <p:cNvSpPr/>
          <p:nvPr/>
        </p:nvSpPr>
        <p:spPr bwMode="auto">
          <a:xfrm rot="5678618">
            <a:off x="2315266" y="2471747"/>
            <a:ext cx="1170908" cy="1582688"/>
          </a:xfrm>
          <a:prstGeom prst="triangle">
            <a:avLst/>
          </a:prstGeom>
          <a:solidFill>
            <a:srgbClr val="C55A11">
              <a:alpha val="6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33" name="Gleichschenkliges Dreieck 32"/>
          <p:cNvSpPr/>
          <p:nvPr/>
        </p:nvSpPr>
        <p:spPr bwMode="auto">
          <a:xfrm rot="16719386">
            <a:off x="1842341" y="4849041"/>
            <a:ext cx="1241506" cy="998605"/>
          </a:xfrm>
          <a:prstGeom prst="triangle">
            <a:avLst/>
          </a:prstGeom>
          <a:solidFill>
            <a:srgbClr val="71DBE9">
              <a:alpha val="7764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34" name="Gleichschenkliges Dreieck 33"/>
          <p:cNvSpPr/>
          <p:nvPr/>
        </p:nvSpPr>
        <p:spPr bwMode="auto">
          <a:xfrm rot="12206885">
            <a:off x="3092867" y="2997459"/>
            <a:ext cx="1274530" cy="699726"/>
          </a:xfrm>
          <a:prstGeom prst="triangle">
            <a:avLst>
              <a:gd name="adj" fmla="val 56195"/>
            </a:avLst>
          </a:prstGeom>
          <a:solidFill>
            <a:schemeClr val="accent2">
              <a:lumMod val="40000"/>
              <a:lumOff val="60000"/>
              <a:alpha val="6392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35" name="Gleichschenkliges Dreieck 28"/>
          <p:cNvSpPr/>
          <p:nvPr/>
        </p:nvSpPr>
        <p:spPr bwMode="auto">
          <a:xfrm rot="20683163">
            <a:off x="3580018" y="4498347"/>
            <a:ext cx="617246" cy="642371"/>
          </a:xfrm>
          <a:custGeom>
            <a:avLst/>
            <a:gdLst>
              <a:gd name="connsiteX0" fmla="*/ 0 w 1061672"/>
              <a:gd name="connsiteY0" fmla="*/ 1610936 h 1610936"/>
              <a:gd name="connsiteX1" fmla="*/ 530836 w 1061672"/>
              <a:gd name="connsiteY1" fmla="*/ 0 h 1610936"/>
              <a:gd name="connsiteX2" fmla="*/ 1061672 w 1061672"/>
              <a:gd name="connsiteY2" fmla="*/ 1610936 h 1610936"/>
              <a:gd name="connsiteX3" fmla="*/ 0 w 1061672"/>
              <a:gd name="connsiteY3" fmla="*/ 1610936 h 1610936"/>
              <a:gd name="connsiteX0" fmla="*/ 0 w 1622904"/>
              <a:gd name="connsiteY0" fmla="*/ 1263160 h 1610936"/>
              <a:gd name="connsiteX1" fmla="*/ 1092068 w 1622904"/>
              <a:gd name="connsiteY1" fmla="*/ 0 h 1610936"/>
              <a:gd name="connsiteX2" fmla="*/ 1622904 w 1622904"/>
              <a:gd name="connsiteY2" fmla="*/ 1610936 h 1610936"/>
              <a:gd name="connsiteX3" fmla="*/ 0 w 1622904"/>
              <a:gd name="connsiteY3" fmla="*/ 1263160 h 1610936"/>
              <a:gd name="connsiteX0" fmla="*/ 0 w 1141585"/>
              <a:gd name="connsiteY0" fmla="*/ 1263160 h 1904782"/>
              <a:gd name="connsiteX1" fmla="*/ 1092068 w 1141585"/>
              <a:gd name="connsiteY1" fmla="*/ 0 h 1904782"/>
              <a:gd name="connsiteX2" fmla="*/ 1141585 w 1141585"/>
              <a:gd name="connsiteY2" fmla="*/ 1904782 h 1904782"/>
              <a:gd name="connsiteX3" fmla="*/ 0 w 1141585"/>
              <a:gd name="connsiteY3" fmla="*/ 1263160 h 1904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41585" h="1904782">
                <a:moveTo>
                  <a:pt x="0" y="1263160"/>
                </a:moveTo>
                <a:lnTo>
                  <a:pt x="1092068" y="0"/>
                </a:lnTo>
                <a:lnTo>
                  <a:pt x="1141585" y="1904782"/>
                </a:lnTo>
                <a:lnTo>
                  <a:pt x="0" y="1263160"/>
                </a:lnTo>
                <a:close/>
              </a:path>
            </a:pathLst>
          </a:custGeom>
          <a:solidFill>
            <a:srgbClr val="002060">
              <a:alpha val="5803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36" name="Gleichschenkliges Dreieck 35"/>
          <p:cNvSpPr/>
          <p:nvPr/>
        </p:nvSpPr>
        <p:spPr bwMode="auto">
          <a:xfrm rot="8146825">
            <a:off x="1379058" y="2822334"/>
            <a:ext cx="1288074" cy="707668"/>
          </a:xfrm>
          <a:prstGeom prst="triangle">
            <a:avLst/>
          </a:prstGeom>
          <a:solidFill>
            <a:srgbClr val="FA7BFD">
              <a:alpha val="3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37" name="Gleichschenkliges Dreieck 25"/>
          <p:cNvSpPr/>
          <p:nvPr/>
        </p:nvSpPr>
        <p:spPr bwMode="auto">
          <a:xfrm rot="1818244">
            <a:off x="2781269" y="4643836"/>
            <a:ext cx="800585" cy="667549"/>
          </a:xfrm>
          <a:custGeom>
            <a:avLst/>
            <a:gdLst>
              <a:gd name="connsiteX0" fmla="*/ 0 w 1513614"/>
              <a:gd name="connsiteY0" fmla="*/ 1464557 h 1464557"/>
              <a:gd name="connsiteX1" fmla="*/ 756807 w 1513614"/>
              <a:gd name="connsiteY1" fmla="*/ 0 h 1464557"/>
              <a:gd name="connsiteX2" fmla="*/ 1513614 w 1513614"/>
              <a:gd name="connsiteY2" fmla="*/ 1464557 h 1464557"/>
              <a:gd name="connsiteX3" fmla="*/ 0 w 1513614"/>
              <a:gd name="connsiteY3" fmla="*/ 1464557 h 1464557"/>
              <a:gd name="connsiteX0" fmla="*/ 0 w 1325828"/>
              <a:gd name="connsiteY0" fmla="*/ 1586619 h 1586619"/>
              <a:gd name="connsiteX1" fmla="*/ 569021 w 1325828"/>
              <a:gd name="connsiteY1" fmla="*/ 0 h 1586619"/>
              <a:gd name="connsiteX2" fmla="*/ 1325828 w 1325828"/>
              <a:gd name="connsiteY2" fmla="*/ 1464557 h 1586619"/>
              <a:gd name="connsiteX3" fmla="*/ 0 w 1325828"/>
              <a:gd name="connsiteY3" fmla="*/ 1586619 h 15866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25828" h="1586619">
                <a:moveTo>
                  <a:pt x="0" y="1586619"/>
                </a:moveTo>
                <a:lnTo>
                  <a:pt x="569021" y="0"/>
                </a:lnTo>
                <a:lnTo>
                  <a:pt x="1325828" y="1464557"/>
                </a:lnTo>
                <a:lnTo>
                  <a:pt x="0" y="1586619"/>
                </a:lnTo>
                <a:close/>
              </a:path>
            </a:pathLst>
          </a:custGeom>
          <a:solidFill>
            <a:srgbClr val="412A23">
              <a:alpha val="7725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30824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3" name="Rechteck 12"/>
          <p:cNvSpPr/>
          <p:nvPr/>
        </p:nvSpPr>
        <p:spPr bwMode="auto">
          <a:xfrm>
            <a:off x="191344" y="947486"/>
            <a:ext cx="11809312" cy="5721874"/>
          </a:xfrm>
          <a:prstGeom prst="rect">
            <a:avLst/>
          </a:prstGeom>
          <a:solidFill>
            <a:srgbClr val="D3E6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grpSp>
        <p:nvGrpSpPr>
          <p:cNvPr id="7" name="Gruppieren 6"/>
          <p:cNvGrpSpPr/>
          <p:nvPr/>
        </p:nvGrpSpPr>
        <p:grpSpPr>
          <a:xfrm>
            <a:off x="279779" y="221122"/>
            <a:ext cx="1754150" cy="687598"/>
            <a:chOff x="279779" y="221122"/>
            <a:chExt cx="2903056" cy="1137950"/>
          </a:xfrm>
        </p:grpSpPr>
        <p:pic>
          <p:nvPicPr>
            <p:cNvPr id="8" name="Grafik 7" descr="Stadt Bielefeld&#10;Der Oberbürgermeister"/>
            <p:cNvPicPr>
              <a:picLocks noChangeAspect="1" noChangeArrowheads="1"/>
            </p:cNvPicPr>
            <p:nvPr/>
          </p:nvPicPr>
          <p:blipFill>
            <a:blip r:embed="rId3"/>
            <a:srcRect r="76897"/>
            <a:stretch/>
          </p:blipFill>
          <p:spPr bwMode="auto">
            <a:xfrm>
              <a:off x="279779" y="221122"/>
              <a:ext cx="893352" cy="1064141"/>
            </a:xfrm>
            <a:prstGeom prst="rect">
              <a:avLst/>
            </a:prstGeom>
            <a:noFill/>
          </p:spPr>
        </p:pic>
        <p:pic>
          <p:nvPicPr>
            <p:cNvPr id="9" name="Picture 1" descr="Stadt Bielefeld&#10;Der Oberbürgermeister"/>
            <p:cNvPicPr>
              <a:picLocks noChangeAspect="1" noChangeArrowheads="1"/>
            </p:cNvPicPr>
            <p:nvPr/>
          </p:nvPicPr>
          <p:blipFill>
            <a:blip r:embed="rId3"/>
            <a:srcRect l="25912" t="36951" r="23757" b="22852"/>
            <a:stretch/>
          </p:blipFill>
          <p:spPr bwMode="auto">
            <a:xfrm>
              <a:off x="1173131" y="917006"/>
              <a:ext cx="2009704" cy="442066"/>
            </a:xfrm>
            <a:prstGeom prst="rect">
              <a:avLst/>
            </a:prstGeom>
            <a:noFill/>
          </p:spPr>
        </p:pic>
      </p:grpSp>
      <p:sp>
        <p:nvSpPr>
          <p:cNvPr id="11" name="Textfeld 10"/>
          <p:cNvSpPr txBox="1"/>
          <p:nvPr/>
        </p:nvSpPr>
        <p:spPr bwMode="auto">
          <a:xfrm>
            <a:off x="261851" y="1067250"/>
            <a:ext cx="691427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de-DE" sz="3200" b="1" dirty="0" smtClean="0">
                <a:solidFill>
                  <a:srgbClr val="35AAAD"/>
                </a:solidFill>
              </a:rPr>
              <a:t>Handlungsfeld 4: </a:t>
            </a:r>
          </a:p>
          <a:p>
            <a:pPr>
              <a:defRPr/>
            </a:pPr>
            <a:r>
              <a:rPr lang="de-DE" sz="3200" b="1" dirty="0" smtClean="0">
                <a:solidFill>
                  <a:srgbClr val="35AAAD"/>
                </a:solidFill>
              </a:rPr>
              <a:t>Kultur der Generationen</a:t>
            </a:r>
            <a:endParaRPr lang="de-DE" sz="3200" b="1" dirty="0">
              <a:solidFill>
                <a:srgbClr val="35AAAD"/>
              </a:solidFill>
            </a:endParaRPr>
          </a:p>
        </p:txBody>
      </p:sp>
      <p:sp>
        <p:nvSpPr>
          <p:cNvPr id="24" name="Textfeld 23"/>
          <p:cNvSpPr txBox="1"/>
          <p:nvPr/>
        </p:nvSpPr>
        <p:spPr bwMode="auto">
          <a:xfrm>
            <a:off x="6097614" y="1018198"/>
            <a:ext cx="547099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dirty="0">
                <a:solidFill>
                  <a:srgbClr val="35AAAD"/>
                </a:solidFill>
                <a:sym typeface="Wingdings 3" panose="05040102010807070707" pitchFamily="18" charset="2"/>
              </a:rPr>
              <a:t> 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Ziel 12 </a:t>
            </a:r>
            <a:r>
              <a:rPr lang="de-DE" sz="2400" b="1" dirty="0">
                <a:solidFill>
                  <a:schemeClr val="accent5">
                    <a:lumMod val="50000"/>
                  </a:schemeClr>
                </a:solidFill>
              </a:rPr>
              <a:t>| 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Öffentliche Kulturlandschaft</a:t>
            </a:r>
            <a:endParaRPr lang="de-DE" sz="2400" b="1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de-DE" sz="1600" dirty="0">
                <a:solidFill>
                  <a:schemeClr val="accent5">
                    <a:lumMod val="50000"/>
                  </a:schemeClr>
                </a:solidFill>
              </a:rPr>
              <a:t>z.B. Kulturelle </a:t>
            </a:r>
            <a:r>
              <a:rPr lang="de-DE" sz="1600" dirty="0" smtClean="0">
                <a:solidFill>
                  <a:schemeClr val="accent5">
                    <a:lumMod val="50000"/>
                  </a:schemeClr>
                </a:solidFill>
              </a:rPr>
              <a:t>Angebote in Stadtteilzentren | Verschiedene Generationen mit ihrem </a:t>
            </a:r>
            <a:r>
              <a:rPr lang="de-DE" sz="1600" dirty="0" err="1" smtClean="0">
                <a:solidFill>
                  <a:schemeClr val="accent5">
                    <a:lumMod val="50000"/>
                  </a:schemeClr>
                </a:solidFill>
              </a:rPr>
              <a:t>Know-How</a:t>
            </a:r>
            <a:r>
              <a:rPr lang="de-DE" sz="16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de-DE" sz="1600" dirty="0" smtClean="0">
                <a:solidFill>
                  <a:schemeClr val="accent5">
                    <a:lumMod val="50000"/>
                  </a:schemeClr>
                </a:solidFill>
              </a:rPr>
              <a:t>ernst nehmen | Games als Kulturgut anerkennen </a:t>
            </a:r>
          </a:p>
          <a:p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de-DE" sz="2400" b="1" dirty="0">
                <a:solidFill>
                  <a:srgbClr val="35AAAD"/>
                </a:solidFill>
                <a:sym typeface="Wingdings 3" panose="05040102010807070707" pitchFamily="18" charset="2"/>
              </a:rPr>
              <a:t>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  <a:sym typeface="Wingdings 3" panose="05040102010807070707" pitchFamily="18" charset="2"/>
              </a:rPr>
              <a:t> 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Ziel 13 </a:t>
            </a:r>
            <a:r>
              <a:rPr lang="de-DE" sz="2400" b="1" dirty="0">
                <a:solidFill>
                  <a:schemeClr val="accent5">
                    <a:lumMod val="50000"/>
                  </a:schemeClr>
                </a:solidFill>
              </a:rPr>
              <a:t>| </a:t>
            </a:r>
            <a:r>
              <a:rPr lang="de-DE" sz="2400" b="1" dirty="0" err="1" smtClean="0">
                <a:solidFill>
                  <a:schemeClr val="accent5">
                    <a:lumMod val="50000"/>
                  </a:schemeClr>
                </a:solidFill>
              </a:rPr>
              <a:t>KiTas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 und Schulen </a:t>
            </a:r>
            <a:endParaRPr lang="de-DE" sz="2400" b="1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de-DE" sz="1600" dirty="0">
                <a:solidFill>
                  <a:schemeClr val="accent5">
                    <a:lumMod val="50000"/>
                  </a:schemeClr>
                </a:solidFill>
              </a:rPr>
              <a:t>z.B. Flexible </a:t>
            </a:r>
            <a:r>
              <a:rPr lang="de-DE" sz="1600" dirty="0" smtClean="0">
                <a:solidFill>
                  <a:schemeClr val="accent5">
                    <a:lumMod val="50000"/>
                  </a:schemeClr>
                </a:solidFill>
              </a:rPr>
              <a:t>Angebote schaffen | Monitoring der Programme der kulturellen Bildung </a:t>
            </a:r>
            <a:endParaRPr lang="de-DE" sz="1600" dirty="0">
              <a:solidFill>
                <a:schemeClr val="accent5">
                  <a:lumMod val="50000"/>
                </a:schemeClr>
              </a:solidFill>
            </a:endParaRPr>
          </a:p>
          <a:p>
            <a:endParaRPr lang="de-DE" sz="2400" b="1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de-DE" sz="2400" b="1" dirty="0">
                <a:solidFill>
                  <a:srgbClr val="35AAAD"/>
                </a:solidFill>
                <a:sym typeface="Wingdings 3" panose="05040102010807070707" pitchFamily="18" charset="2"/>
              </a:rPr>
              <a:t>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  <a:sym typeface="Wingdings 3" panose="05040102010807070707" pitchFamily="18" charset="2"/>
              </a:rPr>
              <a:t> 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Ziel 14 </a:t>
            </a:r>
            <a:r>
              <a:rPr lang="de-DE" sz="2400" b="1" dirty="0">
                <a:solidFill>
                  <a:schemeClr val="accent5">
                    <a:lumMod val="50000"/>
                  </a:schemeClr>
                </a:solidFill>
              </a:rPr>
              <a:t>| 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Quartiere</a:t>
            </a:r>
          </a:p>
          <a:p>
            <a:r>
              <a:rPr lang="de-DE" sz="1600" dirty="0">
                <a:solidFill>
                  <a:schemeClr val="accent5">
                    <a:lumMod val="50000"/>
                  </a:schemeClr>
                </a:solidFill>
              </a:rPr>
              <a:t>z.B. Kulturelle </a:t>
            </a:r>
            <a:r>
              <a:rPr lang="de-DE" sz="1600" dirty="0" smtClean="0">
                <a:solidFill>
                  <a:schemeClr val="accent5">
                    <a:lumMod val="50000"/>
                  </a:schemeClr>
                </a:solidFill>
              </a:rPr>
              <a:t>Quartiersarbeit | Möglichkeiten, um eigene Projekte zu realisieren |Kulturelle Bildung als offenes Angebot an </a:t>
            </a:r>
            <a:r>
              <a:rPr lang="de-DE" sz="1600" dirty="0" err="1" smtClean="0">
                <a:solidFill>
                  <a:schemeClr val="accent5">
                    <a:lumMod val="50000"/>
                  </a:schemeClr>
                </a:solidFill>
              </a:rPr>
              <a:t>KiTas</a:t>
            </a:r>
            <a:r>
              <a:rPr lang="de-DE" sz="1600" dirty="0" smtClean="0">
                <a:solidFill>
                  <a:schemeClr val="accent5">
                    <a:lumMod val="50000"/>
                  </a:schemeClr>
                </a:solidFill>
              </a:rPr>
              <a:t> und Schulen </a:t>
            </a:r>
            <a:endParaRPr lang="de-DE" sz="1600" dirty="0">
              <a:solidFill>
                <a:schemeClr val="accent5">
                  <a:lumMod val="50000"/>
                </a:schemeClr>
              </a:solidFill>
            </a:endParaRPr>
          </a:p>
          <a:p>
            <a:endParaRPr lang="de-DE" sz="1600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endParaRPr lang="de-DE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0" name="Picture 3" descr="490ddaf1-2be9-45f1-8463-3ece9e14e38c@Prod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9361" y="212887"/>
            <a:ext cx="2041295" cy="62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>
            <a:off x="891588" y="2255242"/>
            <a:ext cx="4268308" cy="4268308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4522" r="-14522"/>
            </a:stretch>
          </a:blipFill>
          <a:ln w="114300">
            <a:solidFill>
              <a:srgbClr val="35AA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Gleichschenkliges Dreieck 14"/>
          <p:cNvSpPr/>
          <p:nvPr/>
        </p:nvSpPr>
        <p:spPr bwMode="auto">
          <a:xfrm rot="2268251">
            <a:off x="1358281" y="4231108"/>
            <a:ext cx="1619040" cy="1511052"/>
          </a:xfrm>
          <a:prstGeom prst="triangle">
            <a:avLst/>
          </a:prstGeom>
          <a:solidFill>
            <a:srgbClr val="00B0F0">
              <a:alpha val="7803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18" name="Gleichschenkliges Dreieck 17"/>
          <p:cNvSpPr/>
          <p:nvPr/>
        </p:nvSpPr>
        <p:spPr bwMode="auto">
          <a:xfrm rot="9061289">
            <a:off x="1894199" y="4403249"/>
            <a:ext cx="1994879" cy="1861824"/>
          </a:xfrm>
          <a:prstGeom prst="triangle">
            <a:avLst/>
          </a:prstGeom>
          <a:solidFill>
            <a:srgbClr val="4CC5C8">
              <a:alpha val="7803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20" name="Gleichschenkliges Dreieck 19"/>
          <p:cNvSpPr/>
          <p:nvPr/>
        </p:nvSpPr>
        <p:spPr bwMode="auto">
          <a:xfrm rot="11246946">
            <a:off x="3703502" y="5321545"/>
            <a:ext cx="825455" cy="770398"/>
          </a:xfrm>
          <a:prstGeom prst="triangle">
            <a:avLst/>
          </a:prstGeom>
          <a:solidFill>
            <a:schemeClr val="accent2">
              <a:lumMod val="75000"/>
              <a:alpha val="780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21" name="Gleichschenkliges Dreieck 20"/>
          <p:cNvSpPr/>
          <p:nvPr/>
        </p:nvSpPr>
        <p:spPr bwMode="auto">
          <a:xfrm rot="19407083">
            <a:off x="2909215" y="4787039"/>
            <a:ext cx="1203225" cy="1122971"/>
          </a:xfrm>
          <a:prstGeom prst="triangle">
            <a:avLst/>
          </a:prstGeom>
          <a:solidFill>
            <a:schemeClr val="accent2">
              <a:lumMod val="40000"/>
              <a:lumOff val="60000"/>
              <a:alpha val="780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23" name="Gleichschenkliges Dreieck 22"/>
          <p:cNvSpPr/>
          <p:nvPr/>
        </p:nvSpPr>
        <p:spPr bwMode="auto">
          <a:xfrm rot="5660360">
            <a:off x="2109525" y="5336129"/>
            <a:ext cx="272100" cy="253951"/>
          </a:xfrm>
          <a:prstGeom prst="triangle">
            <a:avLst/>
          </a:prstGeom>
          <a:solidFill>
            <a:srgbClr val="BE029A">
              <a:alpha val="7803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25" name="Gleichschenkliges Dreieck 24"/>
          <p:cNvSpPr/>
          <p:nvPr/>
        </p:nvSpPr>
        <p:spPr bwMode="auto">
          <a:xfrm rot="11080959">
            <a:off x="3429784" y="5636743"/>
            <a:ext cx="512873" cy="478665"/>
          </a:xfrm>
          <a:prstGeom prst="triangle">
            <a:avLst/>
          </a:prstGeom>
          <a:solidFill>
            <a:srgbClr val="00D661">
              <a:alpha val="7803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10558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8" name="Flussdiagramm: Sortieren 2"/>
          <p:cNvSpPr/>
          <p:nvPr/>
        </p:nvSpPr>
        <p:spPr bwMode="auto">
          <a:xfrm>
            <a:off x="576932" y="2351366"/>
            <a:ext cx="4776647" cy="4063406"/>
          </a:xfrm>
          <a:custGeom>
            <a:avLst/>
            <a:gdLst>
              <a:gd name="connsiteX0" fmla="*/ 0 w 10000"/>
              <a:gd name="connsiteY0" fmla="*/ 5000 h 10000"/>
              <a:gd name="connsiteX1" fmla="*/ 5000 w 10000"/>
              <a:gd name="connsiteY1" fmla="*/ 0 h 10000"/>
              <a:gd name="connsiteX2" fmla="*/ 10000 w 10000"/>
              <a:gd name="connsiteY2" fmla="*/ 5000 h 10000"/>
              <a:gd name="connsiteX3" fmla="*/ 5000 w 10000"/>
              <a:gd name="connsiteY3" fmla="*/ 10000 h 10000"/>
              <a:gd name="connsiteX4" fmla="*/ 0 w 10000"/>
              <a:gd name="connsiteY4" fmla="*/ 5000 h 10000"/>
              <a:gd name="connsiteX0" fmla="*/ 0 w 10000"/>
              <a:gd name="connsiteY0" fmla="*/ 5000 h 10000"/>
              <a:gd name="connsiteX1" fmla="*/ 10000 w 10000"/>
              <a:gd name="connsiteY1" fmla="*/ 5000 h 10000"/>
              <a:gd name="connsiteX0" fmla="*/ 0 w 10000"/>
              <a:gd name="connsiteY0" fmla="*/ 5000 h 10000"/>
              <a:gd name="connsiteX1" fmla="*/ 5000 w 10000"/>
              <a:gd name="connsiteY1" fmla="*/ 0 h 10000"/>
              <a:gd name="connsiteX2" fmla="*/ 10000 w 10000"/>
              <a:gd name="connsiteY2" fmla="*/ 5000 h 10000"/>
              <a:gd name="connsiteX3" fmla="*/ 5000 w 10000"/>
              <a:gd name="connsiteY3" fmla="*/ 10000 h 10000"/>
              <a:gd name="connsiteX4" fmla="*/ 0 w 10000"/>
              <a:gd name="connsiteY4" fmla="*/ 5000 h 10000"/>
              <a:gd name="connsiteX0" fmla="*/ 0 w 10000"/>
              <a:gd name="connsiteY0" fmla="*/ 5000 h 10000"/>
              <a:gd name="connsiteX1" fmla="*/ 5000 w 10000"/>
              <a:gd name="connsiteY1" fmla="*/ 0 h 10000"/>
              <a:gd name="connsiteX2" fmla="*/ 10000 w 10000"/>
              <a:gd name="connsiteY2" fmla="*/ 5000 h 10000"/>
              <a:gd name="connsiteX3" fmla="*/ 5000 w 10000"/>
              <a:gd name="connsiteY3" fmla="*/ 10000 h 10000"/>
              <a:gd name="connsiteX4" fmla="*/ 0 w 10000"/>
              <a:gd name="connsiteY4" fmla="*/ 5000 h 10000"/>
              <a:gd name="connsiteX0" fmla="*/ 0 w 10000"/>
              <a:gd name="connsiteY0" fmla="*/ 5000 h 10000"/>
              <a:gd name="connsiteX1" fmla="*/ 10000 w 10000"/>
              <a:gd name="connsiteY1" fmla="*/ 5000 h 10000"/>
              <a:gd name="connsiteX0" fmla="*/ 0 w 10000"/>
              <a:gd name="connsiteY0" fmla="*/ 5000 h 10000"/>
              <a:gd name="connsiteX1" fmla="*/ 5000 w 10000"/>
              <a:gd name="connsiteY1" fmla="*/ 0 h 10000"/>
              <a:gd name="connsiteX2" fmla="*/ 10000 w 10000"/>
              <a:gd name="connsiteY2" fmla="*/ 5000 h 10000"/>
              <a:gd name="connsiteX3" fmla="*/ 0 w 10000"/>
              <a:gd name="connsiteY3" fmla="*/ 5000 h 10000"/>
              <a:gd name="connsiteX0" fmla="*/ 0 w 10000"/>
              <a:gd name="connsiteY0" fmla="*/ 5000 h 5000"/>
              <a:gd name="connsiteX1" fmla="*/ 5000 w 10000"/>
              <a:gd name="connsiteY1" fmla="*/ 0 h 5000"/>
              <a:gd name="connsiteX2" fmla="*/ 10000 w 10000"/>
              <a:gd name="connsiteY2" fmla="*/ 5000 h 5000"/>
              <a:gd name="connsiteX3" fmla="*/ 0 w 10000"/>
              <a:gd name="connsiteY3" fmla="*/ 5000 h 5000"/>
              <a:gd name="connsiteX0" fmla="*/ 0 w 10000"/>
              <a:gd name="connsiteY0" fmla="*/ 5000 h 5000"/>
              <a:gd name="connsiteX1" fmla="*/ 10000 w 10000"/>
              <a:gd name="connsiteY1" fmla="*/ 5000 h 5000"/>
              <a:gd name="connsiteX0" fmla="*/ 0 w 10000"/>
              <a:gd name="connsiteY0" fmla="*/ 5000 h 5000"/>
              <a:gd name="connsiteX1" fmla="*/ 5000 w 10000"/>
              <a:gd name="connsiteY1" fmla="*/ 0 h 5000"/>
              <a:gd name="connsiteX2" fmla="*/ 10000 w 10000"/>
              <a:gd name="connsiteY2" fmla="*/ 5000 h 5000"/>
              <a:gd name="connsiteX3" fmla="*/ 0 w 10000"/>
              <a:gd name="connsiteY3" fmla="*/ 5000 h 5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00" h="5000" stroke="0" extrusionOk="0">
                <a:moveTo>
                  <a:pt x="0" y="5000"/>
                </a:moveTo>
                <a:lnTo>
                  <a:pt x="5000" y="0"/>
                </a:lnTo>
                <a:lnTo>
                  <a:pt x="10000" y="5000"/>
                </a:lnTo>
                <a:lnTo>
                  <a:pt x="0" y="5000"/>
                </a:lnTo>
                <a:close/>
              </a:path>
              <a:path w="10000" h="5000" fill="none" extrusionOk="0">
                <a:moveTo>
                  <a:pt x="0" y="5000"/>
                </a:moveTo>
                <a:lnTo>
                  <a:pt x="10000" y="5000"/>
                </a:lnTo>
              </a:path>
              <a:path w="10000" h="5000" fill="none">
                <a:moveTo>
                  <a:pt x="0" y="5000"/>
                </a:moveTo>
                <a:lnTo>
                  <a:pt x="5000" y="0"/>
                </a:lnTo>
                <a:lnTo>
                  <a:pt x="10000" y="5000"/>
                </a:lnTo>
                <a:lnTo>
                  <a:pt x="0" y="5000"/>
                </a:lnTo>
                <a:close/>
              </a:path>
            </a:pathLst>
          </a:custGeom>
          <a:solidFill>
            <a:schemeClr val="bg1"/>
          </a:solidFill>
          <a:ln w="1397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Rechteck 12"/>
          <p:cNvSpPr/>
          <p:nvPr/>
        </p:nvSpPr>
        <p:spPr bwMode="auto">
          <a:xfrm>
            <a:off x="191344" y="947486"/>
            <a:ext cx="11809312" cy="5721874"/>
          </a:xfrm>
          <a:prstGeom prst="rect">
            <a:avLst/>
          </a:prstGeom>
          <a:solidFill>
            <a:srgbClr val="D3E6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grpSp>
        <p:nvGrpSpPr>
          <p:cNvPr id="7" name="Gruppieren 6"/>
          <p:cNvGrpSpPr/>
          <p:nvPr/>
        </p:nvGrpSpPr>
        <p:grpSpPr>
          <a:xfrm>
            <a:off x="279779" y="221122"/>
            <a:ext cx="1754150" cy="687598"/>
            <a:chOff x="279779" y="221122"/>
            <a:chExt cx="2903056" cy="1137950"/>
          </a:xfrm>
        </p:grpSpPr>
        <p:pic>
          <p:nvPicPr>
            <p:cNvPr id="8" name="Grafik 7" descr="Stadt Bielefeld&#10;Der Oberbürgermeister"/>
            <p:cNvPicPr>
              <a:picLocks noChangeAspect="1" noChangeArrowheads="1"/>
            </p:cNvPicPr>
            <p:nvPr/>
          </p:nvPicPr>
          <p:blipFill>
            <a:blip r:embed="rId3"/>
            <a:srcRect r="76897"/>
            <a:stretch/>
          </p:blipFill>
          <p:spPr bwMode="auto">
            <a:xfrm>
              <a:off x="279779" y="221122"/>
              <a:ext cx="893352" cy="1064141"/>
            </a:xfrm>
            <a:prstGeom prst="rect">
              <a:avLst/>
            </a:prstGeom>
            <a:noFill/>
          </p:spPr>
        </p:pic>
        <p:pic>
          <p:nvPicPr>
            <p:cNvPr id="9" name="Picture 1" descr="Stadt Bielefeld&#10;Der Oberbürgermeister"/>
            <p:cNvPicPr>
              <a:picLocks noChangeAspect="1" noChangeArrowheads="1"/>
            </p:cNvPicPr>
            <p:nvPr/>
          </p:nvPicPr>
          <p:blipFill>
            <a:blip r:embed="rId3"/>
            <a:srcRect l="25912" t="36951" r="23757" b="22852"/>
            <a:stretch/>
          </p:blipFill>
          <p:spPr bwMode="auto">
            <a:xfrm>
              <a:off x="1173131" y="917006"/>
              <a:ext cx="2009704" cy="442066"/>
            </a:xfrm>
            <a:prstGeom prst="rect">
              <a:avLst/>
            </a:prstGeom>
            <a:noFill/>
          </p:spPr>
        </p:pic>
      </p:grpSp>
      <p:sp>
        <p:nvSpPr>
          <p:cNvPr id="11" name="Textfeld 10"/>
          <p:cNvSpPr txBox="1"/>
          <p:nvPr/>
        </p:nvSpPr>
        <p:spPr bwMode="auto">
          <a:xfrm>
            <a:off x="261851" y="1067250"/>
            <a:ext cx="691427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de-DE" sz="3200" b="1" dirty="0" smtClean="0">
                <a:solidFill>
                  <a:schemeClr val="accent4">
                    <a:lumMod val="75000"/>
                  </a:schemeClr>
                </a:solidFill>
              </a:rPr>
              <a:t>Handlungsfeld 5: </a:t>
            </a:r>
          </a:p>
          <a:p>
            <a:pPr>
              <a:defRPr/>
            </a:pPr>
            <a:r>
              <a:rPr lang="de-DE" sz="3200" b="1" dirty="0" smtClean="0">
                <a:solidFill>
                  <a:schemeClr val="accent4">
                    <a:lumMod val="75000"/>
                  </a:schemeClr>
                </a:solidFill>
              </a:rPr>
              <a:t>Kultur der kreativen Orte</a:t>
            </a:r>
            <a:endParaRPr lang="de-DE" sz="32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24" name="Textfeld 23"/>
          <p:cNvSpPr txBox="1"/>
          <p:nvPr/>
        </p:nvSpPr>
        <p:spPr bwMode="auto">
          <a:xfrm>
            <a:off x="6097614" y="1018198"/>
            <a:ext cx="5903042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dirty="0">
                <a:solidFill>
                  <a:schemeClr val="accent4">
                    <a:lumMod val="75000"/>
                  </a:schemeClr>
                </a:solidFill>
                <a:sym typeface="Wingdings 3" panose="05040102010807070707" pitchFamily="18" charset="2"/>
              </a:rPr>
              <a:t> 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Ziel 15 | Räume für professionelle Kreative</a:t>
            </a:r>
            <a:endParaRPr lang="de-DE" sz="2400" b="1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de-DE" sz="1600" dirty="0">
                <a:solidFill>
                  <a:schemeClr val="accent5">
                    <a:lumMod val="50000"/>
                  </a:schemeClr>
                </a:solidFill>
              </a:rPr>
              <a:t>z.B. </a:t>
            </a:r>
            <a:r>
              <a:rPr lang="de-DE" sz="1600" dirty="0" smtClean="0">
                <a:solidFill>
                  <a:schemeClr val="accent5">
                    <a:lumMod val="50000"/>
                  </a:schemeClr>
                </a:solidFill>
              </a:rPr>
              <a:t>Räume für Produktion, Austausch und Präsentation | Kulturräume, Häuser und Spielstätten für Dritte öffnen | Kulturhaus Ostblock | Zentrum für neue Formen des Theatermachens | Jugendkulturhaus | Zwischennutzungen</a:t>
            </a:r>
          </a:p>
          <a:p>
            <a:endParaRPr lang="de-DE" sz="1600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de-DE" sz="2400" b="1" dirty="0">
                <a:solidFill>
                  <a:schemeClr val="accent4">
                    <a:lumMod val="75000"/>
                  </a:schemeClr>
                </a:solidFill>
                <a:sym typeface="Wingdings 3" panose="05040102010807070707" pitchFamily="18" charset="2"/>
              </a:rPr>
              <a:t> </a:t>
            </a:r>
            <a:r>
              <a:rPr lang="de-DE" sz="2400" b="1" dirty="0">
                <a:solidFill>
                  <a:schemeClr val="accent5">
                    <a:lumMod val="50000"/>
                  </a:schemeClr>
                </a:solidFill>
              </a:rPr>
              <a:t>Ziel 16 | Räume für die kreative Zivilgesellschaft  </a:t>
            </a:r>
          </a:p>
          <a:p>
            <a:r>
              <a:rPr lang="de-DE" sz="1600" dirty="0">
                <a:solidFill>
                  <a:schemeClr val="accent5">
                    <a:lumMod val="50000"/>
                  </a:schemeClr>
                </a:solidFill>
              </a:rPr>
              <a:t>z.B. Quartier als Kulturräume | Kreative Orte und Treffpunkte, Kulturorte als „Dritte Orte“</a:t>
            </a:r>
          </a:p>
          <a:p>
            <a:endParaRPr lang="de-DE" sz="1600" b="1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de-DE" sz="2400" b="1" dirty="0">
                <a:solidFill>
                  <a:schemeClr val="accent4">
                    <a:lumMod val="75000"/>
                  </a:schemeClr>
                </a:solidFill>
                <a:sym typeface="Wingdings 3" panose="05040102010807070707" pitchFamily="18" charset="2"/>
              </a:rPr>
              <a:t> </a:t>
            </a:r>
            <a:r>
              <a:rPr lang="de-DE" sz="2400" b="1" dirty="0">
                <a:solidFill>
                  <a:schemeClr val="accent5">
                    <a:lumMod val="50000"/>
                  </a:schemeClr>
                </a:solidFill>
              </a:rPr>
              <a:t>Ziel 17 | Digital erweiterte Räume </a:t>
            </a:r>
          </a:p>
          <a:p>
            <a:r>
              <a:rPr lang="de-DE" sz="1600" dirty="0">
                <a:solidFill>
                  <a:schemeClr val="accent5">
                    <a:lumMod val="50000"/>
                  </a:schemeClr>
                </a:solidFill>
              </a:rPr>
              <a:t>z.B. Digital erweiterte Räume entwickeln | Digitale Kulturvermittlung | Digitale Kunst- und Kulturproduktionen</a:t>
            </a:r>
          </a:p>
          <a:p>
            <a:endParaRPr lang="de-DE" sz="1600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de-DE" sz="2400" b="1" dirty="0">
                <a:solidFill>
                  <a:schemeClr val="accent4">
                    <a:lumMod val="75000"/>
                  </a:schemeClr>
                </a:solidFill>
                <a:sym typeface="Wingdings 3" panose="05040102010807070707" pitchFamily="18" charset="2"/>
              </a:rPr>
              <a:t> </a:t>
            </a:r>
            <a:r>
              <a:rPr lang="de-DE" sz="2400" b="1" dirty="0">
                <a:solidFill>
                  <a:schemeClr val="accent5">
                    <a:lumMod val="50000"/>
                  </a:schemeClr>
                </a:solidFill>
              </a:rPr>
              <a:t>Ziel 18 | Die Stadt als kreativer Raum </a:t>
            </a:r>
          </a:p>
          <a:p>
            <a:r>
              <a:rPr lang="de-DE" sz="1600" dirty="0">
                <a:solidFill>
                  <a:schemeClr val="accent5">
                    <a:lumMod val="50000"/>
                  </a:schemeClr>
                </a:solidFill>
              </a:rPr>
              <a:t>z.B. Kunst im öffentlichen Raum |Innerstädtische </a:t>
            </a:r>
            <a:r>
              <a:rPr lang="de-DE" sz="1600" dirty="0" smtClean="0">
                <a:solidFill>
                  <a:schemeClr val="accent5">
                    <a:lumMod val="50000"/>
                  </a:schemeClr>
                </a:solidFill>
              </a:rPr>
              <a:t>Veranstaltungsflächen</a:t>
            </a:r>
            <a:endParaRPr lang="de-DE" sz="1600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endParaRPr lang="de-DE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0" name="Picture 3" descr="490ddaf1-2be9-45f1-8463-3ece9e14e38c@Prod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9361" y="212887"/>
            <a:ext cx="2041295" cy="62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>
            <a:off x="891588" y="2255242"/>
            <a:ext cx="4268308" cy="4268308"/>
          </a:xfrm>
          <a:prstGeom prst="ellips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4823" t="-37294" r="-8196" b="-23800"/>
            </a:stretch>
          </a:blipFill>
          <a:ln w="1143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Gleichschenkliges Dreieck 13"/>
          <p:cNvSpPr/>
          <p:nvPr/>
        </p:nvSpPr>
        <p:spPr bwMode="auto">
          <a:xfrm rot="7109050">
            <a:off x="2194884" y="4881383"/>
            <a:ext cx="1528809" cy="1426838"/>
          </a:xfrm>
          <a:prstGeom prst="triangle">
            <a:avLst/>
          </a:prstGeom>
          <a:solidFill>
            <a:srgbClr val="4CC5C8">
              <a:alpha val="6392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17" name="Gleichschenkliges Dreieck 16"/>
          <p:cNvSpPr/>
          <p:nvPr/>
        </p:nvSpPr>
        <p:spPr bwMode="auto">
          <a:xfrm rot="5660360">
            <a:off x="3494368" y="2760485"/>
            <a:ext cx="739701" cy="690364"/>
          </a:xfrm>
          <a:prstGeom prst="triangle">
            <a:avLst/>
          </a:prstGeom>
          <a:solidFill>
            <a:srgbClr val="BE029A">
              <a:alpha val="7803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19" name="Gleichschenkliges Dreieck 18"/>
          <p:cNvSpPr/>
          <p:nvPr/>
        </p:nvSpPr>
        <p:spPr bwMode="auto">
          <a:xfrm rot="10612680">
            <a:off x="2820679" y="4765350"/>
            <a:ext cx="1491198" cy="1391737"/>
          </a:xfrm>
          <a:prstGeom prst="triangle">
            <a:avLst/>
          </a:prstGeom>
          <a:solidFill>
            <a:srgbClr val="C55A11">
              <a:alpha val="7803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20" name="Gleichschenkliges Dreieck 19"/>
          <p:cNvSpPr/>
          <p:nvPr/>
        </p:nvSpPr>
        <p:spPr bwMode="auto">
          <a:xfrm rot="11080959">
            <a:off x="1945178" y="4875398"/>
            <a:ext cx="739701" cy="690364"/>
          </a:xfrm>
          <a:prstGeom prst="triangle">
            <a:avLst/>
          </a:prstGeom>
          <a:solidFill>
            <a:srgbClr val="00D661">
              <a:alpha val="7803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21" name="Gleichschenkliges Dreieck 20"/>
          <p:cNvSpPr/>
          <p:nvPr/>
        </p:nvSpPr>
        <p:spPr bwMode="auto">
          <a:xfrm rot="14374499">
            <a:off x="1649039" y="3161389"/>
            <a:ext cx="2477244" cy="2312015"/>
          </a:xfrm>
          <a:prstGeom prst="triangle">
            <a:avLst/>
          </a:prstGeom>
          <a:solidFill>
            <a:srgbClr val="BF9000">
              <a:alpha val="6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22" name="Gleichschenkliges Dreieck 21"/>
          <p:cNvSpPr/>
          <p:nvPr/>
        </p:nvSpPr>
        <p:spPr bwMode="auto">
          <a:xfrm rot="19407083">
            <a:off x="3501179" y="5113292"/>
            <a:ext cx="595106" cy="555413"/>
          </a:xfrm>
          <a:prstGeom prst="triangle">
            <a:avLst/>
          </a:prstGeom>
          <a:solidFill>
            <a:schemeClr val="accent2">
              <a:lumMod val="40000"/>
              <a:lumOff val="60000"/>
              <a:alpha val="780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30098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3" name="Rechteck 12"/>
          <p:cNvSpPr/>
          <p:nvPr/>
        </p:nvSpPr>
        <p:spPr bwMode="auto">
          <a:xfrm>
            <a:off x="191344" y="947486"/>
            <a:ext cx="11809312" cy="5721874"/>
          </a:xfrm>
          <a:prstGeom prst="rect">
            <a:avLst/>
          </a:prstGeom>
          <a:solidFill>
            <a:srgbClr val="D3E6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Ellipse 22"/>
          <p:cNvSpPr/>
          <p:nvPr/>
        </p:nvSpPr>
        <p:spPr bwMode="auto">
          <a:xfrm>
            <a:off x="1169704" y="2265846"/>
            <a:ext cx="4268308" cy="4268308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6510" r="-21692"/>
            </a:stretch>
          </a:blipFill>
          <a:ln w="114300">
            <a:solidFill>
              <a:srgbClr val="BE02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grpSp>
        <p:nvGrpSpPr>
          <p:cNvPr id="7" name="Gruppieren 6"/>
          <p:cNvGrpSpPr/>
          <p:nvPr/>
        </p:nvGrpSpPr>
        <p:grpSpPr>
          <a:xfrm>
            <a:off x="279779" y="221122"/>
            <a:ext cx="1754150" cy="687598"/>
            <a:chOff x="279779" y="221122"/>
            <a:chExt cx="2903056" cy="1137950"/>
          </a:xfrm>
        </p:grpSpPr>
        <p:pic>
          <p:nvPicPr>
            <p:cNvPr id="8" name="Grafik 7" descr="Stadt Bielefeld&#10;Der Oberbürgermeister"/>
            <p:cNvPicPr>
              <a:picLocks noChangeAspect="1" noChangeArrowheads="1"/>
            </p:cNvPicPr>
            <p:nvPr/>
          </p:nvPicPr>
          <p:blipFill>
            <a:blip r:embed="rId4"/>
            <a:srcRect r="76897"/>
            <a:stretch/>
          </p:blipFill>
          <p:spPr bwMode="auto">
            <a:xfrm>
              <a:off x="279779" y="221122"/>
              <a:ext cx="893352" cy="1064141"/>
            </a:xfrm>
            <a:prstGeom prst="rect">
              <a:avLst/>
            </a:prstGeom>
            <a:noFill/>
          </p:spPr>
        </p:pic>
        <p:pic>
          <p:nvPicPr>
            <p:cNvPr id="9" name="Picture 1" descr="Stadt Bielefeld&#10;Der Oberbürgermeister"/>
            <p:cNvPicPr>
              <a:picLocks noChangeAspect="1" noChangeArrowheads="1"/>
            </p:cNvPicPr>
            <p:nvPr/>
          </p:nvPicPr>
          <p:blipFill>
            <a:blip r:embed="rId4"/>
            <a:srcRect l="25912" t="36951" r="23757" b="22852"/>
            <a:stretch/>
          </p:blipFill>
          <p:spPr bwMode="auto">
            <a:xfrm>
              <a:off x="1173131" y="917006"/>
              <a:ext cx="2009704" cy="442066"/>
            </a:xfrm>
            <a:prstGeom prst="rect">
              <a:avLst/>
            </a:prstGeom>
            <a:noFill/>
          </p:spPr>
        </p:pic>
      </p:grpSp>
      <p:sp>
        <p:nvSpPr>
          <p:cNvPr id="11" name="Textfeld 10"/>
          <p:cNvSpPr txBox="1"/>
          <p:nvPr/>
        </p:nvSpPr>
        <p:spPr bwMode="auto">
          <a:xfrm>
            <a:off x="261851" y="1067250"/>
            <a:ext cx="691427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de-DE" sz="3200" b="1" dirty="0" smtClean="0">
                <a:solidFill>
                  <a:srgbClr val="BE029A"/>
                </a:solidFill>
              </a:rPr>
              <a:t>Handlungsfeld </a:t>
            </a:r>
            <a:r>
              <a:rPr lang="de-DE" sz="3200" b="1" dirty="0">
                <a:solidFill>
                  <a:srgbClr val="BE029A"/>
                </a:solidFill>
              </a:rPr>
              <a:t>6</a:t>
            </a:r>
            <a:r>
              <a:rPr lang="de-DE" sz="3200" b="1" dirty="0" smtClean="0">
                <a:solidFill>
                  <a:srgbClr val="BE029A"/>
                </a:solidFill>
              </a:rPr>
              <a:t>: </a:t>
            </a:r>
          </a:p>
          <a:p>
            <a:pPr>
              <a:defRPr/>
            </a:pPr>
            <a:r>
              <a:rPr lang="de-DE" sz="3200" b="1" dirty="0" smtClean="0">
                <a:solidFill>
                  <a:srgbClr val="BE029A"/>
                </a:solidFill>
              </a:rPr>
              <a:t>Kultur der Finanzierung und </a:t>
            </a:r>
          </a:p>
          <a:p>
            <a:pPr>
              <a:defRPr/>
            </a:pPr>
            <a:r>
              <a:rPr lang="de-DE" sz="3200" b="1" dirty="0" smtClean="0">
                <a:solidFill>
                  <a:srgbClr val="BE029A"/>
                </a:solidFill>
              </a:rPr>
              <a:t>Förderung </a:t>
            </a:r>
            <a:endParaRPr lang="de-DE" sz="3200" b="1" dirty="0">
              <a:solidFill>
                <a:srgbClr val="BE029A"/>
              </a:solidFill>
            </a:endParaRPr>
          </a:p>
        </p:txBody>
      </p:sp>
      <p:sp>
        <p:nvSpPr>
          <p:cNvPr id="24" name="Textfeld 23"/>
          <p:cNvSpPr txBox="1"/>
          <p:nvPr/>
        </p:nvSpPr>
        <p:spPr bwMode="auto">
          <a:xfrm>
            <a:off x="6097614" y="1018198"/>
            <a:ext cx="583103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dirty="0" smtClean="0">
                <a:solidFill>
                  <a:srgbClr val="BE029A"/>
                </a:solidFill>
                <a:sym typeface="Wingdings 3" panose="05040102010807070707" pitchFamily="18" charset="2"/>
              </a:rPr>
              <a:t>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  <a:sym typeface="Wingdings 3" panose="05040102010807070707" pitchFamily="18" charset="2"/>
              </a:rPr>
              <a:t> 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Ziel 19 | Förderstruktur für eine lebendige Kulturstadt </a:t>
            </a:r>
            <a:endParaRPr lang="de-DE" sz="2400" b="1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de-DE" sz="1600" dirty="0">
                <a:solidFill>
                  <a:schemeClr val="accent5">
                    <a:lumMod val="50000"/>
                  </a:schemeClr>
                </a:solidFill>
              </a:rPr>
              <a:t>z.B. Projektförderung </a:t>
            </a:r>
            <a:r>
              <a:rPr lang="de-DE" sz="1600" dirty="0" smtClean="0">
                <a:solidFill>
                  <a:schemeClr val="accent5">
                    <a:lumMod val="50000"/>
                  </a:schemeClr>
                </a:solidFill>
              </a:rPr>
              <a:t>aufstocken und anpassen | Mikroförderung | Investitionsförderung aufstocken | Abspielförderung | Raumnutzungsförderung |Förderung für kleine, professionelle Auftritte | Struktur-Entwicklungsprozesse ermöglichen | eigenständige Jugendkultur </a:t>
            </a:r>
          </a:p>
          <a:p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de-DE" sz="2400" b="1" dirty="0">
                <a:solidFill>
                  <a:srgbClr val="BE029A"/>
                </a:solidFill>
                <a:sym typeface="Wingdings 3" panose="05040102010807070707" pitchFamily="18" charset="2"/>
              </a:rPr>
              <a:t></a:t>
            </a:r>
            <a:r>
              <a:rPr lang="de-DE" sz="2400" b="1" dirty="0">
                <a:solidFill>
                  <a:schemeClr val="accent5">
                    <a:lumMod val="50000"/>
                  </a:schemeClr>
                </a:solidFill>
                <a:sym typeface="Wingdings 3" panose="05040102010807070707" pitchFamily="18" charset="2"/>
              </a:rPr>
              <a:t> 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Ziel 20 </a:t>
            </a:r>
            <a:r>
              <a:rPr lang="de-DE" sz="2400" b="1" dirty="0">
                <a:solidFill>
                  <a:schemeClr val="accent5">
                    <a:lumMod val="50000"/>
                  </a:schemeClr>
                </a:solidFill>
              </a:rPr>
              <a:t>| 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Zeitgemäße Förderverfahren   </a:t>
            </a:r>
            <a:endParaRPr lang="de-DE" sz="2400" b="1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de-DE" sz="1600" dirty="0">
                <a:solidFill>
                  <a:schemeClr val="accent5">
                    <a:lumMod val="50000"/>
                  </a:schemeClr>
                </a:solidFill>
              </a:rPr>
              <a:t>z.B. </a:t>
            </a:r>
            <a:r>
              <a:rPr lang="de-DE" sz="1600" dirty="0" smtClean="0">
                <a:solidFill>
                  <a:schemeClr val="accent5">
                    <a:lumMod val="50000"/>
                  </a:schemeClr>
                </a:solidFill>
              </a:rPr>
              <a:t>Kommunale Förderverfahren weiterentwickeln | Zeitgemäße Förderkriterien</a:t>
            </a:r>
            <a:endParaRPr lang="de-DE" sz="1600" dirty="0">
              <a:solidFill>
                <a:schemeClr val="accent5">
                  <a:lumMod val="50000"/>
                </a:schemeClr>
              </a:solidFill>
            </a:endParaRPr>
          </a:p>
          <a:p>
            <a:endParaRPr lang="de-DE" sz="2400" b="1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de-DE" sz="2400" b="1" dirty="0">
                <a:solidFill>
                  <a:srgbClr val="BE029A"/>
                </a:solidFill>
                <a:sym typeface="Wingdings 3" panose="05040102010807070707" pitchFamily="18" charset="2"/>
              </a:rPr>
              <a:t></a:t>
            </a:r>
            <a:r>
              <a:rPr lang="de-DE" sz="2400" b="1" dirty="0">
                <a:solidFill>
                  <a:schemeClr val="accent5">
                    <a:lumMod val="50000"/>
                  </a:schemeClr>
                </a:solidFill>
                <a:sym typeface="Wingdings 3" panose="05040102010807070707" pitchFamily="18" charset="2"/>
              </a:rPr>
              <a:t> 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Ziel 21 </a:t>
            </a:r>
            <a:r>
              <a:rPr lang="de-DE" sz="2400" b="1" dirty="0">
                <a:solidFill>
                  <a:schemeClr val="accent5">
                    <a:lumMod val="50000"/>
                  </a:schemeClr>
                </a:solidFill>
              </a:rPr>
              <a:t>| 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Förderung durch Qualifizierung und Wissenstransfers  </a:t>
            </a:r>
          </a:p>
          <a:p>
            <a:r>
              <a:rPr lang="de-DE" sz="1600" dirty="0">
                <a:solidFill>
                  <a:schemeClr val="accent5">
                    <a:lumMod val="50000"/>
                  </a:schemeClr>
                </a:solidFill>
              </a:rPr>
              <a:t>z.B. Weiterbildung </a:t>
            </a:r>
            <a:r>
              <a:rPr lang="de-DE" sz="1600" dirty="0" smtClean="0">
                <a:solidFill>
                  <a:schemeClr val="accent5">
                    <a:lumMod val="50000"/>
                  </a:schemeClr>
                </a:solidFill>
              </a:rPr>
              <a:t>und Wissenstransfers fördern |Nachwuchsarbeit und Vielfalt | Information und Beratung zu Geschäftsmodellen </a:t>
            </a:r>
            <a:endParaRPr lang="de-DE" sz="1600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endParaRPr lang="de-DE" sz="24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0" name="Picture 3" descr="490ddaf1-2be9-45f1-8463-3ece9e14e38c@Prod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9361" y="212887"/>
            <a:ext cx="2041295" cy="62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Gleichschenkliges Dreieck 14"/>
          <p:cNvSpPr/>
          <p:nvPr/>
        </p:nvSpPr>
        <p:spPr bwMode="auto">
          <a:xfrm rot="7109050">
            <a:off x="3544546" y="3063295"/>
            <a:ext cx="700942" cy="654190"/>
          </a:xfrm>
          <a:prstGeom prst="triangle">
            <a:avLst/>
          </a:prstGeom>
          <a:solidFill>
            <a:srgbClr val="4CC5C8">
              <a:alpha val="7803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18" name="Gleichschenkliges Dreieck 17"/>
          <p:cNvSpPr/>
          <p:nvPr/>
        </p:nvSpPr>
        <p:spPr bwMode="auto">
          <a:xfrm rot="9061289">
            <a:off x="2665683" y="2824598"/>
            <a:ext cx="739701" cy="690364"/>
          </a:xfrm>
          <a:prstGeom prst="triangle">
            <a:avLst/>
          </a:prstGeom>
          <a:solidFill>
            <a:schemeClr val="accent4">
              <a:lumMod val="75000"/>
              <a:alpha val="780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19" name="Gleichschenkliges Dreieck 18"/>
          <p:cNvSpPr/>
          <p:nvPr/>
        </p:nvSpPr>
        <p:spPr bwMode="auto">
          <a:xfrm rot="11080959">
            <a:off x="2875671" y="3115084"/>
            <a:ext cx="739701" cy="690364"/>
          </a:xfrm>
          <a:prstGeom prst="triangle">
            <a:avLst/>
          </a:prstGeom>
          <a:solidFill>
            <a:srgbClr val="00D661">
              <a:alpha val="7803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20" name="Gleichschenkliges Dreieck 19"/>
          <p:cNvSpPr/>
          <p:nvPr/>
        </p:nvSpPr>
        <p:spPr bwMode="auto">
          <a:xfrm rot="14952252">
            <a:off x="2552133" y="3379773"/>
            <a:ext cx="739701" cy="690364"/>
          </a:xfrm>
          <a:prstGeom prst="triangle">
            <a:avLst/>
          </a:prstGeom>
          <a:solidFill>
            <a:schemeClr val="accent2">
              <a:lumMod val="75000"/>
              <a:alpha val="780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21" name="Gleichschenkliges Dreieck 20"/>
          <p:cNvSpPr/>
          <p:nvPr/>
        </p:nvSpPr>
        <p:spPr bwMode="auto">
          <a:xfrm rot="19407083">
            <a:off x="3164428" y="3507250"/>
            <a:ext cx="938632" cy="876026"/>
          </a:xfrm>
          <a:prstGeom prst="triangle">
            <a:avLst/>
          </a:prstGeom>
          <a:solidFill>
            <a:schemeClr val="accent2">
              <a:lumMod val="40000"/>
              <a:lumOff val="60000"/>
              <a:alpha val="780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  <p:sp>
        <p:nvSpPr>
          <p:cNvPr id="22" name="Gleichschenkliges Dreieck 21"/>
          <p:cNvSpPr/>
          <p:nvPr/>
        </p:nvSpPr>
        <p:spPr bwMode="auto">
          <a:xfrm rot="10800000">
            <a:off x="2476930" y="4188157"/>
            <a:ext cx="2322925" cy="2167989"/>
          </a:xfrm>
          <a:prstGeom prst="triangle">
            <a:avLst/>
          </a:prstGeom>
          <a:solidFill>
            <a:srgbClr val="BE029A">
              <a:alpha val="7803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96460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7" name="Rechteck 26"/>
          <p:cNvSpPr/>
          <p:nvPr/>
        </p:nvSpPr>
        <p:spPr bwMode="auto">
          <a:xfrm>
            <a:off x="191344" y="926220"/>
            <a:ext cx="11809312" cy="5721874"/>
          </a:xfrm>
          <a:prstGeom prst="rect">
            <a:avLst/>
          </a:prstGeom>
          <a:solidFill>
            <a:srgbClr val="D3E6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Gleichschenkliges Dreieck 27"/>
          <p:cNvSpPr/>
          <p:nvPr/>
        </p:nvSpPr>
        <p:spPr bwMode="auto">
          <a:xfrm rot="10800000">
            <a:off x="376305" y="3501024"/>
            <a:ext cx="1285846" cy="1200123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9" name="Gleichschenkliges Dreieck 28"/>
          <p:cNvSpPr/>
          <p:nvPr/>
        </p:nvSpPr>
        <p:spPr bwMode="auto">
          <a:xfrm rot="10800000">
            <a:off x="1491615" y="5301208"/>
            <a:ext cx="738138" cy="688929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" name="Gleichschenkliges Dreieck 30"/>
          <p:cNvSpPr/>
          <p:nvPr/>
        </p:nvSpPr>
        <p:spPr bwMode="auto">
          <a:xfrm rot="10800000">
            <a:off x="1672936" y="1946402"/>
            <a:ext cx="556816" cy="519695"/>
          </a:xfrm>
          <a:prstGeom prst="triangle">
            <a:avLst/>
          </a:prstGeom>
          <a:solidFill>
            <a:srgbClr val="0088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Gleichschenkliges Dreieck 31"/>
          <p:cNvSpPr/>
          <p:nvPr/>
        </p:nvSpPr>
        <p:spPr bwMode="auto">
          <a:xfrm>
            <a:off x="10320443" y="2420888"/>
            <a:ext cx="1285846" cy="1200123"/>
          </a:xfrm>
          <a:prstGeom prst="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3" name="Gleichschenkliges Dreieck 32"/>
          <p:cNvSpPr/>
          <p:nvPr/>
        </p:nvSpPr>
        <p:spPr bwMode="auto">
          <a:xfrm rot="12251048">
            <a:off x="10289696" y="1173701"/>
            <a:ext cx="738138" cy="688929"/>
          </a:xfrm>
          <a:prstGeom prst="triangl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Gleichschenkliges Dreieck 33"/>
          <p:cNvSpPr/>
          <p:nvPr/>
        </p:nvSpPr>
        <p:spPr bwMode="auto">
          <a:xfrm rot="10800000">
            <a:off x="3143673" y="6474377"/>
            <a:ext cx="738138" cy="688929"/>
          </a:xfrm>
          <a:prstGeom prst="triangl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3" name="Grafik 2" descr="Stadt Bielefeld&#10;Der Oberbürgermeister"/>
          <p:cNvPicPr>
            <a:picLocks noChangeAspect="1" noChangeArrowheads="1"/>
          </p:cNvPicPr>
          <p:nvPr/>
        </p:nvPicPr>
        <p:blipFill>
          <a:blip r:embed="rId3"/>
          <a:srcRect r="76897"/>
          <a:stretch/>
        </p:blipFill>
        <p:spPr bwMode="auto">
          <a:xfrm>
            <a:off x="279779" y="251603"/>
            <a:ext cx="451563" cy="537892"/>
          </a:xfrm>
          <a:prstGeom prst="rect">
            <a:avLst/>
          </a:prstGeom>
          <a:noFill/>
        </p:spPr>
      </p:pic>
      <p:pic>
        <p:nvPicPr>
          <p:cNvPr id="4" name="Grafik 1"/>
          <p:cNvPicPr>
            <a:picLocks noChangeAspect="1" noChangeArrowheads="1"/>
          </p:cNvPicPr>
          <p:nvPr/>
        </p:nvPicPr>
        <p:blipFill>
          <a:blip r:embed="rId4"/>
          <a:srcRect r="867"/>
          <a:stretch/>
        </p:blipFill>
        <p:spPr bwMode="auto">
          <a:xfrm>
            <a:off x="10271496" y="260648"/>
            <a:ext cx="1729160" cy="528846"/>
          </a:xfrm>
          <a:prstGeom prst="rect">
            <a:avLst/>
          </a:prstGeom>
          <a:noFill/>
        </p:spPr>
      </p:pic>
      <p:pic>
        <p:nvPicPr>
          <p:cNvPr id="6" name="Picture 1" descr="Stadt Bielefeld&#10;Der Oberbürgermeister"/>
          <p:cNvPicPr>
            <a:picLocks noChangeAspect="1" noChangeArrowheads="1"/>
          </p:cNvPicPr>
          <p:nvPr/>
        </p:nvPicPr>
        <p:blipFill>
          <a:blip r:embed="rId3"/>
          <a:srcRect l="25912" t="36951" r="23757" b="22852"/>
          <a:stretch/>
        </p:blipFill>
        <p:spPr bwMode="auto">
          <a:xfrm>
            <a:off x="694805" y="535635"/>
            <a:ext cx="1368747" cy="301077"/>
          </a:xfrm>
          <a:prstGeom prst="rect">
            <a:avLst/>
          </a:prstGeom>
          <a:noFill/>
        </p:spPr>
      </p:pic>
      <p:sp>
        <p:nvSpPr>
          <p:cNvPr id="8" name="Textfeld 7"/>
          <p:cNvSpPr txBox="1"/>
          <p:nvPr/>
        </p:nvSpPr>
        <p:spPr bwMode="auto">
          <a:xfrm>
            <a:off x="279778" y="1073527"/>
            <a:ext cx="94886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de-DE" sz="3200" b="1" dirty="0" smtClean="0">
                <a:solidFill>
                  <a:schemeClr val="accent5">
                    <a:lumMod val="50000"/>
                  </a:schemeClr>
                </a:solidFill>
              </a:rPr>
              <a:t>Geplantes Verfahren &amp; Termine</a:t>
            </a:r>
          </a:p>
        </p:txBody>
      </p:sp>
      <p:sp>
        <p:nvSpPr>
          <p:cNvPr id="12" name="Textfeld 11"/>
          <p:cNvSpPr txBox="1"/>
          <p:nvPr/>
        </p:nvSpPr>
        <p:spPr bwMode="auto">
          <a:xfrm>
            <a:off x="2351584" y="1700808"/>
            <a:ext cx="9649072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defRPr/>
            </a:pP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04.09. Kulturausschuss – 1. Lesung</a:t>
            </a:r>
          </a:p>
          <a:p>
            <a:pPr>
              <a:spcBef>
                <a:spcPts val="1200"/>
              </a:spcBef>
              <a:defRPr/>
            </a:pP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11.09. 	Seniorenrat</a:t>
            </a:r>
          </a:p>
          <a:p>
            <a:pPr>
              <a:spcBef>
                <a:spcPts val="1200"/>
              </a:spcBef>
              <a:defRPr/>
            </a:pP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11.09. 	Integrationsrat </a:t>
            </a:r>
          </a:p>
          <a:p>
            <a:pPr>
              <a:spcBef>
                <a:spcPts val="1200"/>
              </a:spcBef>
              <a:defRPr/>
            </a:pP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17.09. 	Stadtentwicklungsausschuss</a:t>
            </a:r>
          </a:p>
          <a:p>
            <a:pPr>
              <a:spcBef>
                <a:spcPts val="1200"/>
              </a:spcBef>
              <a:defRPr/>
            </a:pP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02.10. 	Jugendhilfeausschuss</a:t>
            </a:r>
          </a:p>
          <a:p>
            <a:pPr>
              <a:spcBef>
                <a:spcPts val="1200"/>
              </a:spcBef>
              <a:defRPr/>
            </a:pP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08.10. 	Schul- und Sportausschuss </a:t>
            </a:r>
          </a:p>
          <a:p>
            <a:pPr>
              <a:spcBef>
                <a:spcPts val="1200"/>
              </a:spcBef>
              <a:defRPr/>
            </a:pP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09.10. 	Beirat für Behindertenfragen </a:t>
            </a:r>
          </a:p>
          <a:p>
            <a:pPr>
              <a:spcBef>
                <a:spcPts val="1200"/>
              </a:spcBef>
              <a:defRPr/>
            </a:pP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27.11.	Kulturausschuss – Vorlage des gestalteten KEP &amp; Beschlussfassung</a:t>
            </a:r>
          </a:p>
          <a:p>
            <a:pPr>
              <a:spcBef>
                <a:spcPts val="1200"/>
              </a:spcBef>
              <a:defRPr/>
            </a:pP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19.12.	Rat der Stadt Bielefeld</a:t>
            </a:r>
            <a:endParaRPr lang="de-DE" sz="2400" dirty="0">
              <a:solidFill>
                <a:schemeClr val="accent5">
                  <a:lumMod val="50000"/>
                </a:schemeClr>
              </a:solidFill>
              <a:sym typeface="Wingdings" panose="05000000000000000000" pitchFamily="2" charset="2"/>
            </a:endParaRPr>
          </a:p>
        </p:txBody>
      </p:sp>
      <p:sp>
        <p:nvSpPr>
          <p:cNvPr id="20" name="Textfeld 19"/>
          <p:cNvSpPr txBox="1"/>
          <p:nvPr/>
        </p:nvSpPr>
        <p:spPr bwMode="auto">
          <a:xfrm>
            <a:off x="7176120" y="3791581"/>
            <a:ext cx="4824536" cy="1200329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defRPr/>
            </a:pPr>
            <a:r>
              <a:rPr lang="de-DE" sz="2400" b="1" dirty="0" smtClean="0">
                <a:solidFill>
                  <a:srgbClr val="C00000"/>
                </a:solidFill>
                <a:sym typeface="Wingdings" panose="05000000000000000000" pitchFamily="2" charset="2"/>
              </a:rPr>
              <a:t>Rückmeldungen bitte bis zum</a:t>
            </a:r>
            <a:br>
              <a:rPr lang="de-DE" sz="2400" b="1" dirty="0" smtClean="0">
                <a:solidFill>
                  <a:srgbClr val="C00000"/>
                </a:solidFill>
                <a:sym typeface="Wingdings" panose="05000000000000000000" pitchFamily="2" charset="2"/>
              </a:rPr>
            </a:br>
            <a:r>
              <a:rPr lang="de-DE" sz="2400" b="1" u="sng" dirty="0" smtClean="0">
                <a:solidFill>
                  <a:srgbClr val="C00000"/>
                </a:solidFill>
                <a:sym typeface="Wingdings" panose="05000000000000000000" pitchFamily="2" charset="2"/>
              </a:rPr>
              <a:t>15.10. </a:t>
            </a:r>
            <a:r>
              <a:rPr lang="de-DE" sz="2400" b="1" dirty="0" smtClean="0">
                <a:solidFill>
                  <a:srgbClr val="C00000"/>
                </a:solidFill>
                <a:sym typeface="Wingdings" panose="05000000000000000000" pitchFamily="2" charset="2"/>
              </a:rPr>
              <a:t>an Johanna Trockels </a:t>
            </a:r>
            <a:r>
              <a:rPr lang="de-DE" sz="2400" dirty="0" smtClean="0">
                <a:solidFill>
                  <a:srgbClr val="C00000"/>
                </a:solidFill>
                <a:sym typeface="Wingdings" panose="05000000000000000000" pitchFamily="2" charset="2"/>
                <a:hlinkClick r:id="rId5"/>
              </a:rPr>
              <a:t>JohannaMarie.Trockels@bielefeld.de</a:t>
            </a:r>
            <a:endParaRPr lang="de-DE" sz="2400" dirty="0">
              <a:solidFill>
                <a:srgbClr val="C00000"/>
              </a:solidFill>
              <a:sym typeface="Wingdings" panose="05000000000000000000" pitchFamily="2" charset="2"/>
            </a:endParaRPr>
          </a:p>
        </p:txBody>
      </p:sp>
      <p:sp>
        <p:nvSpPr>
          <p:cNvPr id="35" name="Gleichschenkliges Dreieck 34"/>
          <p:cNvSpPr/>
          <p:nvPr/>
        </p:nvSpPr>
        <p:spPr bwMode="auto">
          <a:xfrm rot="11573584">
            <a:off x="10995191" y="5812223"/>
            <a:ext cx="815695" cy="761315"/>
          </a:xfrm>
          <a:prstGeom prst="triangle">
            <a:avLst/>
          </a:prstGeom>
          <a:solidFill>
            <a:srgbClr val="BE02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18464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9" name="Rechteck 8"/>
          <p:cNvSpPr/>
          <p:nvPr/>
        </p:nvSpPr>
        <p:spPr bwMode="auto">
          <a:xfrm>
            <a:off x="191344" y="926220"/>
            <a:ext cx="11809312" cy="5721874"/>
          </a:xfrm>
          <a:prstGeom prst="rect">
            <a:avLst/>
          </a:prstGeom>
          <a:solidFill>
            <a:srgbClr val="D3E6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3" name="Grafik 2" descr="Stadt Bielefeld&#10;Der Oberbürgermeister"/>
          <p:cNvPicPr>
            <a:picLocks noChangeAspect="1" noChangeArrowheads="1"/>
          </p:cNvPicPr>
          <p:nvPr/>
        </p:nvPicPr>
        <p:blipFill>
          <a:blip r:embed="rId3"/>
          <a:srcRect r="76897"/>
          <a:stretch/>
        </p:blipFill>
        <p:spPr bwMode="auto">
          <a:xfrm>
            <a:off x="279779" y="251603"/>
            <a:ext cx="451563" cy="537892"/>
          </a:xfrm>
          <a:prstGeom prst="rect">
            <a:avLst/>
          </a:prstGeom>
          <a:noFill/>
        </p:spPr>
      </p:pic>
      <p:pic>
        <p:nvPicPr>
          <p:cNvPr id="4" name="Grafik 1"/>
          <p:cNvPicPr>
            <a:picLocks noChangeAspect="1" noChangeArrowheads="1"/>
          </p:cNvPicPr>
          <p:nvPr/>
        </p:nvPicPr>
        <p:blipFill>
          <a:blip r:embed="rId4"/>
          <a:srcRect r="867"/>
          <a:stretch/>
        </p:blipFill>
        <p:spPr bwMode="auto">
          <a:xfrm>
            <a:off x="10271496" y="260648"/>
            <a:ext cx="1729160" cy="528846"/>
          </a:xfrm>
          <a:prstGeom prst="rect">
            <a:avLst/>
          </a:prstGeom>
          <a:noFill/>
        </p:spPr>
      </p:pic>
      <p:pic>
        <p:nvPicPr>
          <p:cNvPr id="6" name="Picture 1" descr="Stadt Bielefeld&#10;Der Oberbürgermeister"/>
          <p:cNvPicPr>
            <a:picLocks noChangeAspect="1" noChangeArrowheads="1"/>
          </p:cNvPicPr>
          <p:nvPr/>
        </p:nvPicPr>
        <p:blipFill>
          <a:blip r:embed="rId3"/>
          <a:srcRect l="25912" t="36951" r="23757" b="22852"/>
          <a:stretch/>
        </p:blipFill>
        <p:spPr bwMode="auto">
          <a:xfrm>
            <a:off x="694805" y="535635"/>
            <a:ext cx="1368747" cy="301077"/>
          </a:xfrm>
          <a:prstGeom prst="rect">
            <a:avLst/>
          </a:prstGeom>
          <a:noFill/>
        </p:spPr>
      </p:pic>
      <p:sp>
        <p:nvSpPr>
          <p:cNvPr id="8" name="Textfeld 7"/>
          <p:cNvSpPr txBox="1"/>
          <p:nvPr/>
        </p:nvSpPr>
        <p:spPr bwMode="auto">
          <a:xfrm>
            <a:off x="279779" y="1073527"/>
            <a:ext cx="4824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de-DE" sz="3200" b="1" dirty="0" smtClean="0">
                <a:solidFill>
                  <a:schemeClr val="accent5">
                    <a:lumMod val="50000"/>
                  </a:schemeClr>
                </a:solidFill>
              </a:rPr>
              <a:t>Die Umsetzungsphase</a:t>
            </a:r>
          </a:p>
        </p:txBody>
      </p:sp>
      <p:sp>
        <p:nvSpPr>
          <p:cNvPr id="12" name="Textfeld 11"/>
          <p:cNvSpPr txBox="1"/>
          <p:nvPr/>
        </p:nvSpPr>
        <p:spPr bwMode="auto">
          <a:xfrm>
            <a:off x="2351585" y="1700808"/>
            <a:ext cx="409831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defRPr/>
            </a:pP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Der KEP ist als 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Leitfaden, Werkzeug, Wissens- und Ideenspeicher </a:t>
            </a: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zu verstehen – nicht als </a:t>
            </a:r>
            <a:r>
              <a:rPr lang="de-DE" sz="2400" dirty="0" err="1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To</a:t>
            </a: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-Do-Liste. </a:t>
            </a:r>
          </a:p>
          <a:p>
            <a:pPr>
              <a:spcBef>
                <a:spcPts val="1200"/>
              </a:spcBef>
              <a:defRPr/>
            </a:pP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Die Umsetzung erfolgt 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partizipativ und kooperativ </a:t>
            </a: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mit kommunalen und freien Kulturakteur*innen sowie weiteren Partnern. </a:t>
            </a:r>
          </a:p>
          <a:p>
            <a:pPr>
              <a:spcBef>
                <a:spcPts val="1200"/>
              </a:spcBef>
              <a:defRPr/>
            </a:pPr>
            <a:r>
              <a:rPr lang="de-DE" sz="2400" dirty="0">
                <a:solidFill>
                  <a:schemeClr val="accent5">
                    <a:lumMod val="50000"/>
                  </a:schemeClr>
                </a:solidFill>
                <a:sym typeface="Wingdings 3" panose="05040102010807070707" pitchFamily="18" charset="2"/>
              </a:rPr>
              <a:t>Die Handlungsempfehlungen werden </a:t>
            </a:r>
            <a:r>
              <a:rPr lang="de-DE" sz="2400" b="1" dirty="0">
                <a:solidFill>
                  <a:schemeClr val="accent5">
                    <a:lumMod val="50000"/>
                  </a:schemeClr>
                </a:solidFill>
                <a:sym typeface="Wingdings 3" panose="05040102010807070707" pitchFamily="18" charset="2"/>
              </a:rPr>
              <a:t>sukzessive entwickelt, geplant und umgesetzt</a:t>
            </a:r>
            <a:r>
              <a:rPr lang="de-DE" sz="2400" dirty="0">
                <a:solidFill>
                  <a:schemeClr val="accent5">
                    <a:lumMod val="50000"/>
                  </a:schemeClr>
                </a:solidFill>
                <a:sym typeface="Wingdings 3" panose="05040102010807070707" pitchFamily="18" charset="2"/>
              </a:rPr>
              <a:t>. </a:t>
            </a:r>
          </a:p>
        </p:txBody>
      </p:sp>
      <p:sp>
        <p:nvSpPr>
          <p:cNvPr id="11" name="Gleichschenkliges Dreieck 10"/>
          <p:cNvSpPr/>
          <p:nvPr/>
        </p:nvSpPr>
        <p:spPr bwMode="auto">
          <a:xfrm rot="10800000">
            <a:off x="376305" y="3501024"/>
            <a:ext cx="1285846" cy="1200123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Gleichschenkliges Dreieck 12"/>
          <p:cNvSpPr/>
          <p:nvPr/>
        </p:nvSpPr>
        <p:spPr bwMode="auto">
          <a:xfrm rot="10800000">
            <a:off x="1491615" y="5301208"/>
            <a:ext cx="738138" cy="688929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Gleichschenkliges Dreieck 14"/>
          <p:cNvSpPr/>
          <p:nvPr/>
        </p:nvSpPr>
        <p:spPr bwMode="auto">
          <a:xfrm rot="10800000">
            <a:off x="1672936" y="1946402"/>
            <a:ext cx="556816" cy="519695"/>
          </a:xfrm>
          <a:prstGeom prst="triangle">
            <a:avLst/>
          </a:prstGeom>
          <a:solidFill>
            <a:srgbClr val="0088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Gleichschenkliges Dreieck 17"/>
          <p:cNvSpPr/>
          <p:nvPr/>
        </p:nvSpPr>
        <p:spPr bwMode="auto">
          <a:xfrm rot="10800000">
            <a:off x="3143673" y="6474377"/>
            <a:ext cx="738138" cy="688929"/>
          </a:xfrm>
          <a:prstGeom prst="triangl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Textfeld 18"/>
          <p:cNvSpPr txBox="1"/>
          <p:nvPr/>
        </p:nvSpPr>
        <p:spPr bwMode="auto">
          <a:xfrm>
            <a:off x="6700131" y="1686139"/>
            <a:ext cx="422014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defRPr/>
            </a:pP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Die Umsetzung erfolgt 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i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nnerhalb der </a:t>
            </a:r>
            <a:b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</a:rPr>
              <a:t>bestehenden Strukturen</a:t>
            </a: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</a:rPr>
              <a:t>.</a:t>
            </a:r>
            <a:endParaRPr lang="de-DE" sz="2400" dirty="0" smtClean="0">
              <a:solidFill>
                <a:schemeClr val="accent5">
                  <a:lumMod val="50000"/>
                </a:schemeClr>
              </a:solidFill>
              <a:sym typeface="Wingdings" panose="05000000000000000000" pitchFamily="2" charset="2"/>
            </a:endParaRPr>
          </a:p>
          <a:p>
            <a:pPr>
              <a:spcBef>
                <a:spcPts val="1200"/>
              </a:spcBef>
              <a:defRPr/>
            </a:pPr>
            <a:r>
              <a:rPr lang="de-DE" sz="2400" dirty="0">
                <a:solidFill>
                  <a:schemeClr val="accent5">
                    <a:lumMod val="50000"/>
                  </a:schemeClr>
                </a:solidFill>
                <a:sym typeface="Wingdings 3" panose="05040102010807070707" pitchFamily="18" charset="2"/>
              </a:rPr>
              <a:t>Kontinuierliche </a:t>
            </a:r>
            <a:r>
              <a:rPr lang="de-DE" sz="2400" b="1" dirty="0">
                <a:solidFill>
                  <a:schemeClr val="accent5">
                    <a:lumMod val="50000"/>
                  </a:schemeClr>
                </a:solidFill>
                <a:sym typeface="Wingdings 3" panose="05040102010807070707" pitchFamily="18" charset="2"/>
              </a:rPr>
              <a:t>Antriebe</a:t>
            </a:r>
            <a:r>
              <a:rPr lang="de-DE" sz="2400" dirty="0">
                <a:solidFill>
                  <a:schemeClr val="accent5">
                    <a:lumMod val="50000"/>
                  </a:schemeClr>
                </a:solidFill>
                <a:sym typeface="Wingdings 3" panose="05040102010807070707" pitchFamily="18" charset="2"/>
              </a:rPr>
              <a:t> </a:t>
            </a:r>
            <a:br>
              <a:rPr lang="de-DE" sz="2400" dirty="0">
                <a:solidFill>
                  <a:schemeClr val="accent5">
                    <a:lumMod val="50000"/>
                  </a:schemeClr>
                </a:solidFill>
                <a:sym typeface="Wingdings 3" panose="05040102010807070707" pitchFamily="18" charset="2"/>
              </a:rPr>
            </a:b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  <a:sym typeface="Wingdings 3" panose="05040102010807070707" pitchFamily="18" charset="2"/>
              </a:rPr>
              <a:t>halten </a:t>
            </a:r>
            <a:r>
              <a:rPr lang="de-DE" sz="2400" dirty="0">
                <a:solidFill>
                  <a:schemeClr val="accent5">
                    <a:lumMod val="50000"/>
                  </a:schemeClr>
                </a:solidFill>
                <a:sym typeface="Wingdings 3" panose="05040102010807070707" pitchFamily="18" charset="2"/>
              </a:rPr>
              <a:t>den 2. KEP lebendig</a:t>
            </a: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  <a:sym typeface="Wingdings 3" panose="05040102010807070707" pitchFamily="18" charset="2"/>
              </a:rPr>
              <a:t>.</a:t>
            </a:r>
            <a:endParaRPr lang="de-DE" sz="2400" dirty="0" smtClean="0">
              <a:solidFill>
                <a:schemeClr val="accent5">
                  <a:lumMod val="50000"/>
                </a:schemeClr>
              </a:solidFill>
              <a:sym typeface="Wingdings" panose="05000000000000000000" pitchFamily="2" charset="2"/>
            </a:endParaRPr>
          </a:p>
          <a:p>
            <a:pPr>
              <a:spcBef>
                <a:spcPts val="1200"/>
              </a:spcBef>
              <a:defRPr/>
            </a:pP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Ein kontinuierliches </a:t>
            </a:r>
            <a:r>
              <a:rPr lang="de-DE" sz="2400" b="1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Monitoring</a:t>
            </a:r>
            <a:r>
              <a:rPr lang="de-DE" sz="2400" dirty="0" smtClean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 erfolgt und wird öffentlich auf der Projekt-Webseite dargelegt. </a:t>
            </a:r>
          </a:p>
          <a:p>
            <a:pPr>
              <a:spcBef>
                <a:spcPts val="1200"/>
              </a:spcBef>
              <a:defRPr/>
            </a:pPr>
            <a:endParaRPr lang="de-DE" sz="2400" dirty="0" smtClean="0">
              <a:solidFill>
                <a:schemeClr val="accent5">
                  <a:lumMod val="50000"/>
                </a:schemeClr>
              </a:solidFill>
              <a:sym typeface="Wingdings" panose="05000000000000000000" pitchFamily="2" charset="2"/>
            </a:endParaRPr>
          </a:p>
        </p:txBody>
      </p:sp>
      <p:sp>
        <p:nvSpPr>
          <p:cNvPr id="21" name="Gleichschenkliges Dreieck 20"/>
          <p:cNvSpPr/>
          <p:nvPr/>
        </p:nvSpPr>
        <p:spPr bwMode="auto">
          <a:xfrm rot="12251048">
            <a:off x="10289696" y="1173701"/>
            <a:ext cx="738138" cy="688929"/>
          </a:xfrm>
          <a:prstGeom prst="triangl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Gleichschenkliges Dreieck 22"/>
          <p:cNvSpPr/>
          <p:nvPr/>
        </p:nvSpPr>
        <p:spPr bwMode="auto">
          <a:xfrm>
            <a:off x="10320443" y="2420888"/>
            <a:ext cx="1285846" cy="1200123"/>
          </a:xfrm>
          <a:prstGeom prst="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" name="Gleichschenkliges Dreieck 15"/>
          <p:cNvSpPr/>
          <p:nvPr/>
        </p:nvSpPr>
        <p:spPr bwMode="auto">
          <a:xfrm rot="11573584">
            <a:off x="10995191" y="5812223"/>
            <a:ext cx="815695" cy="761315"/>
          </a:xfrm>
          <a:prstGeom prst="triangle">
            <a:avLst/>
          </a:prstGeom>
          <a:solidFill>
            <a:srgbClr val="BE02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93122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1" name="Grafik 10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aintBrush/>
                    </a14:imgEffect>
                  </a14:imgLayer>
                </a14:imgProps>
              </a:ext>
            </a:extLst>
          </a:blip>
          <a:srcRect l="2625" t="-46752" r="8110" b="-2"/>
          <a:stretch/>
        </p:blipFill>
        <p:spPr bwMode="auto">
          <a:xfrm>
            <a:off x="-24680" y="-27384"/>
            <a:ext cx="12241360" cy="6885384"/>
          </a:xfrm>
          <a:prstGeom prst="rect">
            <a:avLst/>
          </a:prstGeom>
        </p:spPr>
      </p:pic>
      <p:sp>
        <p:nvSpPr>
          <p:cNvPr id="13" name="Textfeld 12"/>
          <p:cNvSpPr txBox="1"/>
          <p:nvPr/>
        </p:nvSpPr>
        <p:spPr bwMode="auto">
          <a:xfrm>
            <a:off x="28271" y="2588916"/>
            <a:ext cx="12192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de-DE" sz="6000" b="1" dirty="0" smtClean="0">
                <a:solidFill>
                  <a:schemeClr val="bg1"/>
                </a:solidFill>
                <a:latin typeface="Bahnschrift" panose="020B0502040204020203" pitchFamily="34" charset="0"/>
              </a:rPr>
              <a:t>Vielen Dank für Ihre Aufmerksamkeit!</a:t>
            </a:r>
          </a:p>
        </p:txBody>
      </p:sp>
      <p:pic>
        <p:nvPicPr>
          <p:cNvPr id="19" name="Grafik 1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980"/>
          <a:stretch/>
        </p:blipFill>
        <p:spPr bwMode="auto">
          <a:xfrm>
            <a:off x="407368" y="244397"/>
            <a:ext cx="5256584" cy="1672436"/>
          </a:xfrm>
          <a:prstGeom prst="rect">
            <a:avLst/>
          </a:prstGeom>
        </p:spPr>
      </p:pic>
      <p:grpSp>
        <p:nvGrpSpPr>
          <p:cNvPr id="20" name="Gruppieren 19"/>
          <p:cNvGrpSpPr/>
          <p:nvPr/>
        </p:nvGrpSpPr>
        <p:grpSpPr>
          <a:xfrm>
            <a:off x="6384032" y="495519"/>
            <a:ext cx="4992159" cy="1525618"/>
            <a:chOff x="3319158" y="2857433"/>
            <a:chExt cx="5658587" cy="1729280"/>
          </a:xfrm>
        </p:grpSpPr>
        <p:sp>
          <p:nvSpPr>
            <p:cNvPr id="21" name="Rechteck 20"/>
            <p:cNvSpPr/>
            <p:nvPr/>
          </p:nvSpPr>
          <p:spPr bwMode="auto">
            <a:xfrm>
              <a:off x="4426937" y="2996951"/>
              <a:ext cx="1162060" cy="145257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2" name="Rechteck 21"/>
            <p:cNvSpPr/>
            <p:nvPr/>
          </p:nvSpPr>
          <p:spPr bwMode="auto">
            <a:xfrm>
              <a:off x="4972142" y="2992669"/>
              <a:ext cx="1162060" cy="87586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3" name="Rechteck 22"/>
            <p:cNvSpPr/>
            <p:nvPr/>
          </p:nvSpPr>
          <p:spPr bwMode="auto">
            <a:xfrm>
              <a:off x="6079516" y="3501008"/>
              <a:ext cx="1712372" cy="41510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24" name="Picture 3" descr="490ddaf1-2be9-45f1-8463-3ece9e14e38c@Prod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19158" y="2857433"/>
              <a:ext cx="5658587" cy="17292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" name="Gleichschenkliges Dreieck 4"/>
          <p:cNvSpPr/>
          <p:nvPr/>
        </p:nvSpPr>
        <p:spPr>
          <a:xfrm rot="10800000">
            <a:off x="623393" y="3902336"/>
            <a:ext cx="1285846" cy="1200123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Gleichschenkliges Dreieck 24"/>
          <p:cNvSpPr/>
          <p:nvPr/>
        </p:nvSpPr>
        <p:spPr bwMode="auto">
          <a:xfrm rot="10800000">
            <a:off x="1738703" y="5702520"/>
            <a:ext cx="738138" cy="688929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6" name="Gleichschenkliges Dreieck 25"/>
          <p:cNvSpPr/>
          <p:nvPr/>
        </p:nvSpPr>
        <p:spPr bwMode="auto">
          <a:xfrm rot="11573584">
            <a:off x="10994934" y="2761857"/>
            <a:ext cx="815695" cy="761315"/>
          </a:xfrm>
          <a:prstGeom prst="triangle">
            <a:avLst/>
          </a:prstGeom>
          <a:solidFill>
            <a:srgbClr val="BE02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7" name="Gleichschenkliges Dreieck 26"/>
          <p:cNvSpPr/>
          <p:nvPr/>
        </p:nvSpPr>
        <p:spPr bwMode="auto">
          <a:xfrm rot="10800000">
            <a:off x="1920024" y="2347714"/>
            <a:ext cx="556816" cy="519695"/>
          </a:xfrm>
          <a:prstGeom prst="triangle">
            <a:avLst/>
          </a:prstGeom>
          <a:solidFill>
            <a:srgbClr val="0088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Gleichschenkliges Dreieck 27"/>
          <p:cNvSpPr/>
          <p:nvPr/>
        </p:nvSpPr>
        <p:spPr bwMode="auto">
          <a:xfrm rot="10800000">
            <a:off x="9840417" y="5030892"/>
            <a:ext cx="1285846" cy="1200123"/>
          </a:xfrm>
          <a:prstGeom prst="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9" name="Gleichschenkliges Dreieck 28"/>
          <p:cNvSpPr/>
          <p:nvPr/>
        </p:nvSpPr>
        <p:spPr bwMode="auto">
          <a:xfrm rot="12251048">
            <a:off x="9960927" y="1757132"/>
            <a:ext cx="738138" cy="688929"/>
          </a:xfrm>
          <a:prstGeom prst="triangl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" name="Gleichschenkliges Dreieck 29"/>
          <p:cNvSpPr/>
          <p:nvPr/>
        </p:nvSpPr>
        <p:spPr bwMode="auto">
          <a:xfrm rot="10800000">
            <a:off x="3143673" y="6474377"/>
            <a:ext cx="738138" cy="688929"/>
          </a:xfrm>
          <a:prstGeom prst="triangl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96495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</a:majorFont>
      <a:minorFont>
        <a:latin typeface="Calibri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1091</Words>
  <Application>Microsoft Office PowerPoint</Application>
  <DocSecurity>0</DocSecurity>
  <PresentationFormat>Breitbild</PresentationFormat>
  <Paragraphs>188</Paragraphs>
  <Slides>17</Slides>
  <Notes>17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10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17</vt:i4>
      </vt:variant>
    </vt:vector>
  </HeadingPairs>
  <TitlesOfParts>
    <vt:vector size="28" baseType="lpstr">
      <vt:lpstr>72 Black</vt:lpstr>
      <vt:lpstr>Arial</vt:lpstr>
      <vt:lpstr>Arial Rounded MT Bold</vt:lpstr>
      <vt:lpstr>Bahnschrift</vt:lpstr>
      <vt:lpstr>Calibri</vt:lpstr>
      <vt:lpstr>Calibri Light</vt:lpstr>
      <vt:lpstr>Webdings</vt:lpstr>
      <vt:lpstr>Wingdings</vt:lpstr>
      <vt:lpstr>Wingdings 2</vt:lpstr>
      <vt:lpstr>Wingdings 3</vt:lpstr>
      <vt:lpstr>Office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Manager/>
  <Company>S. Bielefeld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subject/>
  <dc:creator>Trockels, Johanna Marie (410.1)</dc:creator>
  <cp:keywords/>
  <dc:description/>
  <cp:lastModifiedBy>Ellinghorst, Andrea (410.1)</cp:lastModifiedBy>
  <cp:revision>1021</cp:revision>
  <cp:lastPrinted>2024-08-20T12:56:24Z</cp:lastPrinted>
  <dcterms:created xsi:type="dcterms:W3CDTF">2023-06-13T09:31:57Z</dcterms:created>
  <dcterms:modified xsi:type="dcterms:W3CDTF">2024-09-04T09:27:34Z</dcterms:modified>
  <cp:category/>
  <dc:identifier/>
  <cp:contentStatus/>
  <dc:language/>
  <cp:version/>
</cp:coreProperties>
</file>