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2" r:id="rId5"/>
    <p:sldId id="259" r:id="rId6"/>
    <p:sldId id="263" r:id="rId7"/>
    <p:sldId id="264" r:id="rId8"/>
    <p:sldId id="265" r:id="rId9"/>
    <p:sldId id="267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369"/>
    <a:srgbClr val="4C70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1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4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989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532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5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99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916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5360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62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947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338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35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9898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041E5-D2BE-4F9A-A244-749B2158AF45}" type="datetimeFigureOut">
              <a:rPr lang="de-DE" smtClean="0"/>
              <a:t>18.01.2023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984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75861" y="1268488"/>
            <a:ext cx="112433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Vorstellung des Teilprojekts der 2. Kulturentwicklungsplanung</a:t>
            </a:r>
          </a:p>
          <a:p>
            <a:pPr algn="ctr"/>
            <a:endParaRPr lang="de-DE" sz="4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8000" b="1" dirty="0" smtClean="0">
                <a:solidFill>
                  <a:schemeClr val="accent1">
                    <a:lumMod val="50000"/>
                  </a:schemeClr>
                </a:solidFill>
              </a:rPr>
              <a:t>Gesellschaftliche Verantwortung</a:t>
            </a:r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3200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m Kulturausschuss am 18. Januar 2023</a:t>
            </a: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„Gesellschaftliche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3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Die Teilprojektgruppe </a:t>
            </a:r>
          </a:p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Gesellschaftliche Verantwortung: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4200" dirty="0" smtClean="0">
                <a:solidFill>
                  <a:schemeClr val="accent1">
                    <a:lumMod val="50000"/>
                  </a:schemeClr>
                </a:solidFill>
              </a:rPr>
              <a:t>Leitung:</a:t>
            </a:r>
          </a:p>
          <a:p>
            <a:r>
              <a:rPr lang="de-DE" sz="2000" dirty="0"/>
              <a:t>Stephan Noltze (Kulturreferent | </a:t>
            </a:r>
            <a:r>
              <a:rPr lang="de-DE" sz="2000" dirty="0" err="1"/>
              <a:t>Kulturpact</a:t>
            </a:r>
            <a:r>
              <a:rPr lang="de-DE" sz="2000" dirty="0"/>
              <a:t> e.V., Fairstival e.V., </a:t>
            </a:r>
            <a:r>
              <a:rPr lang="de-DE" sz="2000" dirty="0" err="1"/>
              <a:t>Welthaus</a:t>
            </a:r>
            <a:r>
              <a:rPr lang="de-DE" sz="2000" dirty="0"/>
              <a:t> Bielefeld e.V.) / Dr. Wilhelm Stratmann (Leitung Museen im </a:t>
            </a:r>
            <a:r>
              <a:rPr lang="de-DE" sz="2000" dirty="0" err="1"/>
              <a:t>Ravensberger</a:t>
            </a:r>
            <a:r>
              <a:rPr lang="de-DE" sz="2000" dirty="0"/>
              <a:t> Park)</a:t>
            </a:r>
          </a:p>
          <a:p>
            <a:r>
              <a:rPr lang="de-DE" sz="4200" dirty="0" smtClean="0">
                <a:solidFill>
                  <a:schemeClr val="accent1">
                    <a:lumMod val="50000"/>
                  </a:schemeClr>
                </a:solidFill>
              </a:rPr>
              <a:t>Mitarbeitende: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2000" dirty="0"/>
              <a:t>Thamm – Wind, Regine (Umweltamt</a:t>
            </a:r>
            <a:r>
              <a:rPr lang="de-DE" sz="2000" dirty="0" smtClean="0"/>
              <a:t>) | </a:t>
            </a:r>
            <a:r>
              <a:rPr lang="de-DE" sz="2000" dirty="0" err="1" smtClean="0"/>
              <a:t>Ledabil</a:t>
            </a:r>
            <a:r>
              <a:rPr lang="de-DE" sz="2000" dirty="0"/>
              <a:t>, Merlin </a:t>
            </a:r>
            <a:r>
              <a:rPr lang="de-DE" sz="2000" dirty="0" smtClean="0"/>
              <a:t>Maria </a:t>
            </a:r>
            <a:r>
              <a:rPr lang="de-DE" sz="2000" dirty="0"/>
              <a:t>(Kulturamt</a:t>
            </a:r>
            <a:r>
              <a:rPr lang="de-DE" sz="2000" dirty="0" smtClean="0"/>
              <a:t>) | </a:t>
            </a:r>
            <a:r>
              <a:rPr lang="de-DE" sz="2000" dirty="0" err="1" smtClean="0"/>
              <a:t>Keiter</a:t>
            </a:r>
            <a:r>
              <a:rPr lang="de-DE" sz="2000" dirty="0"/>
              <a:t>, Mark (Naturkundemuseum </a:t>
            </a:r>
            <a:r>
              <a:rPr lang="de-DE" sz="2000" dirty="0" smtClean="0"/>
              <a:t>Bielefeld) | Schwarm</a:t>
            </a:r>
            <a:r>
              <a:rPr lang="de-DE" sz="2000" dirty="0"/>
              <a:t>, Elisabeth (Museum </a:t>
            </a:r>
            <a:r>
              <a:rPr lang="de-DE" sz="2000" dirty="0" err="1"/>
              <a:t>Huelsmann</a:t>
            </a:r>
            <a:r>
              <a:rPr lang="de-DE" sz="2000" dirty="0" smtClean="0"/>
              <a:t>) | Schmid</a:t>
            </a:r>
            <a:r>
              <a:rPr lang="de-DE" sz="2000" dirty="0"/>
              <a:t>, Harald Otto (</a:t>
            </a:r>
            <a:r>
              <a:rPr lang="de-DE" sz="2000" dirty="0" smtClean="0"/>
              <a:t>Alarmtheater) | </a:t>
            </a:r>
            <a:r>
              <a:rPr lang="de-DE" sz="2000" dirty="0" err="1" smtClean="0"/>
              <a:t>Pischel</a:t>
            </a:r>
            <a:r>
              <a:rPr lang="de-DE" sz="2000" dirty="0"/>
              <a:t>, Marie (Freie </a:t>
            </a:r>
            <a:r>
              <a:rPr lang="de-DE" sz="2000" dirty="0" smtClean="0"/>
              <a:t>Szene) | George</a:t>
            </a:r>
            <a:r>
              <a:rPr lang="de-DE" sz="2000" dirty="0"/>
              <a:t>, Sophie (FH Bielefeld, FB </a:t>
            </a:r>
            <a:r>
              <a:rPr lang="de-DE" sz="2000" dirty="0" smtClean="0"/>
              <a:t>Fotografie) | </a:t>
            </a:r>
            <a:r>
              <a:rPr lang="de-DE" sz="2000" dirty="0" err="1" smtClean="0"/>
              <a:t>Walkenhorst</a:t>
            </a:r>
            <a:r>
              <a:rPr lang="de-DE" sz="2000" dirty="0"/>
              <a:t>, Bettina (Veranstaltungskauffrau</a:t>
            </a:r>
            <a:r>
              <a:rPr lang="de-DE" sz="2000" dirty="0" smtClean="0"/>
              <a:t>) | Hellwig</a:t>
            </a:r>
            <a:r>
              <a:rPr lang="de-DE" sz="2000" dirty="0"/>
              <a:t>, Rhea (Erzieherin</a:t>
            </a:r>
            <a:r>
              <a:rPr lang="de-DE" sz="2000" dirty="0" smtClean="0"/>
              <a:t>) | Ruis</a:t>
            </a:r>
            <a:r>
              <a:rPr lang="de-DE" sz="2000" dirty="0"/>
              <a:t>, Christine (Theater</a:t>
            </a:r>
            <a:r>
              <a:rPr lang="de-DE" sz="2000" dirty="0" smtClean="0"/>
              <a:t>) | Daniel</a:t>
            </a:r>
            <a:r>
              <a:rPr lang="de-DE" sz="2000" dirty="0"/>
              <a:t>, Aneta (VHS Bielefeld</a:t>
            </a:r>
            <a:r>
              <a:rPr lang="de-DE" sz="2000" dirty="0" smtClean="0"/>
              <a:t>) |Fischer</a:t>
            </a:r>
            <a:r>
              <a:rPr lang="de-DE" sz="2000" dirty="0"/>
              <a:t>, Gesa (Wissenschaftsbüro, Bielefeld Marketing</a:t>
            </a:r>
            <a:r>
              <a:rPr lang="de-DE" sz="2000" dirty="0" smtClean="0"/>
              <a:t>) | Al </a:t>
            </a:r>
            <a:r>
              <a:rPr lang="de-DE" sz="2000" dirty="0" err="1"/>
              <a:t>Shumali</a:t>
            </a:r>
            <a:r>
              <a:rPr lang="de-DE" sz="2000" dirty="0"/>
              <a:t>, </a:t>
            </a:r>
            <a:r>
              <a:rPr lang="de-DE" sz="2000" dirty="0" err="1"/>
              <a:t>Yammen</a:t>
            </a:r>
            <a:r>
              <a:rPr lang="de-DE" sz="2000" dirty="0"/>
              <a:t> (IBZ)</a:t>
            </a:r>
          </a:p>
          <a:p>
            <a:endParaRPr lang="de-DE" sz="42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78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Wie hat die Gruppe gearbeitet?</a:t>
            </a:r>
            <a:endParaRPr lang="de-DE" sz="15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Insgesamt </a:t>
            </a:r>
            <a:r>
              <a:rPr lang="de-DE" sz="2800" dirty="0" smtClean="0"/>
              <a:t>9 </a:t>
            </a:r>
            <a:r>
              <a:rPr lang="de-DE" sz="2800" dirty="0"/>
              <a:t>Treffen </a:t>
            </a:r>
            <a:r>
              <a:rPr lang="de-DE" sz="2800" dirty="0" smtClean="0"/>
              <a:t>(3 </a:t>
            </a:r>
            <a:r>
              <a:rPr lang="de-DE" sz="2800" dirty="0"/>
              <a:t>in digitaler </a:t>
            </a:r>
            <a:r>
              <a:rPr lang="de-DE" sz="2800" dirty="0" smtClean="0"/>
              <a:t>Form)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Fokus-Themen wurde gemeinsam mit den Teilnehmenden entwickelt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Pro Treffen ein Thema</a:t>
            </a:r>
          </a:p>
          <a:p>
            <a:r>
              <a:rPr lang="de-DE" sz="2800" dirty="0" smtClean="0"/>
              <a:t> </a:t>
            </a:r>
            <a:endParaRPr lang="de-DE" sz="2800" dirty="0"/>
          </a:p>
          <a:p>
            <a:r>
              <a:rPr lang="de-DE" sz="2800" b="1" dirty="0" smtClean="0"/>
              <a:t>Experten-Inputs:</a:t>
            </a:r>
            <a:endParaRPr lang="de-DE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err="1" smtClean="0"/>
              <a:t>Sustainable</a:t>
            </a:r>
            <a:r>
              <a:rPr lang="de-DE" sz="2800" dirty="0" smtClean="0"/>
              <a:t> </a:t>
            </a:r>
            <a:r>
              <a:rPr lang="de-DE" sz="2800" dirty="0"/>
              <a:t>Development </a:t>
            </a:r>
            <a:r>
              <a:rPr lang="de-DE" sz="2800" dirty="0" smtClean="0"/>
              <a:t>Goals (SDGs), TP-Leitung </a:t>
            </a:r>
            <a:r>
              <a:rPr lang="de-DE" sz="2800" dirty="0"/>
              <a:t>Stephan </a:t>
            </a:r>
            <a:r>
              <a:rPr lang="de-DE" sz="2800" dirty="0" smtClean="0"/>
              <a:t>Noltze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Nachhaltigkeitsstrategie </a:t>
            </a:r>
            <a:r>
              <a:rPr lang="de-DE" sz="2800" dirty="0"/>
              <a:t>der Stadt </a:t>
            </a:r>
            <a:r>
              <a:rPr lang="de-DE" sz="2800" dirty="0" smtClean="0"/>
              <a:t>Bielefeld, Frau </a:t>
            </a:r>
            <a:r>
              <a:rPr lang="de-DE" sz="2800" dirty="0"/>
              <a:t>Birgit Reher vom </a:t>
            </a:r>
            <a:r>
              <a:rPr lang="de-DE" sz="2800" dirty="0" smtClean="0"/>
              <a:t>Umweltamt</a:t>
            </a:r>
            <a:endParaRPr lang="de-DE" sz="2800" dirty="0"/>
          </a:p>
          <a:p>
            <a:endParaRPr lang="de-DE" sz="22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778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06726" y="1162527"/>
            <a:ext cx="112433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Was für Hauptthemen haben sich aus den Diskussionen und Arbeitsprozessen innerhalb der Teilprojektgruppe Gesellschaftliche Verantwortung ergeben?</a:t>
            </a:r>
            <a:endParaRPr lang="de-DE" b="1" dirty="0" smtClean="0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935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90879" y="990693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4300102" y="1003746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1" name="Textfeld 10"/>
          <p:cNvSpPr txBox="1"/>
          <p:nvPr/>
        </p:nvSpPr>
        <p:spPr>
          <a:xfrm>
            <a:off x="348537" y="1187464"/>
            <a:ext cx="357528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Kultur &amp; Stadtgesellschaft</a:t>
            </a:r>
          </a:p>
          <a:p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Hier ging es </a:t>
            </a:r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um:</a:t>
            </a:r>
          </a:p>
          <a:p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Kultur </a:t>
            </a:r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und eine aktive, miteinander im Austausch stehende Stadtgesellschaft (Partizipation, Mitbestimmung / Demokratie, kulturelle Teilhabe...)</a:t>
            </a:r>
            <a:endParaRPr lang="de-DE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9667408" y="6009278"/>
            <a:ext cx="216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Foto: Historisches Museum</a:t>
            </a:r>
            <a:endParaRPr lang="de-DE" sz="14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753" y="1271005"/>
            <a:ext cx="7077122" cy="471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96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90879" y="990693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1" name="Textfeld 10"/>
          <p:cNvSpPr txBox="1"/>
          <p:nvPr/>
        </p:nvSpPr>
        <p:spPr>
          <a:xfrm>
            <a:off x="348537" y="1187464"/>
            <a:ext cx="357528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Kultur &amp; </a:t>
            </a:r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Wissenschaft</a:t>
            </a:r>
          </a:p>
          <a:p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Hier </a:t>
            </a:r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ging es </a:t>
            </a:r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um:</a:t>
            </a:r>
          </a:p>
          <a:p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Das </a:t>
            </a:r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Potential der Kultur wissenschaftliche Zusammenhänge, Erkenntnisse und ihre Methoden vermitteln zu können. Auch kann sich die Kultur von der Wissenschaft bereichern und inspirieren lassen. </a:t>
            </a:r>
            <a:endParaRPr lang="de-DE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435" y="1593580"/>
            <a:ext cx="7347773" cy="4140994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9889407" y="5755813"/>
            <a:ext cx="20255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Foto: Bielefeld Marketing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1621268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90879" y="990693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>
            <a:off x="348537" y="1187464"/>
            <a:ext cx="371638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Kultur &amp; gesellschaftliche Verantwortung </a:t>
            </a:r>
            <a:b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Hier </a:t>
            </a:r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ging es </a:t>
            </a:r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um:</a:t>
            </a:r>
          </a:p>
          <a:p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Die </a:t>
            </a:r>
            <a:r>
              <a:rPr lang="de-DE" sz="2400" dirty="0">
                <a:solidFill>
                  <a:schemeClr val="accent1">
                    <a:lumMod val="50000"/>
                  </a:schemeClr>
                </a:solidFill>
              </a:rPr>
              <a:t>Verantwortung der Gesellschaft für die Kultur. Bedürfnisse von und Voraussetzungen für Kultur, finanzielle Unterstützungen etc.</a:t>
            </a:r>
            <a:endParaRPr lang="de-DE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10553774" y="5965981"/>
            <a:ext cx="12436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Foto: Fairstival</a:t>
            </a:r>
            <a:endParaRPr lang="de-DE" sz="14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27" y="1229347"/>
            <a:ext cx="7143231" cy="47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17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90879" y="990693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>
            <a:off x="348537" y="1187464"/>
            <a:ext cx="394567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accent1">
                    <a:lumMod val="50000"/>
                  </a:schemeClr>
                </a:solidFill>
              </a:rPr>
              <a:t>Kultur &amp; Nachhaltigkeit</a:t>
            </a:r>
          </a:p>
          <a:p>
            <a:r>
              <a:rPr lang="de-DE" sz="3600" smtClean="0">
                <a:solidFill>
                  <a:schemeClr val="accent1">
                    <a:lumMod val="50000"/>
                  </a:schemeClr>
                </a:solidFill>
              </a:rPr>
              <a:t>ökologisch &amp; </a:t>
            </a:r>
            <a:r>
              <a:rPr lang="de-DE" sz="3600" dirty="0" smtClean="0">
                <a:solidFill>
                  <a:schemeClr val="accent1">
                    <a:lumMod val="50000"/>
                  </a:schemeClr>
                </a:solidFill>
              </a:rPr>
              <a:t>sozial</a:t>
            </a:r>
          </a:p>
          <a:p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Hier ging es um:</a:t>
            </a:r>
          </a:p>
          <a:p>
            <a:r>
              <a:rPr lang="de-DE" sz="2000" dirty="0">
                <a:solidFill>
                  <a:schemeClr val="accent1">
                    <a:lumMod val="50000"/>
                  </a:schemeClr>
                </a:solidFill>
              </a:rPr>
              <a:t>Nachhaltigkeit als </a:t>
            </a:r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Gesellschaftsprojekt</a:t>
            </a:r>
            <a:r>
              <a:rPr lang="de-DE" sz="2000" dirty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de-DE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Welchen </a:t>
            </a:r>
            <a:r>
              <a:rPr lang="de-DE" sz="2000" dirty="0">
                <a:solidFill>
                  <a:schemeClr val="accent1">
                    <a:lumMod val="50000"/>
                  </a:schemeClr>
                </a:solidFill>
              </a:rPr>
              <a:t>Beitrag kann/muss der Kultursektor leisten? Wie können Kulturveranstaltungen nachhaltig organisiert werden, im Hinblick auf Ressourcenverbrauch, </a:t>
            </a:r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Umweltverträglichkeit, NHS </a:t>
            </a:r>
            <a:r>
              <a:rPr lang="de-DE" sz="2000" dirty="0" err="1">
                <a:solidFill>
                  <a:schemeClr val="accent1">
                    <a:lumMod val="50000"/>
                  </a:schemeClr>
                </a:solidFill>
              </a:rPr>
              <a:t>u.ä.</a:t>
            </a:r>
            <a:endParaRPr lang="de-DE" sz="2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9995076" y="5773335"/>
            <a:ext cx="1953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Grafik: Bundesregierung</a:t>
            </a:r>
            <a:endParaRPr lang="de-DE" sz="14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13" y="1614447"/>
            <a:ext cx="7337413" cy="412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500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06726" y="1162527"/>
            <a:ext cx="112433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Botschaft aus der Arbeitsgruppe?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de-DE" b="1" dirty="0" smtClean="0"/>
          </a:p>
          <a:p>
            <a:r>
              <a:rPr lang="de-DE" sz="3200" dirty="0"/>
              <a:t>Akzeptieren </a:t>
            </a:r>
            <a:r>
              <a:rPr lang="de-DE" sz="3200" dirty="0" smtClean="0"/>
              <a:t>und Wertschätzung der </a:t>
            </a:r>
            <a:r>
              <a:rPr lang="de-DE" sz="3200" dirty="0"/>
              <a:t>Kultur als Trägerin gesellschaftlicher </a:t>
            </a:r>
            <a:r>
              <a:rPr lang="de-DE" sz="3200" dirty="0" smtClean="0"/>
              <a:t>Verantwortung </a:t>
            </a:r>
          </a:p>
          <a:p>
            <a:r>
              <a:rPr lang="de-DE" sz="3200" dirty="0" smtClean="0"/>
              <a:t>Bessere </a:t>
            </a:r>
            <a:r>
              <a:rPr lang="de-DE" sz="3200" dirty="0"/>
              <a:t>Kommunikation zwischen Politik </a:t>
            </a:r>
            <a:r>
              <a:rPr lang="de-DE" sz="3200" dirty="0" smtClean="0"/>
              <a:t>/ Verwaltung </a:t>
            </a:r>
            <a:r>
              <a:rPr lang="de-DE" sz="3200" dirty="0"/>
              <a:t>und den </a:t>
            </a:r>
            <a:r>
              <a:rPr lang="de-DE" sz="3200" dirty="0" smtClean="0"/>
              <a:t>Kulturakteur*innen </a:t>
            </a:r>
          </a:p>
          <a:p>
            <a:r>
              <a:rPr lang="de-DE" sz="3200" dirty="0" smtClean="0">
                <a:sym typeface="Wingdings" panose="05000000000000000000" pitchFamily="2" charset="2"/>
              </a:rPr>
              <a:t> Anerkennung als Expert*innen und Begegnung auf Augenhöhe.</a:t>
            </a:r>
            <a:r>
              <a:rPr lang="de-DE" sz="3200" dirty="0" smtClean="0"/>
              <a:t> </a:t>
            </a:r>
          </a:p>
          <a:p>
            <a:endParaRPr lang="de-DE" dirty="0" smtClean="0"/>
          </a:p>
        </p:txBody>
      </p:sp>
      <p:sp>
        <p:nvSpPr>
          <p:cNvPr id="2" name="Rechteck 1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Vorstellung Teilprojekt </a:t>
            </a:r>
            <a:r>
              <a:rPr lang="de-DE" sz="1600" dirty="0">
                <a:solidFill>
                  <a:srgbClr val="4C708E"/>
                </a:solidFill>
              </a:rPr>
              <a:t>„ Gesellschaftliche Verantwortung“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8958818" y="6493237"/>
            <a:ext cx="3186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18. </a:t>
            </a:r>
            <a:r>
              <a:rPr lang="de-DE" sz="1600" dirty="0">
                <a:solidFill>
                  <a:srgbClr val="4C708E"/>
                </a:solidFill>
              </a:rPr>
              <a:t>Januar 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57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509</Words>
  <Application>Microsoft Office PowerPoint</Application>
  <PresentationFormat>Breitbild</PresentationFormat>
  <Paragraphs>61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Trockels, Johanna Marie (410.1)</dc:creator>
  <cp:lastModifiedBy>Trockels, Johanna Marie (410.1)</cp:lastModifiedBy>
  <cp:revision>36</cp:revision>
  <dcterms:created xsi:type="dcterms:W3CDTF">2022-12-19T08:38:17Z</dcterms:created>
  <dcterms:modified xsi:type="dcterms:W3CDTF">2023-01-18T08:46:16Z</dcterms:modified>
</cp:coreProperties>
</file>