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9"/>
  </p:notesMasterIdLst>
  <p:handoutMasterIdLst>
    <p:handoutMasterId r:id="rId20"/>
  </p:handoutMasterIdLst>
  <p:sldIdLst>
    <p:sldId id="264" r:id="rId2"/>
    <p:sldId id="263" r:id="rId3"/>
    <p:sldId id="259" r:id="rId4"/>
    <p:sldId id="266" r:id="rId5"/>
    <p:sldId id="273" r:id="rId6"/>
    <p:sldId id="269" r:id="rId7"/>
    <p:sldId id="270" r:id="rId8"/>
    <p:sldId id="274" r:id="rId9"/>
    <p:sldId id="268" r:id="rId10"/>
    <p:sldId id="271" r:id="rId11"/>
    <p:sldId id="272" r:id="rId12"/>
    <p:sldId id="276" r:id="rId13"/>
    <p:sldId id="275" r:id="rId14"/>
    <p:sldId id="277" r:id="rId15"/>
    <p:sldId id="278" r:id="rId16"/>
    <p:sldId id="279" r:id="rId17"/>
    <p:sldId id="261" r:id="rId18"/>
  </p:sldIdLst>
  <p:sldSz cx="9144000" cy="5715000" type="screen16x10"/>
  <p:notesSz cx="6858000" cy="9144000"/>
  <p:defaultText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702" autoAdjust="0"/>
  </p:normalViewPr>
  <p:slideViewPr>
    <p:cSldViewPr snapToGrid="0" snapToObjects="1">
      <p:cViewPr varScale="1">
        <p:scale>
          <a:sx n="150" d="100"/>
          <a:sy n="150" d="100"/>
        </p:scale>
        <p:origin x="474" y="12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B231055-9045-EC42-A627-09A70D08C92C}" type="datetimeFigureOut">
              <a:rPr lang="de-DE" smtClean="0"/>
              <a:t>18.06.2025</a:t>
            </a:fld>
            <a:endParaRPr lang="de-DE"/>
          </a:p>
        </p:txBody>
      </p:sp>
      <p:sp>
        <p:nvSpPr>
          <p:cNvPr id="4" name="Fußzeilenplatzhalt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79E8EDB-5E4A-AD4E-B30F-BDD6F58DE425}" type="slidenum">
              <a:rPr lang="de-DE" smtClean="0"/>
              <a:t>‹Nr.›</a:t>
            </a:fld>
            <a:endParaRPr lang="de-DE"/>
          </a:p>
        </p:txBody>
      </p:sp>
    </p:spTree>
    <p:extLst>
      <p:ext uri="{BB962C8B-B14F-4D97-AF65-F5344CB8AC3E}">
        <p14:creationId xmlns:p14="http://schemas.microsoft.com/office/powerpoint/2010/main" val="36945783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7FEAE3-2199-E24B-8A37-AC306165FB57}" type="datetimeFigureOut">
              <a:rPr lang="de-DE" smtClean="0"/>
              <a:t>18.06.2025</a:t>
            </a:fld>
            <a:endParaRPr lang="de-DE"/>
          </a:p>
        </p:txBody>
      </p:sp>
      <p:sp>
        <p:nvSpPr>
          <p:cNvPr id="4" name="Folienbildplatzhalt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799932-A8B8-8F42-A76C-E9DB1AB273F1}" type="slidenum">
              <a:rPr lang="de-DE" smtClean="0"/>
              <a:t>‹Nr.›</a:t>
            </a:fld>
            <a:endParaRPr lang="de-DE"/>
          </a:p>
        </p:txBody>
      </p:sp>
    </p:spTree>
    <p:extLst>
      <p:ext uri="{BB962C8B-B14F-4D97-AF65-F5344CB8AC3E}">
        <p14:creationId xmlns:p14="http://schemas.microsoft.com/office/powerpoint/2010/main" val="13591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9</a:t>
            </a:fld>
            <a:endParaRPr lang="de-DE"/>
          </a:p>
        </p:txBody>
      </p:sp>
    </p:spTree>
    <p:extLst>
      <p:ext uri="{BB962C8B-B14F-4D97-AF65-F5344CB8AC3E}">
        <p14:creationId xmlns:p14="http://schemas.microsoft.com/office/powerpoint/2010/main" val="3322893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Querung an dieser Stelle auf Luftbild aus 2005 zu erkennen (Ausbauphase</a:t>
            </a:r>
            <a:r>
              <a:rPr lang="de-DE" baseline="0" dirty="0" smtClean="0"/>
              <a:t> der Straße)</a:t>
            </a:r>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14</a:t>
            </a:fld>
            <a:endParaRPr lang="de-DE"/>
          </a:p>
        </p:txBody>
      </p:sp>
    </p:spTree>
    <p:extLst>
      <p:ext uri="{BB962C8B-B14F-4D97-AF65-F5344CB8AC3E}">
        <p14:creationId xmlns:p14="http://schemas.microsoft.com/office/powerpoint/2010/main" val="1886124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15</a:t>
            </a:fld>
            <a:endParaRPr lang="de-DE"/>
          </a:p>
        </p:txBody>
      </p:sp>
    </p:spTree>
    <p:extLst>
      <p:ext uri="{BB962C8B-B14F-4D97-AF65-F5344CB8AC3E}">
        <p14:creationId xmlns:p14="http://schemas.microsoft.com/office/powerpoint/2010/main" val="2083523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16</a:t>
            </a:fld>
            <a:endParaRPr lang="de-DE"/>
          </a:p>
        </p:txBody>
      </p:sp>
    </p:spTree>
    <p:extLst>
      <p:ext uri="{BB962C8B-B14F-4D97-AF65-F5344CB8AC3E}">
        <p14:creationId xmlns:p14="http://schemas.microsoft.com/office/powerpoint/2010/main" val="5853030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440296" y="2715260"/>
            <a:ext cx="7772400" cy="1552416"/>
          </a:xfrm>
        </p:spPr>
        <p:txBody>
          <a:bodyPr lIns="0" anchor="b" anchorCtr="0"/>
          <a:lstStyle>
            <a:lvl1pPr>
              <a:defRPr b="1" i="0" baseline="0">
                <a:solidFill>
                  <a:schemeClr val="bg1"/>
                </a:solidFill>
              </a:defRPr>
            </a:lvl1pPr>
          </a:lstStyle>
          <a:p>
            <a:r>
              <a:rPr lang="de-DE" dirty="0"/>
              <a:t>Titel des Vortrags</a:t>
            </a:r>
            <a:br>
              <a:rPr lang="de-DE" dirty="0"/>
            </a:br>
            <a:r>
              <a:rPr lang="de-DE" dirty="0"/>
              <a:t>mit Unterzeile</a:t>
            </a:r>
          </a:p>
        </p:txBody>
      </p:sp>
      <p:sp>
        <p:nvSpPr>
          <p:cNvPr id="4" name="Datumsplatzhalter 3"/>
          <p:cNvSpPr>
            <a:spLocks noGrp="1"/>
          </p:cNvSpPr>
          <p:nvPr>
            <p:ph type="dt" sz="half" idx="10"/>
          </p:nvPr>
        </p:nvSpPr>
        <p:spPr>
          <a:xfrm>
            <a:off x="464411" y="4267676"/>
            <a:ext cx="1725249" cy="304271"/>
          </a:xfrm>
        </p:spPr>
        <p:txBody>
          <a:bodyPr lIns="0"/>
          <a:lstStyle>
            <a:lvl1pPr>
              <a:defRPr sz="1800" b="0" i="0">
                <a:solidFill>
                  <a:schemeClr val="bg1"/>
                </a:solidFill>
              </a:defRPr>
            </a:lvl1pPr>
          </a:lstStyle>
          <a:p>
            <a:r>
              <a:rPr lang="de-DE"/>
              <a:t>27.11.23</a:t>
            </a:r>
            <a:endParaRPr lang="de-DE" dirty="0"/>
          </a:p>
        </p:txBody>
      </p:sp>
    </p:spTree>
    <p:extLst>
      <p:ext uri="{BB962C8B-B14F-4D97-AF65-F5344CB8AC3E}">
        <p14:creationId xmlns:p14="http://schemas.microsoft.com/office/powerpoint/2010/main" val="1015019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haltsfoli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de-DE" dirty="0"/>
              <a:t>Titel bearbeiten</a:t>
            </a:r>
          </a:p>
        </p:txBody>
      </p:sp>
      <p:sp>
        <p:nvSpPr>
          <p:cNvPr id="3" name="Inhaltsplatzhalter 2"/>
          <p:cNvSpPr>
            <a:spLocks noGrp="1"/>
          </p:cNvSpPr>
          <p:nvPr>
            <p:ph idx="1"/>
          </p:nvPr>
        </p:nvSpPr>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p:txBody>
      </p:sp>
      <p:sp>
        <p:nvSpPr>
          <p:cNvPr id="4" name="Datumsplatzhalter 3"/>
          <p:cNvSpPr>
            <a:spLocks noGrp="1"/>
          </p:cNvSpPr>
          <p:nvPr>
            <p:ph type="dt" sz="half" idx="10"/>
          </p:nvPr>
        </p:nvSpPr>
        <p:spPr/>
        <p:txBody>
          <a:bodyPr/>
          <a:lstStyle/>
          <a:p>
            <a:r>
              <a:rPr lang="de-DE"/>
              <a:t>27.11.23</a:t>
            </a:r>
          </a:p>
        </p:txBody>
      </p:sp>
      <p:sp>
        <p:nvSpPr>
          <p:cNvPr id="5" name="Fußzeilenplatzhalter 4"/>
          <p:cNvSpPr>
            <a:spLocks noGrp="1"/>
          </p:cNvSpPr>
          <p:nvPr>
            <p:ph type="ftr" sz="quarter" idx="11"/>
          </p:nvPr>
        </p:nvSpPr>
        <p:spPr/>
        <p:txBody>
          <a:bodyPr/>
          <a:lstStyle/>
          <a:p>
            <a:r>
              <a:rPr lang="de-DE"/>
              <a:t>|   Stadt Bielefeld Amt für xxxx</a:t>
            </a:r>
          </a:p>
        </p:txBody>
      </p:sp>
      <p:sp>
        <p:nvSpPr>
          <p:cNvPr id="6" name="Foliennummernplatzhalter 5"/>
          <p:cNvSpPr>
            <a:spLocks noGrp="1"/>
          </p:cNvSpPr>
          <p:nvPr>
            <p:ph type="sldNum" sz="quarter" idx="12"/>
          </p:nvPr>
        </p:nvSpPr>
        <p:spPr/>
        <p:txBody>
          <a:bodyPr/>
          <a:lstStyle/>
          <a:p>
            <a:fld id="{F447CDE3-A38D-E441-BF47-DAAD4A0C3F70}" type="slidenum">
              <a:rPr lang="de-DE" smtClean="0"/>
              <a:t>‹Nr.›</a:t>
            </a:fld>
            <a:endParaRPr lang="de-DE"/>
          </a:p>
        </p:txBody>
      </p:sp>
      <p:sp>
        <p:nvSpPr>
          <p:cNvPr id="8" name="Textplatzhalter 7"/>
          <p:cNvSpPr>
            <a:spLocks noGrp="1"/>
          </p:cNvSpPr>
          <p:nvPr>
            <p:ph type="body" sz="quarter" idx="13" hasCustomPrompt="1"/>
          </p:nvPr>
        </p:nvSpPr>
        <p:spPr>
          <a:xfrm>
            <a:off x="457201" y="412751"/>
            <a:ext cx="7921625" cy="462139"/>
          </a:xfrm>
        </p:spPr>
        <p:txBody>
          <a:bodyPr>
            <a:normAutofit/>
          </a:bodyPr>
          <a:lstStyle>
            <a:lvl1pPr marL="0" indent="0">
              <a:buNone/>
              <a:defRPr sz="2000" b="1" baseline="0">
                <a:solidFill>
                  <a:schemeClr val="bg1"/>
                </a:solidFill>
              </a:defRPr>
            </a:lvl1pPr>
          </a:lstStyle>
          <a:p>
            <a:pPr lvl="0"/>
            <a:r>
              <a:rPr lang="de-DE" dirty="0"/>
              <a:t>Platz für eine Headline</a:t>
            </a:r>
          </a:p>
        </p:txBody>
      </p:sp>
    </p:spTree>
    <p:extLst>
      <p:ext uri="{BB962C8B-B14F-4D97-AF65-F5344CB8AC3E}">
        <p14:creationId xmlns:p14="http://schemas.microsoft.com/office/powerpoint/2010/main" val="3777473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Kapiteltren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lvl1pPr>
              <a:defRPr>
                <a:solidFill>
                  <a:schemeClr val="bg1"/>
                </a:solidFill>
              </a:defRPr>
            </a:lvl1pPr>
          </a:lstStyle>
          <a:p>
            <a:r>
              <a:rPr lang="de-DE"/>
              <a:t>27.11.23</a:t>
            </a:r>
            <a:endParaRPr lang="de-DE" dirty="0"/>
          </a:p>
        </p:txBody>
      </p:sp>
      <p:sp>
        <p:nvSpPr>
          <p:cNvPr id="5" name="Fußzeilenplatzhalter 4"/>
          <p:cNvSpPr>
            <a:spLocks noGrp="1"/>
          </p:cNvSpPr>
          <p:nvPr>
            <p:ph type="ftr" sz="quarter" idx="11"/>
          </p:nvPr>
        </p:nvSpPr>
        <p:spPr/>
        <p:txBody>
          <a:bodyPr/>
          <a:lstStyle>
            <a:lvl1pPr>
              <a:defRPr>
                <a:solidFill>
                  <a:schemeClr val="bg1"/>
                </a:solidFill>
              </a:defRPr>
            </a:lvl1pPr>
          </a:lstStyle>
          <a:p>
            <a:r>
              <a:rPr lang="de-DE"/>
              <a:t>|   Stadt Bielefeld Amt für xxxx</a:t>
            </a:r>
            <a:endParaRPr lang="de-DE" dirty="0"/>
          </a:p>
        </p:txBody>
      </p:sp>
      <p:sp>
        <p:nvSpPr>
          <p:cNvPr id="6" name="Foliennummernplatzhalter 5"/>
          <p:cNvSpPr>
            <a:spLocks noGrp="1"/>
          </p:cNvSpPr>
          <p:nvPr>
            <p:ph type="sldNum" sz="quarter" idx="12"/>
          </p:nvPr>
        </p:nvSpPr>
        <p:spPr/>
        <p:txBody>
          <a:bodyPr/>
          <a:lstStyle>
            <a:lvl1pPr>
              <a:defRPr>
                <a:solidFill>
                  <a:schemeClr val="bg1"/>
                </a:solidFill>
              </a:defRPr>
            </a:lvl1pPr>
          </a:lstStyle>
          <a:p>
            <a:fld id="{F447CDE3-A38D-E441-BF47-DAAD4A0C3F70}" type="slidenum">
              <a:rPr lang="de-DE" smtClean="0"/>
              <a:pPr/>
              <a:t>‹Nr.›</a:t>
            </a:fld>
            <a:endParaRPr lang="de-DE"/>
          </a:p>
        </p:txBody>
      </p:sp>
      <p:sp>
        <p:nvSpPr>
          <p:cNvPr id="8" name="Titel 7"/>
          <p:cNvSpPr>
            <a:spLocks noGrp="1"/>
          </p:cNvSpPr>
          <p:nvPr>
            <p:ph type="title" hasCustomPrompt="1"/>
          </p:nvPr>
        </p:nvSpPr>
        <p:spPr>
          <a:xfrm>
            <a:off x="457200" y="1868505"/>
            <a:ext cx="6321972" cy="2875747"/>
          </a:xfrm>
        </p:spPr>
        <p:txBody>
          <a:bodyPr/>
          <a:lstStyle>
            <a:lvl1pPr>
              <a:defRPr baseline="0">
                <a:solidFill>
                  <a:schemeClr val="bg1"/>
                </a:solidFill>
              </a:defRPr>
            </a:lvl1pPr>
          </a:lstStyle>
          <a:p>
            <a:r>
              <a:rPr lang="de-DE" dirty="0"/>
              <a:t>Hier eine Headline für ein neues Kapitel</a:t>
            </a:r>
            <a:br>
              <a:rPr lang="de-DE" dirty="0"/>
            </a:br>
            <a:endParaRPr lang="de-DE" dirty="0"/>
          </a:p>
        </p:txBody>
      </p:sp>
    </p:spTree>
    <p:extLst>
      <p:ext uri="{BB962C8B-B14F-4D97-AF65-F5344CB8AC3E}">
        <p14:creationId xmlns:p14="http://schemas.microsoft.com/office/powerpoint/2010/main" val="2779261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457200" y="1333501"/>
            <a:ext cx="4038600" cy="3771636"/>
          </a:xfrm>
        </p:spPr>
        <p:txBody>
          <a:bodyPr/>
          <a:lstStyle>
            <a:lvl1pPr>
              <a:defRPr sz="26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a:t>Mastertextformat bearbeiten</a:t>
            </a:r>
          </a:p>
          <a:p>
            <a:pPr lvl="1"/>
            <a:r>
              <a:rPr lang="de-DE" dirty="0"/>
              <a:t>Zweite Ebene</a:t>
            </a:r>
          </a:p>
          <a:p>
            <a:pPr lvl="2"/>
            <a:r>
              <a:rPr lang="de-DE" dirty="0"/>
              <a:t>Dritte Ebene</a:t>
            </a:r>
          </a:p>
          <a:p>
            <a:pPr lvl="3"/>
            <a:r>
              <a:rPr lang="de-DE" dirty="0"/>
              <a:t>Vierte Ebene</a:t>
            </a:r>
          </a:p>
        </p:txBody>
      </p:sp>
      <p:sp>
        <p:nvSpPr>
          <p:cNvPr id="4" name="Inhaltsplatzhalter 3"/>
          <p:cNvSpPr>
            <a:spLocks noGrp="1"/>
          </p:cNvSpPr>
          <p:nvPr>
            <p:ph sz="half" idx="2"/>
          </p:nvPr>
        </p:nvSpPr>
        <p:spPr>
          <a:xfrm>
            <a:off x="4648200" y="1333501"/>
            <a:ext cx="4038600" cy="3771636"/>
          </a:xfrm>
        </p:spPr>
        <p:txBody>
          <a:bodyPr/>
          <a:lstStyle>
            <a:lvl1pPr>
              <a:defRPr sz="26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a:t>Mastertextformat bearbeiten</a:t>
            </a:r>
          </a:p>
          <a:p>
            <a:pPr lvl="1"/>
            <a:r>
              <a:rPr lang="de-DE" dirty="0"/>
              <a:t>Zweite Ebene</a:t>
            </a:r>
          </a:p>
          <a:p>
            <a:pPr lvl="2"/>
            <a:r>
              <a:rPr lang="de-DE" dirty="0"/>
              <a:t>Dritte Ebene</a:t>
            </a:r>
          </a:p>
          <a:p>
            <a:pPr lvl="3"/>
            <a:r>
              <a:rPr lang="de-DE" dirty="0"/>
              <a:t>Vierte Ebene</a:t>
            </a:r>
          </a:p>
        </p:txBody>
      </p:sp>
      <p:sp>
        <p:nvSpPr>
          <p:cNvPr id="5" name="Datumsplatzhalter 4"/>
          <p:cNvSpPr>
            <a:spLocks noGrp="1"/>
          </p:cNvSpPr>
          <p:nvPr>
            <p:ph type="dt" sz="half" idx="10"/>
          </p:nvPr>
        </p:nvSpPr>
        <p:spPr/>
        <p:txBody>
          <a:bodyPr/>
          <a:lstStyle/>
          <a:p>
            <a:r>
              <a:rPr lang="de-DE"/>
              <a:t>27.11.23</a:t>
            </a:r>
          </a:p>
        </p:txBody>
      </p:sp>
      <p:sp>
        <p:nvSpPr>
          <p:cNvPr id="6" name="Fußzeilenplatzhalter 5"/>
          <p:cNvSpPr>
            <a:spLocks noGrp="1"/>
          </p:cNvSpPr>
          <p:nvPr>
            <p:ph type="ftr" sz="quarter" idx="11"/>
          </p:nvPr>
        </p:nvSpPr>
        <p:spPr/>
        <p:txBody>
          <a:bodyPr/>
          <a:lstStyle/>
          <a:p>
            <a:r>
              <a:rPr lang="de-DE"/>
              <a:t>|   Stadt Bielefeld Amt für xxxx</a:t>
            </a:r>
          </a:p>
        </p:txBody>
      </p:sp>
      <p:sp>
        <p:nvSpPr>
          <p:cNvPr id="7" name="Foliennummernplatzhalter 6"/>
          <p:cNvSpPr>
            <a:spLocks noGrp="1"/>
          </p:cNvSpPr>
          <p:nvPr>
            <p:ph type="sldNum" sz="quarter" idx="12"/>
          </p:nvPr>
        </p:nvSpPr>
        <p:spPr/>
        <p:txBody>
          <a:bodyPr/>
          <a:lstStyle/>
          <a:p>
            <a:fld id="{F447CDE3-A38D-E441-BF47-DAAD4A0C3F70}" type="slidenum">
              <a:rPr lang="de-DE" smtClean="0"/>
              <a:t>‹Nr.›</a:t>
            </a:fld>
            <a:endParaRPr lang="de-DE"/>
          </a:p>
        </p:txBody>
      </p:sp>
      <p:sp>
        <p:nvSpPr>
          <p:cNvPr id="8" name="Textplatzhalter 7"/>
          <p:cNvSpPr>
            <a:spLocks noGrp="1"/>
          </p:cNvSpPr>
          <p:nvPr>
            <p:ph type="body" sz="quarter" idx="13" hasCustomPrompt="1"/>
          </p:nvPr>
        </p:nvSpPr>
        <p:spPr>
          <a:xfrm>
            <a:off x="457201" y="412751"/>
            <a:ext cx="7921625" cy="462139"/>
          </a:xfrm>
        </p:spPr>
        <p:txBody>
          <a:bodyPr>
            <a:normAutofit/>
          </a:bodyPr>
          <a:lstStyle>
            <a:lvl1pPr marL="0" indent="0">
              <a:buNone/>
              <a:defRPr sz="2000" b="1" baseline="0">
                <a:solidFill>
                  <a:schemeClr val="bg1"/>
                </a:solidFill>
              </a:defRPr>
            </a:lvl1pPr>
          </a:lstStyle>
          <a:p>
            <a:pPr lvl="0"/>
            <a:r>
              <a:rPr lang="de-DE" dirty="0"/>
              <a:t>Platz für eine Headline</a:t>
            </a:r>
          </a:p>
        </p:txBody>
      </p:sp>
    </p:spTree>
    <p:extLst>
      <p:ext uri="{BB962C8B-B14F-4D97-AF65-F5344CB8AC3E}">
        <p14:creationId xmlns:p14="http://schemas.microsoft.com/office/powerpoint/2010/main" val="1816057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Zwei Inhal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Datumsplatzhalter 4"/>
          <p:cNvSpPr>
            <a:spLocks noGrp="1"/>
          </p:cNvSpPr>
          <p:nvPr>
            <p:ph type="dt" sz="half" idx="10"/>
          </p:nvPr>
        </p:nvSpPr>
        <p:spPr/>
        <p:txBody>
          <a:bodyPr/>
          <a:lstStyle/>
          <a:p>
            <a:r>
              <a:rPr lang="de-DE"/>
              <a:t>27.11.23</a:t>
            </a:r>
          </a:p>
        </p:txBody>
      </p:sp>
      <p:sp>
        <p:nvSpPr>
          <p:cNvPr id="6" name="Fußzeilenplatzhalter 5"/>
          <p:cNvSpPr>
            <a:spLocks noGrp="1"/>
          </p:cNvSpPr>
          <p:nvPr>
            <p:ph type="ftr" sz="quarter" idx="11"/>
          </p:nvPr>
        </p:nvSpPr>
        <p:spPr/>
        <p:txBody>
          <a:bodyPr/>
          <a:lstStyle/>
          <a:p>
            <a:r>
              <a:rPr lang="de-DE"/>
              <a:t>|   Stadt Bielefeld Amt für xxxx</a:t>
            </a:r>
          </a:p>
        </p:txBody>
      </p:sp>
      <p:sp>
        <p:nvSpPr>
          <p:cNvPr id="7" name="Foliennummernplatzhalter 6"/>
          <p:cNvSpPr>
            <a:spLocks noGrp="1"/>
          </p:cNvSpPr>
          <p:nvPr>
            <p:ph type="sldNum" sz="quarter" idx="12"/>
          </p:nvPr>
        </p:nvSpPr>
        <p:spPr/>
        <p:txBody>
          <a:bodyPr/>
          <a:lstStyle/>
          <a:p>
            <a:fld id="{F447CDE3-A38D-E441-BF47-DAAD4A0C3F70}" type="slidenum">
              <a:rPr lang="de-DE" smtClean="0"/>
              <a:t>‹Nr.›</a:t>
            </a:fld>
            <a:endParaRPr lang="de-DE"/>
          </a:p>
        </p:txBody>
      </p:sp>
      <p:sp>
        <p:nvSpPr>
          <p:cNvPr id="8" name="Textplatzhalter 7"/>
          <p:cNvSpPr>
            <a:spLocks noGrp="1"/>
          </p:cNvSpPr>
          <p:nvPr>
            <p:ph type="body" sz="quarter" idx="13" hasCustomPrompt="1"/>
          </p:nvPr>
        </p:nvSpPr>
        <p:spPr>
          <a:xfrm>
            <a:off x="457201" y="412751"/>
            <a:ext cx="7921625" cy="462139"/>
          </a:xfrm>
        </p:spPr>
        <p:txBody>
          <a:bodyPr>
            <a:normAutofit/>
          </a:bodyPr>
          <a:lstStyle>
            <a:lvl1pPr marL="0" indent="0">
              <a:buNone/>
              <a:defRPr sz="2000" b="1" baseline="0">
                <a:solidFill>
                  <a:schemeClr val="bg1"/>
                </a:solidFill>
              </a:defRPr>
            </a:lvl1pPr>
          </a:lstStyle>
          <a:p>
            <a:pPr lvl="0"/>
            <a:r>
              <a:rPr lang="de-DE" dirty="0"/>
              <a:t>Platz für eine Headline</a:t>
            </a:r>
          </a:p>
        </p:txBody>
      </p:sp>
      <p:sp>
        <p:nvSpPr>
          <p:cNvPr id="9" name="Bildplatzhalter 8"/>
          <p:cNvSpPr>
            <a:spLocks noGrp="1"/>
          </p:cNvSpPr>
          <p:nvPr>
            <p:ph type="pic" sz="quarter" idx="14"/>
          </p:nvPr>
        </p:nvSpPr>
        <p:spPr>
          <a:xfrm>
            <a:off x="0" y="986015"/>
            <a:ext cx="5708650" cy="4310944"/>
          </a:xfrm>
        </p:spPr>
        <p:txBody>
          <a:bodyPr/>
          <a:lstStyle/>
          <a:p>
            <a:endParaRPr lang="de-DE"/>
          </a:p>
        </p:txBody>
      </p:sp>
      <p:sp>
        <p:nvSpPr>
          <p:cNvPr id="11" name="Bildplatzhalter 10"/>
          <p:cNvSpPr>
            <a:spLocks noGrp="1"/>
          </p:cNvSpPr>
          <p:nvPr>
            <p:ph type="pic" sz="quarter" idx="15"/>
          </p:nvPr>
        </p:nvSpPr>
        <p:spPr>
          <a:xfrm>
            <a:off x="5708650" y="986014"/>
            <a:ext cx="3435350" cy="2161060"/>
          </a:xfrm>
        </p:spPr>
        <p:txBody>
          <a:bodyPr/>
          <a:lstStyle/>
          <a:p>
            <a:endParaRPr lang="de-DE"/>
          </a:p>
        </p:txBody>
      </p:sp>
      <p:sp>
        <p:nvSpPr>
          <p:cNvPr id="13" name="Bildplatzhalter 12"/>
          <p:cNvSpPr>
            <a:spLocks noGrp="1"/>
          </p:cNvSpPr>
          <p:nvPr>
            <p:ph type="pic" sz="quarter" idx="16"/>
          </p:nvPr>
        </p:nvSpPr>
        <p:spPr>
          <a:xfrm>
            <a:off x="5708650" y="3147075"/>
            <a:ext cx="3435350" cy="2149884"/>
          </a:xfrm>
        </p:spPr>
        <p:txBody>
          <a:bodyPr/>
          <a:lstStyle/>
          <a:p>
            <a:endParaRPr lang="de-DE"/>
          </a:p>
        </p:txBody>
      </p:sp>
    </p:spTree>
    <p:extLst>
      <p:ext uri="{BB962C8B-B14F-4D97-AF65-F5344CB8AC3E}">
        <p14:creationId xmlns:p14="http://schemas.microsoft.com/office/powerpoint/2010/main" val="628674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Zwei Inhal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Bildplatzhalter 8"/>
          <p:cNvSpPr>
            <a:spLocks noGrp="1"/>
          </p:cNvSpPr>
          <p:nvPr>
            <p:ph type="pic" sz="quarter" idx="14"/>
          </p:nvPr>
        </p:nvSpPr>
        <p:spPr>
          <a:xfrm>
            <a:off x="0" y="986014"/>
            <a:ext cx="9144000" cy="4728986"/>
          </a:xfrm>
        </p:spPr>
        <p:txBody>
          <a:bodyPr/>
          <a:lstStyle/>
          <a:p>
            <a:endParaRPr lang="de-DE"/>
          </a:p>
        </p:txBody>
      </p:sp>
      <p:sp>
        <p:nvSpPr>
          <p:cNvPr id="5" name="Datumsplatzhalter 4"/>
          <p:cNvSpPr>
            <a:spLocks noGrp="1"/>
          </p:cNvSpPr>
          <p:nvPr>
            <p:ph type="dt" sz="half" idx="10"/>
          </p:nvPr>
        </p:nvSpPr>
        <p:spPr/>
        <p:txBody>
          <a:bodyPr/>
          <a:lstStyle/>
          <a:p>
            <a:r>
              <a:rPr lang="de-DE"/>
              <a:t>27.11.23</a:t>
            </a:r>
          </a:p>
        </p:txBody>
      </p:sp>
      <p:sp>
        <p:nvSpPr>
          <p:cNvPr id="6" name="Fußzeilenplatzhalter 5"/>
          <p:cNvSpPr>
            <a:spLocks noGrp="1"/>
          </p:cNvSpPr>
          <p:nvPr>
            <p:ph type="ftr" sz="quarter" idx="11"/>
          </p:nvPr>
        </p:nvSpPr>
        <p:spPr/>
        <p:txBody>
          <a:bodyPr/>
          <a:lstStyle/>
          <a:p>
            <a:r>
              <a:rPr lang="de-DE"/>
              <a:t>|   Stadt Bielefeld Amt für xxxx</a:t>
            </a:r>
          </a:p>
        </p:txBody>
      </p:sp>
      <p:sp>
        <p:nvSpPr>
          <p:cNvPr id="7" name="Foliennummernplatzhalter 6"/>
          <p:cNvSpPr>
            <a:spLocks noGrp="1"/>
          </p:cNvSpPr>
          <p:nvPr>
            <p:ph type="sldNum" sz="quarter" idx="12"/>
          </p:nvPr>
        </p:nvSpPr>
        <p:spPr/>
        <p:txBody>
          <a:bodyPr/>
          <a:lstStyle/>
          <a:p>
            <a:fld id="{F447CDE3-A38D-E441-BF47-DAAD4A0C3F70}" type="slidenum">
              <a:rPr lang="de-DE" smtClean="0"/>
              <a:t>‹Nr.›</a:t>
            </a:fld>
            <a:endParaRPr lang="de-DE"/>
          </a:p>
        </p:txBody>
      </p:sp>
      <p:sp>
        <p:nvSpPr>
          <p:cNvPr id="8" name="Textplatzhalter 7"/>
          <p:cNvSpPr>
            <a:spLocks noGrp="1"/>
          </p:cNvSpPr>
          <p:nvPr>
            <p:ph type="body" sz="quarter" idx="13" hasCustomPrompt="1"/>
          </p:nvPr>
        </p:nvSpPr>
        <p:spPr>
          <a:xfrm>
            <a:off x="457201" y="412751"/>
            <a:ext cx="7921625" cy="462139"/>
          </a:xfrm>
        </p:spPr>
        <p:txBody>
          <a:bodyPr>
            <a:normAutofit/>
          </a:bodyPr>
          <a:lstStyle>
            <a:lvl1pPr marL="0" indent="0">
              <a:buNone/>
              <a:defRPr sz="2000" b="1" baseline="0">
                <a:solidFill>
                  <a:schemeClr val="bg1"/>
                </a:solidFill>
              </a:defRPr>
            </a:lvl1pPr>
          </a:lstStyle>
          <a:p>
            <a:pPr lvl="0"/>
            <a:r>
              <a:rPr lang="de-DE" dirty="0"/>
              <a:t>Platz für eine Headline</a:t>
            </a:r>
          </a:p>
        </p:txBody>
      </p:sp>
    </p:spTree>
    <p:extLst>
      <p:ext uri="{BB962C8B-B14F-4D97-AF65-F5344CB8AC3E}">
        <p14:creationId xmlns:p14="http://schemas.microsoft.com/office/powerpoint/2010/main" val="198164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1091179"/>
            <a:ext cx="8229600" cy="952500"/>
          </a:xfrm>
          <a:prstGeom prst="rect">
            <a:avLst/>
          </a:prstGeom>
        </p:spPr>
        <p:txBody>
          <a:bodyPr vert="horz" lIns="0" tIns="45720" rIns="91440" bIns="45720" rtlCol="0" anchor="ctr">
            <a:normAutofit/>
          </a:bodyPr>
          <a:lstStyle/>
          <a:p>
            <a:r>
              <a:rPr lang="de-DE" dirty="0"/>
              <a:t>Titel bearbeiten</a:t>
            </a:r>
          </a:p>
        </p:txBody>
      </p:sp>
      <p:sp>
        <p:nvSpPr>
          <p:cNvPr id="3" name="Textplatzhalter 2"/>
          <p:cNvSpPr>
            <a:spLocks noGrp="1"/>
          </p:cNvSpPr>
          <p:nvPr>
            <p:ph type="body" idx="1"/>
          </p:nvPr>
        </p:nvSpPr>
        <p:spPr>
          <a:xfrm>
            <a:off x="457200" y="2043679"/>
            <a:ext cx="8229600" cy="3061458"/>
          </a:xfrm>
          <a:prstGeom prst="rect">
            <a:avLst/>
          </a:prstGeom>
        </p:spPr>
        <p:txBody>
          <a:bodyPr vert="horz" lIns="0" tIns="45720" rIns="91440" bIns="45720" rtlCol="0">
            <a:norm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p:txBody>
      </p:sp>
      <p:sp>
        <p:nvSpPr>
          <p:cNvPr id="4" name="Datumsplatzhalter 3"/>
          <p:cNvSpPr>
            <a:spLocks noGrp="1"/>
          </p:cNvSpPr>
          <p:nvPr>
            <p:ph type="dt" sz="half" idx="2"/>
          </p:nvPr>
        </p:nvSpPr>
        <p:spPr>
          <a:xfrm>
            <a:off x="457200" y="5296959"/>
            <a:ext cx="874110" cy="304271"/>
          </a:xfrm>
          <a:prstGeom prst="rect">
            <a:avLst/>
          </a:prstGeom>
        </p:spPr>
        <p:txBody>
          <a:bodyPr vert="horz" lIns="0" tIns="45720" rIns="91440" bIns="45720" rtlCol="0" anchor="ctr"/>
          <a:lstStyle>
            <a:lvl1pPr algn="l">
              <a:defRPr sz="1200" b="1" i="0">
                <a:solidFill>
                  <a:schemeClr val="tx1"/>
                </a:solidFill>
              </a:defRPr>
            </a:lvl1pPr>
          </a:lstStyle>
          <a:p>
            <a:r>
              <a:rPr lang="de-DE"/>
              <a:t>27.11.23</a:t>
            </a:r>
            <a:endParaRPr lang="de-DE" dirty="0"/>
          </a:p>
        </p:txBody>
      </p:sp>
      <p:sp>
        <p:nvSpPr>
          <p:cNvPr id="5" name="Fußzeilenplatzhalter 4"/>
          <p:cNvSpPr>
            <a:spLocks noGrp="1"/>
          </p:cNvSpPr>
          <p:nvPr>
            <p:ph type="ftr" sz="quarter" idx="3"/>
          </p:nvPr>
        </p:nvSpPr>
        <p:spPr>
          <a:xfrm>
            <a:off x="1331310" y="5296959"/>
            <a:ext cx="6761656" cy="304271"/>
          </a:xfrm>
          <a:prstGeom prst="rect">
            <a:avLst/>
          </a:prstGeom>
        </p:spPr>
        <p:txBody>
          <a:bodyPr vert="horz" lIns="0" tIns="45720" rIns="91440" bIns="45720" rtlCol="0" anchor="ctr"/>
          <a:lstStyle>
            <a:lvl1pPr algn="l">
              <a:defRPr sz="1200">
                <a:solidFill>
                  <a:schemeClr val="tx1"/>
                </a:solidFill>
              </a:defRPr>
            </a:lvl1pPr>
          </a:lstStyle>
          <a:p>
            <a:r>
              <a:rPr lang="de-DE"/>
              <a:t>|   Stadt Bielefeld Amt für xxxx</a:t>
            </a:r>
            <a:endParaRPr lang="de-DE" dirty="0"/>
          </a:p>
        </p:txBody>
      </p:sp>
      <p:sp>
        <p:nvSpPr>
          <p:cNvPr id="6" name="Foliennummernplatzhalter 5"/>
          <p:cNvSpPr>
            <a:spLocks noGrp="1"/>
          </p:cNvSpPr>
          <p:nvPr>
            <p:ph type="sldNum" sz="quarter" idx="4"/>
          </p:nvPr>
        </p:nvSpPr>
        <p:spPr>
          <a:xfrm>
            <a:off x="8092968" y="5296959"/>
            <a:ext cx="593833" cy="304271"/>
          </a:xfrm>
          <a:prstGeom prst="rect">
            <a:avLst/>
          </a:prstGeom>
        </p:spPr>
        <p:txBody>
          <a:bodyPr vert="horz" lIns="91440" tIns="45720" rIns="91440" bIns="45720" rtlCol="0" anchor="ctr"/>
          <a:lstStyle>
            <a:lvl1pPr algn="r">
              <a:defRPr sz="1200">
                <a:solidFill>
                  <a:schemeClr val="tx1"/>
                </a:solidFill>
              </a:defRPr>
            </a:lvl1pPr>
          </a:lstStyle>
          <a:p>
            <a:fld id="{F447CDE3-A38D-E441-BF47-DAAD4A0C3F70}" type="slidenum">
              <a:rPr lang="de-DE" smtClean="0"/>
              <a:pPr/>
              <a:t>‹Nr.›</a:t>
            </a:fld>
            <a:endParaRPr lang="de-DE" dirty="0"/>
          </a:p>
        </p:txBody>
      </p:sp>
    </p:spTree>
    <p:extLst>
      <p:ext uri="{BB962C8B-B14F-4D97-AF65-F5344CB8AC3E}">
        <p14:creationId xmlns:p14="http://schemas.microsoft.com/office/powerpoint/2010/main" val="3350126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p:txStyles>
    <p:titleStyle>
      <a:lvl1pPr algn="l" defTabSz="457200" rtl="0" eaLnBrk="1" latinLnBrk="0" hangingPunct="1">
        <a:spcBef>
          <a:spcPct val="0"/>
        </a:spcBef>
        <a:buNone/>
        <a:defRPr sz="3600" b="1" i="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5.xml"/><Relationship Id="rId4" Type="http://schemas.openxmlformats.org/officeDocument/2006/relationships/image" Target="../media/image14.jp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17.jpg"/><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20.png"/><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440296" y="2212752"/>
            <a:ext cx="7772400" cy="1552416"/>
          </a:xfrm>
        </p:spPr>
        <p:txBody>
          <a:bodyPr/>
          <a:lstStyle/>
          <a:p>
            <a:r>
              <a:rPr lang="de-DE" dirty="0" smtClean="0"/>
              <a:t>Gefahrenstelle am Wanderweg – Querung der Straße Johannistal</a:t>
            </a:r>
            <a:endParaRPr lang="de-DE" dirty="0"/>
          </a:p>
        </p:txBody>
      </p:sp>
      <p:sp>
        <p:nvSpPr>
          <p:cNvPr id="3" name="Textfeld 2"/>
          <p:cNvSpPr txBox="1"/>
          <p:nvPr/>
        </p:nvSpPr>
        <p:spPr>
          <a:xfrm>
            <a:off x="518984" y="5255741"/>
            <a:ext cx="7059827" cy="338554"/>
          </a:xfrm>
          <a:prstGeom prst="rect">
            <a:avLst/>
          </a:prstGeom>
          <a:noFill/>
        </p:spPr>
        <p:txBody>
          <a:bodyPr wrap="square" rtlCol="0">
            <a:spAutoFit/>
          </a:bodyPr>
          <a:lstStyle/>
          <a:p>
            <a:r>
              <a:rPr lang="de-DE" sz="1600" dirty="0" smtClean="0">
                <a:solidFill>
                  <a:schemeClr val="bg1">
                    <a:lumMod val="95000"/>
                  </a:schemeClr>
                </a:solidFill>
              </a:rPr>
              <a:t>Sitzung der BV </a:t>
            </a:r>
            <a:r>
              <a:rPr lang="de-DE" sz="1600" dirty="0" err="1" smtClean="0">
                <a:solidFill>
                  <a:schemeClr val="bg1">
                    <a:lumMod val="95000"/>
                  </a:schemeClr>
                </a:solidFill>
              </a:rPr>
              <a:t>Gadderbaum</a:t>
            </a:r>
            <a:r>
              <a:rPr lang="de-DE" sz="1600" dirty="0" smtClean="0">
                <a:solidFill>
                  <a:schemeClr val="bg1">
                    <a:lumMod val="95000"/>
                  </a:schemeClr>
                </a:solidFill>
              </a:rPr>
              <a:t> am 26.06.2025</a:t>
            </a:r>
            <a:endParaRPr lang="de-DE" sz="1600" dirty="0">
              <a:solidFill>
                <a:schemeClr val="bg1">
                  <a:lumMod val="95000"/>
                </a:schemeClr>
              </a:solidFill>
            </a:endParaRPr>
          </a:p>
        </p:txBody>
      </p:sp>
    </p:spTree>
    <p:extLst>
      <p:ext uri="{BB962C8B-B14F-4D97-AF65-F5344CB8AC3E}">
        <p14:creationId xmlns:p14="http://schemas.microsoft.com/office/powerpoint/2010/main" val="17614292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a:t>Gefahrenstelle am Wanderweg – </a:t>
            </a:r>
            <a:br>
              <a:rPr lang="de-DE" dirty="0"/>
            </a:br>
            <a:r>
              <a:rPr lang="de-DE" dirty="0" smtClean="0"/>
              <a:t>Querung der Straße Johannistal</a:t>
            </a:r>
            <a:endParaRPr lang="de-DE" dirty="0"/>
          </a:p>
        </p:txBody>
      </p:sp>
      <p:sp>
        <p:nvSpPr>
          <p:cNvPr id="3" name="Inhaltsplatzhalter 2"/>
          <p:cNvSpPr>
            <a:spLocks noGrp="1"/>
          </p:cNvSpPr>
          <p:nvPr>
            <p:ph idx="1"/>
          </p:nvPr>
        </p:nvSpPr>
        <p:spPr>
          <a:xfrm>
            <a:off x="457200" y="2463113"/>
            <a:ext cx="8229600" cy="2642023"/>
          </a:xfrm>
        </p:spPr>
        <p:txBody>
          <a:bodyPr>
            <a:normAutofit/>
          </a:bodyPr>
          <a:lstStyle/>
          <a:p>
            <a:r>
              <a:rPr lang="de-DE" dirty="0" smtClean="0"/>
              <a:t>Momentane Situation</a:t>
            </a:r>
            <a:endParaRPr lang="de-DE" dirty="0"/>
          </a:p>
          <a:p>
            <a:r>
              <a:rPr lang="de-DE" dirty="0" smtClean="0"/>
              <a:t>Kurzer Rückblick auf Maßnahmen 2022</a:t>
            </a:r>
            <a:endParaRPr lang="de-DE" dirty="0"/>
          </a:p>
          <a:p>
            <a:r>
              <a:rPr lang="de-DE" dirty="0" smtClean="0"/>
              <a:t>Anfrage der BV </a:t>
            </a:r>
            <a:r>
              <a:rPr lang="de-DE" dirty="0" err="1" smtClean="0"/>
              <a:t>Gadderbaum</a:t>
            </a:r>
            <a:r>
              <a:rPr lang="de-DE" dirty="0" smtClean="0"/>
              <a:t> vom </a:t>
            </a:r>
            <a:r>
              <a:rPr lang="de-DE" dirty="0"/>
              <a:t>13. Februar </a:t>
            </a:r>
            <a:r>
              <a:rPr lang="de-DE" dirty="0" smtClean="0"/>
              <a:t>2025 zur Gefahrenstelle</a:t>
            </a:r>
          </a:p>
          <a:p>
            <a:pPr marL="0" indent="0">
              <a:buNone/>
            </a:pPr>
            <a:r>
              <a:rPr lang="de-DE" dirty="0" smtClean="0"/>
              <a:t>		Erarbeitete Lösung</a:t>
            </a:r>
            <a:endParaRPr lang="de-DE" dirty="0"/>
          </a:p>
        </p:txBody>
      </p:sp>
      <p:sp>
        <p:nvSpPr>
          <p:cNvPr id="4" name="Datumsplatzhalter 3"/>
          <p:cNvSpPr>
            <a:spLocks noGrp="1"/>
          </p:cNvSpPr>
          <p:nvPr>
            <p:ph type="dt" sz="half" idx="10"/>
          </p:nvPr>
        </p:nvSpPr>
        <p:spPr/>
        <p:txBody>
          <a:bodyPr/>
          <a:lstStyle/>
          <a:p>
            <a:r>
              <a:rPr lang="de-DE" dirty="0" smtClean="0"/>
              <a:t>26.06.2025</a:t>
            </a:r>
            <a:endParaRPr lang="de-DE" dirty="0"/>
          </a:p>
        </p:txBody>
      </p:sp>
      <p:sp>
        <p:nvSpPr>
          <p:cNvPr id="5" name="Fußzeilenplatzhalter 4"/>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6" name="Foliennummernplatzhalter 5"/>
          <p:cNvSpPr>
            <a:spLocks noGrp="1"/>
          </p:cNvSpPr>
          <p:nvPr>
            <p:ph type="sldNum" sz="quarter" idx="12"/>
          </p:nvPr>
        </p:nvSpPr>
        <p:spPr/>
        <p:txBody>
          <a:bodyPr/>
          <a:lstStyle/>
          <a:p>
            <a:fld id="{F447CDE3-A38D-E441-BF47-DAAD4A0C3F70}" type="slidenum">
              <a:rPr lang="de-DE" smtClean="0"/>
              <a:t>2</a:t>
            </a:fld>
            <a:endParaRPr lang="de-DE"/>
          </a:p>
        </p:txBody>
      </p:sp>
      <p:sp>
        <p:nvSpPr>
          <p:cNvPr id="7" name="Pfeil nach rechts 6"/>
          <p:cNvSpPr/>
          <p:nvPr/>
        </p:nvSpPr>
        <p:spPr>
          <a:xfrm>
            <a:off x="782595" y="4514335"/>
            <a:ext cx="403654" cy="45719"/>
          </a:xfrm>
          <a:prstGeom prst="rightArrow">
            <a:avLst/>
          </a:prstGeom>
          <a:solidFill>
            <a:schemeClr val="tx1"/>
          </a:solidFill>
          <a:ln w="38100"/>
        </p:spPr>
        <p:style>
          <a:lnRef idx="1">
            <a:schemeClr val="dk1"/>
          </a:lnRef>
          <a:fillRef idx="3">
            <a:schemeClr val="dk1"/>
          </a:fillRef>
          <a:effectRef idx="2">
            <a:schemeClr val="dk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264225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5" name="Foliennummernplatzhalter 4"/>
          <p:cNvSpPr>
            <a:spLocks noGrp="1"/>
          </p:cNvSpPr>
          <p:nvPr>
            <p:ph type="sldNum" sz="quarter" idx="12"/>
          </p:nvPr>
        </p:nvSpPr>
        <p:spPr/>
        <p:txBody>
          <a:bodyPr/>
          <a:lstStyle/>
          <a:p>
            <a:fld id="{F447CDE3-A38D-E441-BF47-DAAD4A0C3F70}" type="slidenum">
              <a:rPr lang="de-DE" smtClean="0"/>
              <a:pPr/>
              <a:t>3</a:t>
            </a:fld>
            <a:endParaRPr lang="de-DE"/>
          </a:p>
        </p:txBody>
      </p:sp>
      <p:sp>
        <p:nvSpPr>
          <p:cNvPr id="4" name="Titel 3"/>
          <p:cNvSpPr>
            <a:spLocks noGrp="1"/>
          </p:cNvSpPr>
          <p:nvPr>
            <p:ph type="title"/>
          </p:nvPr>
        </p:nvSpPr>
        <p:spPr/>
        <p:txBody>
          <a:bodyPr>
            <a:normAutofit/>
          </a:bodyPr>
          <a:lstStyle/>
          <a:p>
            <a:r>
              <a:rPr lang="de-DE" dirty="0" smtClean="0"/>
              <a:t>Momentane Situation</a:t>
            </a:r>
            <a:endParaRPr lang="de-DE" dirty="0"/>
          </a:p>
        </p:txBody>
      </p:sp>
    </p:spTree>
    <p:extLst>
      <p:ext uri="{BB962C8B-B14F-4D97-AF65-F5344CB8AC3E}">
        <p14:creationId xmlns:p14="http://schemas.microsoft.com/office/powerpoint/2010/main" val="1672813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p:cNvPicPr>
            <a:picLocks noChangeAspect="1"/>
          </p:cNvPicPr>
          <p:nvPr/>
        </p:nvPicPr>
        <p:blipFill>
          <a:blip r:embed="rId2"/>
          <a:stretch>
            <a:fillRect/>
          </a:stretch>
        </p:blipFill>
        <p:spPr>
          <a:xfrm>
            <a:off x="1380483" y="995541"/>
            <a:ext cx="6198330" cy="4719459"/>
          </a:xfrm>
          <a:prstGeom prst="rect">
            <a:avLst/>
          </a:prstGeom>
        </p:spPr>
      </p:pic>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7" name="Foliennummernplatzhalter 6"/>
          <p:cNvSpPr>
            <a:spLocks noGrp="1"/>
          </p:cNvSpPr>
          <p:nvPr>
            <p:ph type="sldNum" sz="quarter" idx="12"/>
          </p:nvPr>
        </p:nvSpPr>
        <p:spPr/>
        <p:txBody>
          <a:bodyPr/>
          <a:lstStyle/>
          <a:p>
            <a:fld id="{F447CDE3-A38D-E441-BF47-DAAD4A0C3F70}" type="slidenum">
              <a:rPr lang="de-DE" smtClean="0"/>
              <a:t>4</a:t>
            </a:fld>
            <a:endParaRPr lang="de-DE"/>
          </a:p>
        </p:txBody>
      </p:sp>
      <p:sp>
        <p:nvSpPr>
          <p:cNvPr id="9" name="Ellipse 8"/>
          <p:cNvSpPr/>
          <p:nvPr/>
        </p:nvSpPr>
        <p:spPr>
          <a:xfrm>
            <a:off x="4621427" y="4085968"/>
            <a:ext cx="321276" cy="428367"/>
          </a:xfrm>
          <a:prstGeom prst="ellipse">
            <a:avLst/>
          </a:prstGeom>
          <a:noFill/>
          <a:ln w="2857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53786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7" name="Foliennummernplatzhalter 6"/>
          <p:cNvSpPr>
            <a:spLocks noGrp="1"/>
          </p:cNvSpPr>
          <p:nvPr>
            <p:ph type="sldNum" sz="quarter" idx="12"/>
          </p:nvPr>
        </p:nvSpPr>
        <p:spPr/>
        <p:txBody>
          <a:bodyPr/>
          <a:lstStyle/>
          <a:p>
            <a:fld id="{F447CDE3-A38D-E441-BF47-DAAD4A0C3F70}" type="slidenum">
              <a:rPr lang="de-DE" smtClean="0"/>
              <a:t>5</a:t>
            </a:fld>
            <a:endParaRPr lang="de-DE"/>
          </a:p>
        </p:txBody>
      </p:sp>
      <p:pic>
        <p:nvPicPr>
          <p:cNvPr id="6" name="Grafik 5"/>
          <p:cNvPicPr>
            <a:picLocks noChangeAspect="1"/>
          </p:cNvPicPr>
          <p:nvPr/>
        </p:nvPicPr>
        <p:blipFill>
          <a:blip r:embed="rId2"/>
          <a:stretch>
            <a:fillRect/>
          </a:stretch>
        </p:blipFill>
        <p:spPr>
          <a:xfrm>
            <a:off x="457200" y="-21526"/>
            <a:ext cx="5640992" cy="5715744"/>
          </a:xfrm>
          <a:prstGeom prst="rect">
            <a:avLst/>
          </a:prstGeom>
        </p:spPr>
      </p:pic>
      <p:sp>
        <p:nvSpPr>
          <p:cNvPr id="8" name="Textfeld 7"/>
          <p:cNvSpPr txBox="1"/>
          <p:nvPr/>
        </p:nvSpPr>
        <p:spPr>
          <a:xfrm>
            <a:off x="6488206" y="1512794"/>
            <a:ext cx="2731994" cy="2246769"/>
          </a:xfrm>
          <a:prstGeom prst="rect">
            <a:avLst/>
          </a:prstGeom>
          <a:noFill/>
        </p:spPr>
        <p:txBody>
          <a:bodyPr wrap="square" rtlCol="0">
            <a:spAutoFit/>
          </a:bodyPr>
          <a:lstStyle/>
          <a:p>
            <a:r>
              <a:rPr lang="de-DE" sz="1400" dirty="0" smtClean="0"/>
              <a:t>Landschaftsschutzgebiet</a:t>
            </a:r>
            <a:br>
              <a:rPr lang="de-DE" sz="1400" dirty="0" smtClean="0"/>
            </a:br>
            <a:endParaRPr lang="de-DE" sz="1400" dirty="0" smtClean="0"/>
          </a:p>
          <a:p>
            <a:r>
              <a:rPr lang="de-DE" sz="1400" dirty="0" smtClean="0"/>
              <a:t>Naturschutzgebiet</a:t>
            </a:r>
            <a:br>
              <a:rPr lang="de-DE" sz="1400" dirty="0" smtClean="0"/>
            </a:br>
            <a:endParaRPr lang="de-DE" sz="1400" dirty="0" smtClean="0"/>
          </a:p>
          <a:p>
            <a:r>
              <a:rPr lang="de-DE" sz="1400" dirty="0" smtClean="0"/>
              <a:t>Naturdenkmal </a:t>
            </a:r>
          </a:p>
          <a:p>
            <a:r>
              <a:rPr lang="de-DE" sz="1400" dirty="0" smtClean="0"/>
              <a:t>(in diesem Fall: Flächiges Naturdenkmal -Vegetation)</a:t>
            </a:r>
          </a:p>
          <a:p>
            <a:endParaRPr lang="de-DE" sz="1400" dirty="0"/>
          </a:p>
          <a:p>
            <a:r>
              <a:rPr lang="de-DE" sz="1400" dirty="0" smtClean="0"/>
              <a:t>Grenze Geltungsbereich Landschaftsplan</a:t>
            </a:r>
            <a:endParaRPr lang="de-DE" sz="1400" dirty="0"/>
          </a:p>
        </p:txBody>
      </p:sp>
      <p:sp>
        <p:nvSpPr>
          <p:cNvPr id="11" name="Rechteck 10"/>
          <p:cNvSpPr/>
          <p:nvPr/>
        </p:nvSpPr>
        <p:spPr>
          <a:xfrm>
            <a:off x="6212541" y="2059284"/>
            <a:ext cx="275665" cy="73958"/>
          </a:xfrm>
          <a:prstGeom prst="rect">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3" name="Rechteck 12"/>
          <p:cNvSpPr/>
          <p:nvPr/>
        </p:nvSpPr>
        <p:spPr>
          <a:xfrm>
            <a:off x="6212538" y="1649462"/>
            <a:ext cx="275665" cy="83128"/>
          </a:xfrm>
          <a:prstGeom prst="rect">
            <a:avLst/>
          </a:prstGeom>
          <a:solidFill>
            <a:srgbClr val="92D050"/>
          </a:solidFill>
          <a:ln>
            <a:solidFill>
              <a:srgbClr val="92D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grpSp>
        <p:nvGrpSpPr>
          <p:cNvPr id="16" name="Gruppieren 15"/>
          <p:cNvGrpSpPr/>
          <p:nvPr/>
        </p:nvGrpSpPr>
        <p:grpSpPr>
          <a:xfrm>
            <a:off x="6167148" y="2411338"/>
            <a:ext cx="556830" cy="252212"/>
            <a:chOff x="6488204" y="3278751"/>
            <a:chExt cx="605321" cy="252212"/>
          </a:xfrm>
        </p:grpSpPr>
        <p:sp>
          <p:nvSpPr>
            <p:cNvPr id="14" name="Textfeld 13"/>
            <p:cNvSpPr txBox="1"/>
            <p:nvPr/>
          </p:nvSpPr>
          <p:spPr>
            <a:xfrm>
              <a:off x="6488204" y="3278751"/>
              <a:ext cx="605321" cy="246221"/>
            </a:xfrm>
            <a:prstGeom prst="rect">
              <a:avLst/>
            </a:prstGeom>
            <a:noFill/>
          </p:spPr>
          <p:txBody>
            <a:bodyPr wrap="square" rtlCol="0">
              <a:spAutoFit/>
            </a:bodyPr>
            <a:lstStyle/>
            <a:p>
              <a:r>
                <a:rPr lang="de-DE" sz="1000" dirty="0" smtClean="0"/>
                <a:t>N D</a:t>
              </a:r>
              <a:endParaRPr lang="de-DE" sz="1000" dirty="0"/>
            </a:p>
          </p:txBody>
        </p:sp>
        <p:sp>
          <p:nvSpPr>
            <p:cNvPr id="15" name="Ellipse 14"/>
            <p:cNvSpPr/>
            <p:nvPr/>
          </p:nvSpPr>
          <p:spPr>
            <a:xfrm>
              <a:off x="6553200" y="3284742"/>
              <a:ext cx="284018" cy="246221"/>
            </a:xfrm>
            <a:prstGeom prst="ellipse">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grpSp>
      <p:sp>
        <p:nvSpPr>
          <p:cNvPr id="17" name="Rechteck 16"/>
          <p:cNvSpPr/>
          <p:nvPr/>
        </p:nvSpPr>
        <p:spPr>
          <a:xfrm>
            <a:off x="6212541" y="3131127"/>
            <a:ext cx="275665" cy="90055"/>
          </a:xfrm>
          <a:prstGeom prst="rect">
            <a:avLst/>
          </a:prstGeom>
          <a:solidFill>
            <a:schemeClr val="accent2">
              <a:lumMod val="75000"/>
            </a:schemeClr>
          </a:solidFill>
          <a:ln>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8" name="Freihandform 17"/>
          <p:cNvSpPr/>
          <p:nvPr/>
        </p:nvSpPr>
        <p:spPr>
          <a:xfrm>
            <a:off x="1537855" y="-13855"/>
            <a:ext cx="3110345" cy="5708073"/>
          </a:xfrm>
          <a:custGeom>
            <a:avLst/>
            <a:gdLst>
              <a:gd name="connsiteX0" fmla="*/ 0 w 3110345"/>
              <a:gd name="connsiteY0" fmla="*/ 0 h 5708073"/>
              <a:gd name="connsiteX1" fmla="*/ 187036 w 3110345"/>
              <a:gd name="connsiteY1" fmla="*/ 6928 h 5708073"/>
              <a:gd name="connsiteX2" fmla="*/ 270163 w 3110345"/>
              <a:gd name="connsiteY2" fmla="*/ 76200 h 5708073"/>
              <a:gd name="connsiteX3" fmla="*/ 353290 w 3110345"/>
              <a:gd name="connsiteY3" fmla="*/ 131619 h 5708073"/>
              <a:gd name="connsiteX4" fmla="*/ 394854 w 3110345"/>
              <a:gd name="connsiteY4" fmla="*/ 200891 h 5708073"/>
              <a:gd name="connsiteX5" fmla="*/ 450272 w 3110345"/>
              <a:gd name="connsiteY5" fmla="*/ 256310 h 5708073"/>
              <a:gd name="connsiteX6" fmla="*/ 561109 w 3110345"/>
              <a:gd name="connsiteY6" fmla="*/ 353291 h 5708073"/>
              <a:gd name="connsiteX7" fmla="*/ 665018 w 3110345"/>
              <a:gd name="connsiteY7" fmla="*/ 588819 h 5708073"/>
              <a:gd name="connsiteX8" fmla="*/ 748145 w 3110345"/>
              <a:gd name="connsiteY8" fmla="*/ 768928 h 5708073"/>
              <a:gd name="connsiteX9" fmla="*/ 845127 w 3110345"/>
              <a:gd name="connsiteY9" fmla="*/ 997528 h 5708073"/>
              <a:gd name="connsiteX10" fmla="*/ 1025236 w 3110345"/>
              <a:gd name="connsiteY10" fmla="*/ 1600200 h 5708073"/>
              <a:gd name="connsiteX11" fmla="*/ 1094509 w 3110345"/>
              <a:gd name="connsiteY11" fmla="*/ 1856510 h 5708073"/>
              <a:gd name="connsiteX12" fmla="*/ 1253836 w 3110345"/>
              <a:gd name="connsiteY12" fmla="*/ 2202873 h 5708073"/>
              <a:gd name="connsiteX13" fmla="*/ 1413163 w 3110345"/>
              <a:gd name="connsiteY13" fmla="*/ 2570019 h 5708073"/>
              <a:gd name="connsiteX14" fmla="*/ 1517072 w 3110345"/>
              <a:gd name="connsiteY14" fmla="*/ 2750128 h 5708073"/>
              <a:gd name="connsiteX15" fmla="*/ 1738745 w 3110345"/>
              <a:gd name="connsiteY15" fmla="*/ 3235037 h 5708073"/>
              <a:gd name="connsiteX16" fmla="*/ 1877290 w 3110345"/>
              <a:gd name="connsiteY16" fmla="*/ 3477491 h 5708073"/>
              <a:gd name="connsiteX17" fmla="*/ 2071254 w 3110345"/>
              <a:gd name="connsiteY17" fmla="*/ 3865419 h 5708073"/>
              <a:gd name="connsiteX18" fmla="*/ 2216727 w 3110345"/>
              <a:gd name="connsiteY18" fmla="*/ 4204855 h 5708073"/>
              <a:gd name="connsiteX19" fmla="*/ 2369127 w 3110345"/>
              <a:gd name="connsiteY19" fmla="*/ 4565073 h 5708073"/>
              <a:gd name="connsiteX20" fmla="*/ 2486890 w 3110345"/>
              <a:gd name="connsiteY20" fmla="*/ 4724400 h 5708073"/>
              <a:gd name="connsiteX21" fmla="*/ 2874818 w 3110345"/>
              <a:gd name="connsiteY21" fmla="*/ 5209310 h 5708073"/>
              <a:gd name="connsiteX22" fmla="*/ 3110345 w 3110345"/>
              <a:gd name="connsiteY22" fmla="*/ 5472546 h 5708073"/>
              <a:gd name="connsiteX23" fmla="*/ 3034145 w 3110345"/>
              <a:gd name="connsiteY23" fmla="*/ 5708073 h 5708073"/>
              <a:gd name="connsiteX24" fmla="*/ 2916381 w 3110345"/>
              <a:gd name="connsiteY24" fmla="*/ 5604164 h 5708073"/>
              <a:gd name="connsiteX25" fmla="*/ 2680854 w 3110345"/>
              <a:gd name="connsiteY25" fmla="*/ 5223164 h 5708073"/>
              <a:gd name="connsiteX26" fmla="*/ 2473036 w 3110345"/>
              <a:gd name="connsiteY26" fmla="*/ 4980710 h 5708073"/>
              <a:gd name="connsiteX27" fmla="*/ 2320636 w 3110345"/>
              <a:gd name="connsiteY27" fmla="*/ 4793673 h 5708073"/>
              <a:gd name="connsiteX28" fmla="*/ 2168236 w 3110345"/>
              <a:gd name="connsiteY28" fmla="*/ 4530437 h 5708073"/>
              <a:gd name="connsiteX29" fmla="*/ 2022763 w 3110345"/>
              <a:gd name="connsiteY29" fmla="*/ 4204855 h 5708073"/>
              <a:gd name="connsiteX30" fmla="*/ 1849581 w 3110345"/>
              <a:gd name="connsiteY30" fmla="*/ 3816928 h 5708073"/>
              <a:gd name="connsiteX31" fmla="*/ 1655618 w 3110345"/>
              <a:gd name="connsiteY31" fmla="*/ 3415146 h 5708073"/>
              <a:gd name="connsiteX32" fmla="*/ 1482436 w 3110345"/>
              <a:gd name="connsiteY32" fmla="*/ 3096491 h 5708073"/>
              <a:gd name="connsiteX33" fmla="*/ 1330036 w 3110345"/>
              <a:gd name="connsiteY33" fmla="*/ 2757055 h 5708073"/>
              <a:gd name="connsiteX34" fmla="*/ 1184563 w 3110345"/>
              <a:gd name="connsiteY34" fmla="*/ 2500746 h 5708073"/>
              <a:gd name="connsiteX35" fmla="*/ 1080654 w 3110345"/>
              <a:gd name="connsiteY35" fmla="*/ 2258291 h 5708073"/>
              <a:gd name="connsiteX36" fmla="*/ 962890 w 3110345"/>
              <a:gd name="connsiteY36" fmla="*/ 1967346 h 5708073"/>
              <a:gd name="connsiteX37" fmla="*/ 838200 w 3110345"/>
              <a:gd name="connsiteY37" fmla="*/ 1586346 h 5708073"/>
              <a:gd name="connsiteX38" fmla="*/ 727363 w 3110345"/>
              <a:gd name="connsiteY38" fmla="*/ 1246910 h 5708073"/>
              <a:gd name="connsiteX39" fmla="*/ 630381 w 3110345"/>
              <a:gd name="connsiteY39" fmla="*/ 900546 h 5708073"/>
              <a:gd name="connsiteX40" fmla="*/ 512618 w 3110345"/>
              <a:gd name="connsiteY40" fmla="*/ 644237 h 5708073"/>
              <a:gd name="connsiteX41" fmla="*/ 346363 w 3110345"/>
              <a:gd name="connsiteY41" fmla="*/ 394855 h 5708073"/>
              <a:gd name="connsiteX42" fmla="*/ 166254 w 3110345"/>
              <a:gd name="connsiteY42" fmla="*/ 159328 h 5708073"/>
              <a:gd name="connsiteX43" fmla="*/ 0 w 3110345"/>
              <a:gd name="connsiteY43" fmla="*/ 0 h 5708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110345" h="5708073">
                <a:moveTo>
                  <a:pt x="0" y="0"/>
                </a:moveTo>
                <a:lnTo>
                  <a:pt x="187036" y="6928"/>
                </a:lnTo>
                <a:lnTo>
                  <a:pt x="270163" y="76200"/>
                </a:lnTo>
                <a:lnTo>
                  <a:pt x="353290" y="131619"/>
                </a:lnTo>
                <a:lnTo>
                  <a:pt x="394854" y="200891"/>
                </a:lnTo>
                <a:lnTo>
                  <a:pt x="450272" y="256310"/>
                </a:lnTo>
                <a:lnTo>
                  <a:pt x="561109" y="353291"/>
                </a:lnTo>
                <a:lnTo>
                  <a:pt x="665018" y="588819"/>
                </a:lnTo>
                <a:lnTo>
                  <a:pt x="748145" y="768928"/>
                </a:lnTo>
                <a:lnTo>
                  <a:pt x="845127" y="997528"/>
                </a:lnTo>
                <a:lnTo>
                  <a:pt x="1025236" y="1600200"/>
                </a:lnTo>
                <a:lnTo>
                  <a:pt x="1094509" y="1856510"/>
                </a:lnTo>
                <a:lnTo>
                  <a:pt x="1253836" y="2202873"/>
                </a:lnTo>
                <a:lnTo>
                  <a:pt x="1413163" y="2570019"/>
                </a:lnTo>
                <a:lnTo>
                  <a:pt x="1517072" y="2750128"/>
                </a:lnTo>
                <a:lnTo>
                  <a:pt x="1738745" y="3235037"/>
                </a:lnTo>
                <a:lnTo>
                  <a:pt x="1877290" y="3477491"/>
                </a:lnTo>
                <a:lnTo>
                  <a:pt x="2071254" y="3865419"/>
                </a:lnTo>
                <a:lnTo>
                  <a:pt x="2216727" y="4204855"/>
                </a:lnTo>
                <a:lnTo>
                  <a:pt x="2369127" y="4565073"/>
                </a:lnTo>
                <a:lnTo>
                  <a:pt x="2486890" y="4724400"/>
                </a:lnTo>
                <a:lnTo>
                  <a:pt x="2874818" y="5209310"/>
                </a:lnTo>
                <a:lnTo>
                  <a:pt x="3110345" y="5472546"/>
                </a:lnTo>
                <a:lnTo>
                  <a:pt x="3034145" y="5708073"/>
                </a:lnTo>
                <a:lnTo>
                  <a:pt x="2916381" y="5604164"/>
                </a:lnTo>
                <a:lnTo>
                  <a:pt x="2680854" y="5223164"/>
                </a:lnTo>
                <a:lnTo>
                  <a:pt x="2473036" y="4980710"/>
                </a:lnTo>
                <a:lnTo>
                  <a:pt x="2320636" y="4793673"/>
                </a:lnTo>
                <a:lnTo>
                  <a:pt x="2168236" y="4530437"/>
                </a:lnTo>
                <a:lnTo>
                  <a:pt x="2022763" y="4204855"/>
                </a:lnTo>
                <a:lnTo>
                  <a:pt x="1849581" y="3816928"/>
                </a:lnTo>
                <a:lnTo>
                  <a:pt x="1655618" y="3415146"/>
                </a:lnTo>
                <a:lnTo>
                  <a:pt x="1482436" y="3096491"/>
                </a:lnTo>
                <a:lnTo>
                  <a:pt x="1330036" y="2757055"/>
                </a:lnTo>
                <a:lnTo>
                  <a:pt x="1184563" y="2500746"/>
                </a:lnTo>
                <a:lnTo>
                  <a:pt x="1080654" y="2258291"/>
                </a:lnTo>
                <a:lnTo>
                  <a:pt x="962890" y="1967346"/>
                </a:lnTo>
                <a:lnTo>
                  <a:pt x="838200" y="1586346"/>
                </a:lnTo>
                <a:lnTo>
                  <a:pt x="727363" y="1246910"/>
                </a:lnTo>
                <a:lnTo>
                  <a:pt x="630381" y="900546"/>
                </a:lnTo>
                <a:lnTo>
                  <a:pt x="512618" y="644237"/>
                </a:lnTo>
                <a:lnTo>
                  <a:pt x="346363" y="394855"/>
                </a:lnTo>
                <a:lnTo>
                  <a:pt x="166254" y="159328"/>
                </a:lnTo>
                <a:lnTo>
                  <a:pt x="0" y="0"/>
                </a:lnTo>
                <a:close/>
              </a:path>
            </a:pathLst>
          </a:custGeom>
          <a:solidFill>
            <a:schemeClr val="accent1">
              <a:tint val="100000"/>
              <a:shade val="100000"/>
              <a:satMod val="130000"/>
              <a:alpha val="49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9" name="Textfeld 18"/>
          <p:cNvSpPr txBox="1"/>
          <p:nvPr/>
        </p:nvSpPr>
        <p:spPr>
          <a:xfrm>
            <a:off x="6554700" y="3777292"/>
            <a:ext cx="1417311" cy="307777"/>
          </a:xfrm>
          <a:prstGeom prst="rect">
            <a:avLst/>
          </a:prstGeom>
          <a:noFill/>
        </p:spPr>
        <p:txBody>
          <a:bodyPr wrap="none" rtlCol="0">
            <a:spAutoFit/>
          </a:bodyPr>
          <a:lstStyle/>
          <a:p>
            <a:r>
              <a:rPr lang="de-DE" sz="1400" dirty="0" err="1" smtClean="0"/>
              <a:t>Strassen.NRW</a:t>
            </a:r>
            <a:r>
              <a:rPr lang="de-DE" sz="1400" dirty="0" smtClean="0"/>
              <a:t> </a:t>
            </a:r>
            <a:endParaRPr lang="de-DE" sz="1400" dirty="0"/>
          </a:p>
        </p:txBody>
      </p:sp>
      <p:pic>
        <p:nvPicPr>
          <p:cNvPr id="21" name="Grafik 20"/>
          <p:cNvPicPr>
            <a:picLocks noChangeAspect="1"/>
          </p:cNvPicPr>
          <p:nvPr/>
        </p:nvPicPr>
        <p:blipFill>
          <a:blip r:embed="rId3"/>
          <a:stretch>
            <a:fillRect/>
          </a:stretch>
        </p:blipFill>
        <p:spPr>
          <a:xfrm>
            <a:off x="3454167" y="3946527"/>
            <a:ext cx="438950" cy="548688"/>
          </a:xfrm>
          <a:prstGeom prst="rect">
            <a:avLst/>
          </a:prstGeom>
        </p:spPr>
      </p:pic>
      <p:sp>
        <p:nvSpPr>
          <p:cNvPr id="20" name="Rechteck 19"/>
          <p:cNvSpPr/>
          <p:nvPr/>
        </p:nvSpPr>
        <p:spPr>
          <a:xfrm>
            <a:off x="6212541" y="3882409"/>
            <a:ext cx="275665" cy="11661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73056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circle(in)">
                                      <p:cBhvr>
                                        <p:cTn id="10" dur="2000"/>
                                        <p:tgtEl>
                                          <p:spTgt spid="20"/>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circle(in)">
                                      <p:cBhvr>
                                        <p:cTn id="13"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7" name="Foliennummernplatzhalter 6"/>
          <p:cNvSpPr>
            <a:spLocks noGrp="1"/>
          </p:cNvSpPr>
          <p:nvPr>
            <p:ph type="sldNum" sz="quarter" idx="12"/>
          </p:nvPr>
        </p:nvSpPr>
        <p:spPr/>
        <p:txBody>
          <a:bodyPr/>
          <a:lstStyle/>
          <a:p>
            <a:fld id="{F447CDE3-A38D-E441-BF47-DAAD4A0C3F70}" type="slidenum">
              <a:rPr lang="de-DE" smtClean="0"/>
              <a:t>6</a:t>
            </a:fld>
            <a:endParaRPr lang="de-DE"/>
          </a:p>
        </p:txBody>
      </p:sp>
      <p:pic>
        <p:nvPicPr>
          <p:cNvPr id="5" name="Grafik 4"/>
          <p:cNvPicPr>
            <a:picLocks noChangeAspect="1"/>
          </p:cNvPicPr>
          <p:nvPr/>
        </p:nvPicPr>
        <p:blipFill rotWithShape="1">
          <a:blip r:embed="rId2">
            <a:extLst>
              <a:ext uri="{28A0092B-C50C-407E-A947-70E740481C1C}">
                <a14:useLocalDpi xmlns:a14="http://schemas.microsoft.com/office/drawing/2010/main" val="0"/>
              </a:ext>
            </a:extLst>
          </a:blip>
          <a:srcRect t="3223" b="4701"/>
          <a:stretch/>
        </p:blipFill>
        <p:spPr>
          <a:xfrm>
            <a:off x="0" y="984995"/>
            <a:ext cx="9144000" cy="4740088"/>
          </a:xfrm>
          <a:prstGeom prst="rect">
            <a:avLst/>
          </a:prstGeom>
        </p:spPr>
      </p:pic>
      <p:sp>
        <p:nvSpPr>
          <p:cNvPr id="9" name="Ellipse 8"/>
          <p:cNvSpPr/>
          <p:nvPr/>
        </p:nvSpPr>
        <p:spPr>
          <a:xfrm>
            <a:off x="5889812" y="2870947"/>
            <a:ext cx="625288" cy="692524"/>
          </a:xfrm>
          <a:prstGeom prst="ellipse">
            <a:avLst/>
          </a:prstGeom>
          <a:noFill/>
          <a:ln w="57150">
            <a:solidFill>
              <a:srgbClr val="FFFF00"/>
            </a:solidFill>
            <a:prstDash val="sys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cxnSp>
        <p:nvCxnSpPr>
          <p:cNvPr id="12" name="Gerade Verbindung mit Pfeil 11"/>
          <p:cNvCxnSpPr/>
          <p:nvPr/>
        </p:nvCxnSpPr>
        <p:spPr>
          <a:xfrm>
            <a:off x="3852579" y="3388659"/>
            <a:ext cx="510988" cy="33617"/>
          </a:xfrm>
          <a:prstGeom prst="straightConnector1">
            <a:avLst/>
          </a:prstGeom>
          <a:ln w="38100">
            <a:solidFill>
              <a:srgbClr val="FFFF0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99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5" name="Foliennummernplatzhalter 4"/>
          <p:cNvSpPr>
            <a:spLocks noGrp="1"/>
          </p:cNvSpPr>
          <p:nvPr>
            <p:ph type="sldNum" sz="quarter" idx="12"/>
          </p:nvPr>
        </p:nvSpPr>
        <p:spPr/>
        <p:txBody>
          <a:bodyPr/>
          <a:lstStyle/>
          <a:p>
            <a:fld id="{F447CDE3-A38D-E441-BF47-DAAD4A0C3F70}" type="slidenum">
              <a:rPr lang="de-DE" smtClean="0"/>
              <a:pPr/>
              <a:t>7</a:t>
            </a:fld>
            <a:endParaRPr lang="de-DE"/>
          </a:p>
        </p:txBody>
      </p:sp>
      <p:sp>
        <p:nvSpPr>
          <p:cNvPr id="4" name="Titel 3"/>
          <p:cNvSpPr>
            <a:spLocks noGrp="1"/>
          </p:cNvSpPr>
          <p:nvPr>
            <p:ph type="title"/>
          </p:nvPr>
        </p:nvSpPr>
        <p:spPr/>
        <p:txBody>
          <a:bodyPr>
            <a:normAutofit/>
          </a:bodyPr>
          <a:lstStyle/>
          <a:p>
            <a:r>
              <a:rPr lang="de-DE" dirty="0" smtClean="0"/>
              <a:t>Kurzer Rückblick auf die Maßnahmen in 2022</a:t>
            </a:r>
            <a:endParaRPr lang="de-DE" dirty="0"/>
          </a:p>
        </p:txBody>
      </p:sp>
    </p:spTree>
    <p:extLst>
      <p:ext uri="{BB962C8B-B14F-4D97-AF65-F5344CB8AC3E}">
        <p14:creationId xmlns:p14="http://schemas.microsoft.com/office/powerpoint/2010/main" val="41775110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2463113"/>
            <a:ext cx="8686800" cy="2642023"/>
          </a:xfrm>
        </p:spPr>
        <p:txBody>
          <a:bodyPr>
            <a:normAutofit/>
          </a:bodyPr>
          <a:lstStyle/>
          <a:p>
            <a:r>
              <a:rPr lang="de-DE" sz="2400" dirty="0" smtClean="0"/>
              <a:t>Vorschläge/ Wunsch aus der Bevölkerung:</a:t>
            </a:r>
          </a:p>
          <a:p>
            <a:pPr marL="0" indent="0">
              <a:buNone/>
            </a:pPr>
            <a:r>
              <a:rPr lang="de-DE" sz="2400" dirty="0"/>
              <a:t>	</a:t>
            </a:r>
            <a:r>
              <a:rPr lang="de-DE" sz="2400" dirty="0" smtClean="0"/>
              <a:t>Reaktivierung/Erneuerung der Treppen am 	Johannisberg</a:t>
            </a:r>
          </a:p>
          <a:p>
            <a:pPr>
              <a:buFont typeface="Wingdings" panose="05000000000000000000" pitchFamily="2" charset="2"/>
              <a:buChar char="Ø"/>
            </a:pPr>
            <a:r>
              <a:rPr lang="de-DE" sz="2400" dirty="0" smtClean="0"/>
              <a:t>Beide Treppen wurden überarbeitet</a:t>
            </a:r>
          </a:p>
          <a:p>
            <a:pPr>
              <a:buFont typeface="Wingdings" panose="05000000000000000000" pitchFamily="2" charset="2"/>
              <a:buChar char="Ø"/>
            </a:pPr>
            <a:r>
              <a:rPr lang="de-DE" sz="2400" dirty="0" smtClean="0"/>
              <a:t>Aufstellungsbereich nicht möglich, Turnusmäßiger Rückschnitt des Grüns und Kontrolle der Treppe (2x Jahr)</a:t>
            </a:r>
          </a:p>
          <a:p>
            <a:pPr marL="0" indent="0">
              <a:buNone/>
            </a:pPr>
            <a:endParaRPr lang="de-DE" sz="2400" dirty="0" smtClean="0"/>
          </a:p>
          <a:p>
            <a:pPr marL="0" indent="0">
              <a:buNone/>
            </a:pPr>
            <a:endParaRPr lang="de-DE" dirty="0"/>
          </a:p>
        </p:txBody>
      </p:sp>
      <p:sp>
        <p:nvSpPr>
          <p:cNvPr id="4" name="Datumsplatzhalter 3"/>
          <p:cNvSpPr>
            <a:spLocks noGrp="1"/>
          </p:cNvSpPr>
          <p:nvPr>
            <p:ph type="dt" sz="half" idx="10"/>
          </p:nvPr>
        </p:nvSpPr>
        <p:spPr/>
        <p:txBody>
          <a:bodyPr/>
          <a:lstStyle/>
          <a:p>
            <a:r>
              <a:rPr lang="de-DE" dirty="0" smtClean="0"/>
              <a:t>26.06.2025</a:t>
            </a:r>
            <a:endParaRPr lang="de-DE" dirty="0"/>
          </a:p>
        </p:txBody>
      </p:sp>
      <p:sp>
        <p:nvSpPr>
          <p:cNvPr id="5" name="Fußzeilenplatzhalter 4"/>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6" name="Foliennummernplatzhalter 5"/>
          <p:cNvSpPr>
            <a:spLocks noGrp="1"/>
          </p:cNvSpPr>
          <p:nvPr>
            <p:ph type="sldNum" sz="quarter" idx="12"/>
          </p:nvPr>
        </p:nvSpPr>
        <p:spPr/>
        <p:txBody>
          <a:bodyPr/>
          <a:lstStyle/>
          <a:p>
            <a:fld id="{F447CDE3-A38D-E441-BF47-DAAD4A0C3F70}" type="slidenum">
              <a:rPr lang="de-DE" smtClean="0"/>
              <a:t>8</a:t>
            </a:fld>
            <a:endParaRPr lang="de-DE"/>
          </a:p>
        </p:txBody>
      </p:sp>
      <p:sp>
        <p:nvSpPr>
          <p:cNvPr id="8" name="Rechteck 7"/>
          <p:cNvSpPr/>
          <p:nvPr/>
        </p:nvSpPr>
        <p:spPr>
          <a:xfrm>
            <a:off x="521368" y="361431"/>
            <a:ext cx="5301916" cy="461665"/>
          </a:xfrm>
          <a:prstGeom prst="rect">
            <a:avLst/>
          </a:prstGeom>
        </p:spPr>
        <p:txBody>
          <a:bodyPr wrap="square">
            <a:spAutoFit/>
          </a:bodyPr>
          <a:lstStyle/>
          <a:p>
            <a:r>
              <a:rPr lang="de-DE" sz="2400" b="1" dirty="0">
                <a:solidFill>
                  <a:schemeClr val="bg1"/>
                </a:solidFill>
              </a:rPr>
              <a:t>Maßnahmen in 2022</a:t>
            </a:r>
          </a:p>
        </p:txBody>
      </p:sp>
      <p:sp>
        <p:nvSpPr>
          <p:cNvPr id="9" name="Titel 8"/>
          <p:cNvSpPr>
            <a:spLocks noGrp="1"/>
          </p:cNvSpPr>
          <p:nvPr>
            <p:ph type="title"/>
          </p:nvPr>
        </p:nvSpPr>
        <p:spPr>
          <a:xfrm>
            <a:off x="457200" y="1441781"/>
            <a:ext cx="8229600" cy="952500"/>
          </a:xfrm>
        </p:spPr>
        <p:txBody>
          <a:bodyPr>
            <a:normAutofit fontScale="90000"/>
          </a:bodyPr>
          <a:lstStyle/>
          <a:p>
            <a:r>
              <a:rPr lang="de-DE" sz="3100" dirty="0"/>
              <a:t>Johannistal zw. Uhlandstraße und Auf-/Abfahrt OWD | </a:t>
            </a:r>
            <a:r>
              <a:rPr lang="de-DE" sz="3100" dirty="0" smtClean="0"/>
              <a:t>Workshop im Juni </a:t>
            </a:r>
            <a:r>
              <a:rPr lang="de-DE" sz="3100" dirty="0"/>
              <a:t>2022</a:t>
            </a:r>
            <a:r>
              <a:rPr lang="de-DE" dirty="0"/>
              <a:t/>
            </a:r>
            <a:br>
              <a:rPr lang="de-DE" dirty="0"/>
            </a:br>
            <a:endParaRPr lang="de-DE" dirty="0"/>
          </a:p>
        </p:txBody>
      </p:sp>
    </p:spTree>
    <p:extLst>
      <p:ext uri="{BB962C8B-B14F-4D97-AF65-F5344CB8AC3E}">
        <p14:creationId xmlns:p14="http://schemas.microsoft.com/office/powerpoint/2010/main" val="1362995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11" name="Foliennummernplatzhalter 10"/>
          <p:cNvSpPr>
            <a:spLocks noGrp="1"/>
          </p:cNvSpPr>
          <p:nvPr>
            <p:ph type="sldNum" sz="quarter" idx="12"/>
          </p:nvPr>
        </p:nvSpPr>
        <p:spPr/>
        <p:txBody>
          <a:bodyPr/>
          <a:lstStyle/>
          <a:p>
            <a:fld id="{F447CDE3-A38D-E441-BF47-DAAD4A0C3F70}" type="slidenum">
              <a:rPr lang="de-DE" smtClean="0"/>
              <a:t>9</a:t>
            </a:fld>
            <a:endParaRPr lang="de-DE"/>
          </a:p>
        </p:txBody>
      </p:sp>
      <p:pic>
        <p:nvPicPr>
          <p:cNvPr id="13" name="Grafik 12"/>
          <p:cNvPicPr>
            <a:picLocks noChangeAspect="1"/>
          </p:cNvPicPr>
          <p:nvPr/>
        </p:nvPicPr>
        <p:blipFill>
          <a:blip r:embed="rId3"/>
          <a:stretch>
            <a:fillRect/>
          </a:stretch>
        </p:blipFill>
        <p:spPr>
          <a:xfrm>
            <a:off x="154300" y="1061228"/>
            <a:ext cx="3779544" cy="1914583"/>
          </a:xfrm>
          <a:prstGeom prst="rect">
            <a:avLst/>
          </a:prstGeom>
        </p:spPr>
      </p:pic>
      <p:pic>
        <p:nvPicPr>
          <p:cNvPr id="14" name="Grafik 13"/>
          <p:cNvPicPr>
            <a:picLocks noChangeAspect="1"/>
          </p:cNvPicPr>
          <p:nvPr/>
        </p:nvPicPr>
        <p:blipFill rotWithShape="1">
          <a:blip r:embed="rId4"/>
          <a:srcRect t="29327" b="15279"/>
          <a:stretch/>
        </p:blipFill>
        <p:spPr>
          <a:xfrm>
            <a:off x="154301" y="3039975"/>
            <a:ext cx="3779544" cy="2237873"/>
          </a:xfrm>
          <a:prstGeom prst="rect">
            <a:avLst/>
          </a:prstGeom>
        </p:spPr>
      </p:pic>
      <p:pic>
        <p:nvPicPr>
          <p:cNvPr id="15" name="Grafik 14"/>
          <p:cNvPicPr>
            <a:picLocks noChangeAspect="1"/>
          </p:cNvPicPr>
          <p:nvPr/>
        </p:nvPicPr>
        <p:blipFill rotWithShape="1">
          <a:blip r:embed="rId5"/>
          <a:srcRect t="7586" b="11876"/>
          <a:stretch/>
        </p:blipFill>
        <p:spPr>
          <a:xfrm>
            <a:off x="4016722" y="1042737"/>
            <a:ext cx="4591691" cy="4235116"/>
          </a:xfrm>
          <a:prstGeom prst="rect">
            <a:avLst/>
          </a:prstGeom>
        </p:spPr>
      </p:pic>
      <p:sp>
        <p:nvSpPr>
          <p:cNvPr id="5" name="Textfeld 4"/>
          <p:cNvSpPr txBox="1"/>
          <p:nvPr/>
        </p:nvSpPr>
        <p:spPr>
          <a:xfrm>
            <a:off x="154300" y="5296959"/>
            <a:ext cx="3779544" cy="369332"/>
          </a:xfrm>
          <a:prstGeom prst="rect">
            <a:avLst/>
          </a:prstGeom>
          <a:solidFill>
            <a:schemeClr val="bg1"/>
          </a:solidFill>
        </p:spPr>
        <p:txBody>
          <a:bodyPr wrap="square" rtlCol="0">
            <a:spAutoFit/>
          </a:bodyPr>
          <a:lstStyle/>
          <a:p>
            <a:pPr algn="ctr"/>
            <a:r>
              <a:rPr lang="de-DE" dirty="0"/>
              <a:t>v</a:t>
            </a:r>
            <a:r>
              <a:rPr lang="de-DE" dirty="0" smtClean="0"/>
              <a:t>orher</a:t>
            </a:r>
            <a:endParaRPr lang="de-DE" dirty="0"/>
          </a:p>
        </p:txBody>
      </p:sp>
      <p:sp>
        <p:nvSpPr>
          <p:cNvPr id="10" name="Textfeld 9"/>
          <p:cNvSpPr txBox="1"/>
          <p:nvPr/>
        </p:nvSpPr>
        <p:spPr>
          <a:xfrm>
            <a:off x="4418013" y="5296398"/>
            <a:ext cx="3779544" cy="369332"/>
          </a:xfrm>
          <a:prstGeom prst="rect">
            <a:avLst/>
          </a:prstGeom>
          <a:solidFill>
            <a:schemeClr val="bg1"/>
          </a:solidFill>
        </p:spPr>
        <p:txBody>
          <a:bodyPr wrap="square" rtlCol="0">
            <a:spAutoFit/>
          </a:bodyPr>
          <a:lstStyle/>
          <a:p>
            <a:pPr algn="ctr"/>
            <a:r>
              <a:rPr lang="de-DE" dirty="0" smtClean="0"/>
              <a:t>nachher</a:t>
            </a:r>
            <a:endParaRPr lang="de-DE" dirty="0"/>
          </a:p>
        </p:txBody>
      </p:sp>
    </p:spTree>
    <p:extLst>
      <p:ext uri="{BB962C8B-B14F-4D97-AF65-F5344CB8AC3E}">
        <p14:creationId xmlns:p14="http://schemas.microsoft.com/office/powerpoint/2010/main" val="394351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5" name="Foliennummernplatzhalter 4"/>
          <p:cNvSpPr>
            <a:spLocks noGrp="1"/>
          </p:cNvSpPr>
          <p:nvPr>
            <p:ph type="sldNum" sz="quarter" idx="12"/>
          </p:nvPr>
        </p:nvSpPr>
        <p:spPr/>
        <p:txBody>
          <a:bodyPr/>
          <a:lstStyle/>
          <a:p>
            <a:fld id="{F447CDE3-A38D-E441-BF47-DAAD4A0C3F70}" type="slidenum">
              <a:rPr lang="de-DE" smtClean="0"/>
              <a:pPr/>
              <a:t>10</a:t>
            </a:fld>
            <a:endParaRPr lang="de-DE"/>
          </a:p>
        </p:txBody>
      </p:sp>
      <p:sp>
        <p:nvSpPr>
          <p:cNvPr id="4" name="Titel 3"/>
          <p:cNvSpPr>
            <a:spLocks noGrp="1"/>
          </p:cNvSpPr>
          <p:nvPr>
            <p:ph type="title"/>
          </p:nvPr>
        </p:nvSpPr>
        <p:spPr>
          <a:xfrm>
            <a:off x="457200" y="1868505"/>
            <a:ext cx="8382000" cy="2875747"/>
          </a:xfrm>
        </p:spPr>
        <p:txBody>
          <a:bodyPr>
            <a:normAutofit/>
          </a:bodyPr>
          <a:lstStyle/>
          <a:p>
            <a:r>
              <a:rPr lang="de-DE" dirty="0" smtClean="0"/>
              <a:t>Anfrage der BV </a:t>
            </a:r>
            <a:r>
              <a:rPr lang="de-DE" dirty="0" err="1" smtClean="0"/>
              <a:t>Gadderbaum</a:t>
            </a:r>
            <a:r>
              <a:rPr lang="de-DE" dirty="0" smtClean="0"/>
              <a:t> </a:t>
            </a:r>
            <a:r>
              <a:rPr lang="de-DE" dirty="0"/>
              <a:t>zur Querung der Straße Johannistal</a:t>
            </a:r>
          </a:p>
        </p:txBody>
      </p:sp>
    </p:spTree>
    <p:extLst>
      <p:ext uri="{BB962C8B-B14F-4D97-AF65-F5344CB8AC3E}">
        <p14:creationId xmlns:p14="http://schemas.microsoft.com/office/powerpoint/2010/main" val="41737260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0774"/>
            <a:ext cx="8229600" cy="952500"/>
          </a:xfrm>
        </p:spPr>
        <p:txBody>
          <a:bodyPr>
            <a:normAutofit/>
          </a:bodyPr>
          <a:lstStyle/>
          <a:p>
            <a:r>
              <a:rPr lang="de-DE" sz="2400" dirty="0">
                <a:solidFill>
                  <a:schemeClr val="bg1"/>
                </a:solidFill>
              </a:rPr>
              <a:t>Gefahrenstelle am Wanderweg – </a:t>
            </a:r>
            <a:br>
              <a:rPr lang="de-DE" sz="2400" dirty="0">
                <a:solidFill>
                  <a:schemeClr val="bg1"/>
                </a:solidFill>
              </a:rPr>
            </a:br>
            <a:r>
              <a:rPr lang="de-DE" sz="2400" dirty="0" smtClean="0">
                <a:solidFill>
                  <a:schemeClr val="bg1"/>
                </a:solidFill>
              </a:rPr>
              <a:t>Querung der Straße Johannistal</a:t>
            </a:r>
            <a:endParaRPr lang="de-DE" sz="2400" dirty="0">
              <a:solidFill>
                <a:schemeClr val="bg1"/>
              </a:solidFill>
            </a:endParaRPr>
          </a:p>
        </p:txBody>
      </p:sp>
      <p:sp>
        <p:nvSpPr>
          <p:cNvPr id="3" name="Inhaltsplatzhalter 2"/>
          <p:cNvSpPr>
            <a:spLocks noGrp="1"/>
          </p:cNvSpPr>
          <p:nvPr>
            <p:ph idx="1"/>
          </p:nvPr>
        </p:nvSpPr>
        <p:spPr>
          <a:xfrm>
            <a:off x="597338" y="1872312"/>
            <a:ext cx="8229600" cy="2642023"/>
          </a:xfrm>
        </p:spPr>
        <p:txBody>
          <a:bodyPr>
            <a:normAutofit lnSpcReduction="10000"/>
          </a:bodyPr>
          <a:lstStyle/>
          <a:p>
            <a:r>
              <a:rPr lang="de-DE" i="1" dirty="0"/>
              <a:t>Wie kann das Bielefelder Amt für Verkehr dabei helfen, die Überquerung der Landstraße Johannistal für Fußgänger sicher zu machen, die vom Johannisberg herabkommen und Richtung Planschteich hinter der Bushaltestelle Uhlandstraße die Straße vor dem stadtauswärts fließenden Verkehr überqueren möchten?</a:t>
            </a:r>
            <a:endParaRPr lang="de-DE" dirty="0"/>
          </a:p>
        </p:txBody>
      </p:sp>
      <p:sp>
        <p:nvSpPr>
          <p:cNvPr id="4" name="Datumsplatzhalter 3"/>
          <p:cNvSpPr>
            <a:spLocks noGrp="1"/>
          </p:cNvSpPr>
          <p:nvPr>
            <p:ph type="dt" sz="half" idx="10"/>
          </p:nvPr>
        </p:nvSpPr>
        <p:spPr/>
        <p:txBody>
          <a:bodyPr/>
          <a:lstStyle/>
          <a:p>
            <a:r>
              <a:rPr lang="de-DE" dirty="0" smtClean="0"/>
              <a:t>26.06.2025</a:t>
            </a:r>
            <a:endParaRPr lang="de-DE" dirty="0"/>
          </a:p>
        </p:txBody>
      </p:sp>
      <p:sp>
        <p:nvSpPr>
          <p:cNvPr id="5" name="Fußzeilenplatzhalter 4"/>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6" name="Foliennummernplatzhalter 5"/>
          <p:cNvSpPr>
            <a:spLocks noGrp="1"/>
          </p:cNvSpPr>
          <p:nvPr>
            <p:ph type="sldNum" sz="quarter" idx="12"/>
          </p:nvPr>
        </p:nvSpPr>
        <p:spPr/>
        <p:txBody>
          <a:bodyPr/>
          <a:lstStyle/>
          <a:p>
            <a:fld id="{F447CDE3-A38D-E441-BF47-DAAD4A0C3F70}" type="slidenum">
              <a:rPr lang="de-DE" smtClean="0"/>
              <a:t>11</a:t>
            </a:fld>
            <a:endParaRPr lang="de-DE"/>
          </a:p>
        </p:txBody>
      </p:sp>
    </p:spTree>
    <p:extLst>
      <p:ext uri="{BB962C8B-B14F-4D97-AF65-F5344CB8AC3E}">
        <p14:creationId xmlns:p14="http://schemas.microsoft.com/office/powerpoint/2010/main" val="35239354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7" name="Foliennummernplatzhalter 6"/>
          <p:cNvSpPr>
            <a:spLocks noGrp="1"/>
          </p:cNvSpPr>
          <p:nvPr>
            <p:ph type="sldNum" sz="quarter" idx="12"/>
          </p:nvPr>
        </p:nvSpPr>
        <p:spPr/>
        <p:txBody>
          <a:bodyPr/>
          <a:lstStyle/>
          <a:p>
            <a:fld id="{F447CDE3-A38D-E441-BF47-DAAD4A0C3F70}" type="slidenum">
              <a:rPr lang="de-DE" smtClean="0"/>
              <a:t>12</a:t>
            </a:fld>
            <a:endParaRPr lang="de-DE"/>
          </a:p>
        </p:txBody>
      </p:sp>
      <p:pic>
        <p:nvPicPr>
          <p:cNvPr id="6" name="Grafik 5"/>
          <p:cNvPicPr>
            <a:picLocks noChangeAspect="1"/>
          </p:cNvPicPr>
          <p:nvPr/>
        </p:nvPicPr>
        <p:blipFill>
          <a:blip r:embed="rId2"/>
          <a:stretch>
            <a:fillRect/>
          </a:stretch>
        </p:blipFill>
        <p:spPr>
          <a:xfrm>
            <a:off x="457200" y="-21526"/>
            <a:ext cx="5640992" cy="5715744"/>
          </a:xfrm>
          <a:prstGeom prst="rect">
            <a:avLst/>
          </a:prstGeom>
        </p:spPr>
      </p:pic>
      <p:sp>
        <p:nvSpPr>
          <p:cNvPr id="8" name="Textfeld 7"/>
          <p:cNvSpPr txBox="1"/>
          <p:nvPr/>
        </p:nvSpPr>
        <p:spPr>
          <a:xfrm>
            <a:off x="6488206" y="1512794"/>
            <a:ext cx="2731994" cy="2031325"/>
          </a:xfrm>
          <a:prstGeom prst="rect">
            <a:avLst/>
          </a:prstGeom>
          <a:noFill/>
        </p:spPr>
        <p:txBody>
          <a:bodyPr wrap="square" rtlCol="0">
            <a:spAutoFit/>
          </a:bodyPr>
          <a:lstStyle/>
          <a:p>
            <a:r>
              <a:rPr lang="de-DE" sz="1400" dirty="0" smtClean="0"/>
              <a:t>Landschaftsschutzgebiet</a:t>
            </a:r>
            <a:br>
              <a:rPr lang="de-DE" sz="1400" dirty="0" smtClean="0"/>
            </a:br>
            <a:endParaRPr lang="de-DE" sz="1400" dirty="0" smtClean="0"/>
          </a:p>
          <a:p>
            <a:r>
              <a:rPr lang="de-DE" sz="1400" dirty="0" smtClean="0"/>
              <a:t>Naturschutzgebiet</a:t>
            </a:r>
            <a:br>
              <a:rPr lang="de-DE" sz="1400" dirty="0" smtClean="0"/>
            </a:br>
            <a:endParaRPr lang="de-DE" sz="1400" dirty="0" smtClean="0"/>
          </a:p>
          <a:p>
            <a:r>
              <a:rPr lang="de-DE" sz="1400" dirty="0" smtClean="0"/>
              <a:t>Naturdenkmal </a:t>
            </a:r>
          </a:p>
          <a:p>
            <a:r>
              <a:rPr lang="de-DE" sz="1400" dirty="0" smtClean="0"/>
              <a:t>(in diesem Fall: Bodendenkmal)</a:t>
            </a:r>
          </a:p>
          <a:p>
            <a:endParaRPr lang="de-DE" sz="1400" dirty="0"/>
          </a:p>
          <a:p>
            <a:r>
              <a:rPr lang="de-DE" sz="1400" dirty="0" smtClean="0"/>
              <a:t>Grenze Geltungsbereich Landschaftsplan</a:t>
            </a:r>
            <a:endParaRPr lang="de-DE" sz="1400" dirty="0"/>
          </a:p>
        </p:txBody>
      </p:sp>
      <p:sp>
        <p:nvSpPr>
          <p:cNvPr id="11" name="Rechteck 10"/>
          <p:cNvSpPr/>
          <p:nvPr/>
        </p:nvSpPr>
        <p:spPr>
          <a:xfrm>
            <a:off x="6212541" y="2059284"/>
            <a:ext cx="275665" cy="73958"/>
          </a:xfrm>
          <a:prstGeom prst="rect">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3" name="Rechteck 12"/>
          <p:cNvSpPr/>
          <p:nvPr/>
        </p:nvSpPr>
        <p:spPr>
          <a:xfrm>
            <a:off x="6212538" y="1649462"/>
            <a:ext cx="275665" cy="83128"/>
          </a:xfrm>
          <a:prstGeom prst="rect">
            <a:avLst/>
          </a:prstGeom>
          <a:solidFill>
            <a:srgbClr val="92D050"/>
          </a:solidFill>
          <a:ln>
            <a:solidFill>
              <a:srgbClr val="92D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grpSp>
        <p:nvGrpSpPr>
          <p:cNvPr id="16" name="Gruppieren 15"/>
          <p:cNvGrpSpPr/>
          <p:nvPr/>
        </p:nvGrpSpPr>
        <p:grpSpPr>
          <a:xfrm>
            <a:off x="6167148" y="2411338"/>
            <a:ext cx="556830" cy="252212"/>
            <a:chOff x="6488204" y="3278751"/>
            <a:chExt cx="605321" cy="252212"/>
          </a:xfrm>
        </p:grpSpPr>
        <p:sp>
          <p:nvSpPr>
            <p:cNvPr id="14" name="Textfeld 13"/>
            <p:cNvSpPr txBox="1"/>
            <p:nvPr/>
          </p:nvSpPr>
          <p:spPr>
            <a:xfrm>
              <a:off x="6488204" y="3278751"/>
              <a:ext cx="605321" cy="246221"/>
            </a:xfrm>
            <a:prstGeom prst="rect">
              <a:avLst/>
            </a:prstGeom>
            <a:noFill/>
          </p:spPr>
          <p:txBody>
            <a:bodyPr wrap="square" rtlCol="0">
              <a:spAutoFit/>
            </a:bodyPr>
            <a:lstStyle/>
            <a:p>
              <a:r>
                <a:rPr lang="de-DE" sz="1000" dirty="0" smtClean="0"/>
                <a:t>N D</a:t>
              </a:r>
              <a:endParaRPr lang="de-DE" sz="1000" dirty="0"/>
            </a:p>
          </p:txBody>
        </p:sp>
        <p:sp>
          <p:nvSpPr>
            <p:cNvPr id="15" name="Ellipse 14"/>
            <p:cNvSpPr/>
            <p:nvPr/>
          </p:nvSpPr>
          <p:spPr>
            <a:xfrm>
              <a:off x="6553200" y="3284742"/>
              <a:ext cx="284018" cy="246221"/>
            </a:xfrm>
            <a:prstGeom prst="ellipse">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grpSp>
      <p:sp>
        <p:nvSpPr>
          <p:cNvPr id="17" name="Rechteck 16"/>
          <p:cNvSpPr/>
          <p:nvPr/>
        </p:nvSpPr>
        <p:spPr>
          <a:xfrm>
            <a:off x="6212541" y="3131127"/>
            <a:ext cx="275665" cy="90055"/>
          </a:xfrm>
          <a:prstGeom prst="rect">
            <a:avLst/>
          </a:prstGeom>
          <a:solidFill>
            <a:schemeClr val="accent2">
              <a:lumMod val="75000"/>
            </a:schemeClr>
          </a:solidFill>
          <a:ln>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8" name="Freihandform 17"/>
          <p:cNvSpPr/>
          <p:nvPr/>
        </p:nvSpPr>
        <p:spPr>
          <a:xfrm>
            <a:off x="1537855" y="-13855"/>
            <a:ext cx="3110345" cy="5708073"/>
          </a:xfrm>
          <a:custGeom>
            <a:avLst/>
            <a:gdLst>
              <a:gd name="connsiteX0" fmla="*/ 0 w 3110345"/>
              <a:gd name="connsiteY0" fmla="*/ 0 h 5708073"/>
              <a:gd name="connsiteX1" fmla="*/ 187036 w 3110345"/>
              <a:gd name="connsiteY1" fmla="*/ 6928 h 5708073"/>
              <a:gd name="connsiteX2" fmla="*/ 270163 w 3110345"/>
              <a:gd name="connsiteY2" fmla="*/ 76200 h 5708073"/>
              <a:gd name="connsiteX3" fmla="*/ 353290 w 3110345"/>
              <a:gd name="connsiteY3" fmla="*/ 131619 h 5708073"/>
              <a:gd name="connsiteX4" fmla="*/ 394854 w 3110345"/>
              <a:gd name="connsiteY4" fmla="*/ 200891 h 5708073"/>
              <a:gd name="connsiteX5" fmla="*/ 450272 w 3110345"/>
              <a:gd name="connsiteY5" fmla="*/ 256310 h 5708073"/>
              <a:gd name="connsiteX6" fmla="*/ 561109 w 3110345"/>
              <a:gd name="connsiteY6" fmla="*/ 353291 h 5708073"/>
              <a:gd name="connsiteX7" fmla="*/ 665018 w 3110345"/>
              <a:gd name="connsiteY7" fmla="*/ 588819 h 5708073"/>
              <a:gd name="connsiteX8" fmla="*/ 748145 w 3110345"/>
              <a:gd name="connsiteY8" fmla="*/ 768928 h 5708073"/>
              <a:gd name="connsiteX9" fmla="*/ 845127 w 3110345"/>
              <a:gd name="connsiteY9" fmla="*/ 997528 h 5708073"/>
              <a:gd name="connsiteX10" fmla="*/ 1025236 w 3110345"/>
              <a:gd name="connsiteY10" fmla="*/ 1600200 h 5708073"/>
              <a:gd name="connsiteX11" fmla="*/ 1094509 w 3110345"/>
              <a:gd name="connsiteY11" fmla="*/ 1856510 h 5708073"/>
              <a:gd name="connsiteX12" fmla="*/ 1253836 w 3110345"/>
              <a:gd name="connsiteY12" fmla="*/ 2202873 h 5708073"/>
              <a:gd name="connsiteX13" fmla="*/ 1413163 w 3110345"/>
              <a:gd name="connsiteY13" fmla="*/ 2570019 h 5708073"/>
              <a:gd name="connsiteX14" fmla="*/ 1517072 w 3110345"/>
              <a:gd name="connsiteY14" fmla="*/ 2750128 h 5708073"/>
              <a:gd name="connsiteX15" fmla="*/ 1738745 w 3110345"/>
              <a:gd name="connsiteY15" fmla="*/ 3235037 h 5708073"/>
              <a:gd name="connsiteX16" fmla="*/ 1877290 w 3110345"/>
              <a:gd name="connsiteY16" fmla="*/ 3477491 h 5708073"/>
              <a:gd name="connsiteX17" fmla="*/ 2071254 w 3110345"/>
              <a:gd name="connsiteY17" fmla="*/ 3865419 h 5708073"/>
              <a:gd name="connsiteX18" fmla="*/ 2216727 w 3110345"/>
              <a:gd name="connsiteY18" fmla="*/ 4204855 h 5708073"/>
              <a:gd name="connsiteX19" fmla="*/ 2369127 w 3110345"/>
              <a:gd name="connsiteY19" fmla="*/ 4565073 h 5708073"/>
              <a:gd name="connsiteX20" fmla="*/ 2486890 w 3110345"/>
              <a:gd name="connsiteY20" fmla="*/ 4724400 h 5708073"/>
              <a:gd name="connsiteX21" fmla="*/ 2874818 w 3110345"/>
              <a:gd name="connsiteY21" fmla="*/ 5209310 h 5708073"/>
              <a:gd name="connsiteX22" fmla="*/ 3110345 w 3110345"/>
              <a:gd name="connsiteY22" fmla="*/ 5472546 h 5708073"/>
              <a:gd name="connsiteX23" fmla="*/ 3034145 w 3110345"/>
              <a:gd name="connsiteY23" fmla="*/ 5708073 h 5708073"/>
              <a:gd name="connsiteX24" fmla="*/ 2916381 w 3110345"/>
              <a:gd name="connsiteY24" fmla="*/ 5604164 h 5708073"/>
              <a:gd name="connsiteX25" fmla="*/ 2680854 w 3110345"/>
              <a:gd name="connsiteY25" fmla="*/ 5223164 h 5708073"/>
              <a:gd name="connsiteX26" fmla="*/ 2473036 w 3110345"/>
              <a:gd name="connsiteY26" fmla="*/ 4980710 h 5708073"/>
              <a:gd name="connsiteX27" fmla="*/ 2320636 w 3110345"/>
              <a:gd name="connsiteY27" fmla="*/ 4793673 h 5708073"/>
              <a:gd name="connsiteX28" fmla="*/ 2168236 w 3110345"/>
              <a:gd name="connsiteY28" fmla="*/ 4530437 h 5708073"/>
              <a:gd name="connsiteX29" fmla="*/ 2022763 w 3110345"/>
              <a:gd name="connsiteY29" fmla="*/ 4204855 h 5708073"/>
              <a:gd name="connsiteX30" fmla="*/ 1849581 w 3110345"/>
              <a:gd name="connsiteY30" fmla="*/ 3816928 h 5708073"/>
              <a:gd name="connsiteX31" fmla="*/ 1655618 w 3110345"/>
              <a:gd name="connsiteY31" fmla="*/ 3415146 h 5708073"/>
              <a:gd name="connsiteX32" fmla="*/ 1482436 w 3110345"/>
              <a:gd name="connsiteY32" fmla="*/ 3096491 h 5708073"/>
              <a:gd name="connsiteX33" fmla="*/ 1330036 w 3110345"/>
              <a:gd name="connsiteY33" fmla="*/ 2757055 h 5708073"/>
              <a:gd name="connsiteX34" fmla="*/ 1184563 w 3110345"/>
              <a:gd name="connsiteY34" fmla="*/ 2500746 h 5708073"/>
              <a:gd name="connsiteX35" fmla="*/ 1080654 w 3110345"/>
              <a:gd name="connsiteY35" fmla="*/ 2258291 h 5708073"/>
              <a:gd name="connsiteX36" fmla="*/ 962890 w 3110345"/>
              <a:gd name="connsiteY36" fmla="*/ 1967346 h 5708073"/>
              <a:gd name="connsiteX37" fmla="*/ 838200 w 3110345"/>
              <a:gd name="connsiteY37" fmla="*/ 1586346 h 5708073"/>
              <a:gd name="connsiteX38" fmla="*/ 727363 w 3110345"/>
              <a:gd name="connsiteY38" fmla="*/ 1246910 h 5708073"/>
              <a:gd name="connsiteX39" fmla="*/ 630381 w 3110345"/>
              <a:gd name="connsiteY39" fmla="*/ 900546 h 5708073"/>
              <a:gd name="connsiteX40" fmla="*/ 512618 w 3110345"/>
              <a:gd name="connsiteY40" fmla="*/ 644237 h 5708073"/>
              <a:gd name="connsiteX41" fmla="*/ 346363 w 3110345"/>
              <a:gd name="connsiteY41" fmla="*/ 394855 h 5708073"/>
              <a:gd name="connsiteX42" fmla="*/ 166254 w 3110345"/>
              <a:gd name="connsiteY42" fmla="*/ 159328 h 5708073"/>
              <a:gd name="connsiteX43" fmla="*/ 0 w 3110345"/>
              <a:gd name="connsiteY43" fmla="*/ 0 h 5708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110345" h="5708073">
                <a:moveTo>
                  <a:pt x="0" y="0"/>
                </a:moveTo>
                <a:lnTo>
                  <a:pt x="187036" y="6928"/>
                </a:lnTo>
                <a:lnTo>
                  <a:pt x="270163" y="76200"/>
                </a:lnTo>
                <a:lnTo>
                  <a:pt x="353290" y="131619"/>
                </a:lnTo>
                <a:lnTo>
                  <a:pt x="394854" y="200891"/>
                </a:lnTo>
                <a:lnTo>
                  <a:pt x="450272" y="256310"/>
                </a:lnTo>
                <a:lnTo>
                  <a:pt x="561109" y="353291"/>
                </a:lnTo>
                <a:lnTo>
                  <a:pt x="665018" y="588819"/>
                </a:lnTo>
                <a:lnTo>
                  <a:pt x="748145" y="768928"/>
                </a:lnTo>
                <a:lnTo>
                  <a:pt x="845127" y="997528"/>
                </a:lnTo>
                <a:lnTo>
                  <a:pt x="1025236" y="1600200"/>
                </a:lnTo>
                <a:lnTo>
                  <a:pt x="1094509" y="1856510"/>
                </a:lnTo>
                <a:lnTo>
                  <a:pt x="1253836" y="2202873"/>
                </a:lnTo>
                <a:lnTo>
                  <a:pt x="1413163" y="2570019"/>
                </a:lnTo>
                <a:lnTo>
                  <a:pt x="1517072" y="2750128"/>
                </a:lnTo>
                <a:lnTo>
                  <a:pt x="1738745" y="3235037"/>
                </a:lnTo>
                <a:lnTo>
                  <a:pt x="1877290" y="3477491"/>
                </a:lnTo>
                <a:lnTo>
                  <a:pt x="2071254" y="3865419"/>
                </a:lnTo>
                <a:lnTo>
                  <a:pt x="2216727" y="4204855"/>
                </a:lnTo>
                <a:lnTo>
                  <a:pt x="2369127" y="4565073"/>
                </a:lnTo>
                <a:lnTo>
                  <a:pt x="2486890" y="4724400"/>
                </a:lnTo>
                <a:lnTo>
                  <a:pt x="2874818" y="5209310"/>
                </a:lnTo>
                <a:lnTo>
                  <a:pt x="3110345" y="5472546"/>
                </a:lnTo>
                <a:lnTo>
                  <a:pt x="3034145" y="5708073"/>
                </a:lnTo>
                <a:lnTo>
                  <a:pt x="2916381" y="5604164"/>
                </a:lnTo>
                <a:lnTo>
                  <a:pt x="2680854" y="5223164"/>
                </a:lnTo>
                <a:lnTo>
                  <a:pt x="2473036" y="4980710"/>
                </a:lnTo>
                <a:lnTo>
                  <a:pt x="2320636" y="4793673"/>
                </a:lnTo>
                <a:lnTo>
                  <a:pt x="2168236" y="4530437"/>
                </a:lnTo>
                <a:lnTo>
                  <a:pt x="2022763" y="4204855"/>
                </a:lnTo>
                <a:lnTo>
                  <a:pt x="1849581" y="3816928"/>
                </a:lnTo>
                <a:lnTo>
                  <a:pt x="1655618" y="3415146"/>
                </a:lnTo>
                <a:lnTo>
                  <a:pt x="1482436" y="3096491"/>
                </a:lnTo>
                <a:lnTo>
                  <a:pt x="1330036" y="2757055"/>
                </a:lnTo>
                <a:lnTo>
                  <a:pt x="1184563" y="2500746"/>
                </a:lnTo>
                <a:lnTo>
                  <a:pt x="1080654" y="2258291"/>
                </a:lnTo>
                <a:lnTo>
                  <a:pt x="962890" y="1967346"/>
                </a:lnTo>
                <a:lnTo>
                  <a:pt x="838200" y="1586346"/>
                </a:lnTo>
                <a:lnTo>
                  <a:pt x="727363" y="1246910"/>
                </a:lnTo>
                <a:lnTo>
                  <a:pt x="630381" y="900546"/>
                </a:lnTo>
                <a:lnTo>
                  <a:pt x="512618" y="644237"/>
                </a:lnTo>
                <a:lnTo>
                  <a:pt x="346363" y="394855"/>
                </a:lnTo>
                <a:lnTo>
                  <a:pt x="166254" y="159328"/>
                </a:lnTo>
                <a:lnTo>
                  <a:pt x="0" y="0"/>
                </a:lnTo>
                <a:close/>
              </a:path>
            </a:pathLst>
          </a:custGeom>
          <a:solidFill>
            <a:schemeClr val="accent1">
              <a:tint val="100000"/>
              <a:shade val="100000"/>
              <a:satMod val="130000"/>
              <a:alpha val="49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9" name="Textfeld 18"/>
          <p:cNvSpPr txBox="1"/>
          <p:nvPr/>
        </p:nvSpPr>
        <p:spPr>
          <a:xfrm>
            <a:off x="6554700" y="3638750"/>
            <a:ext cx="1367618" cy="307777"/>
          </a:xfrm>
          <a:prstGeom prst="rect">
            <a:avLst/>
          </a:prstGeom>
          <a:noFill/>
        </p:spPr>
        <p:txBody>
          <a:bodyPr wrap="none" rtlCol="0">
            <a:spAutoFit/>
          </a:bodyPr>
          <a:lstStyle/>
          <a:p>
            <a:r>
              <a:rPr lang="de-DE" sz="1400" dirty="0" err="1" smtClean="0"/>
              <a:t>Strassen.NRW</a:t>
            </a:r>
            <a:endParaRPr lang="de-DE" sz="1400" dirty="0"/>
          </a:p>
        </p:txBody>
      </p:sp>
      <p:pic>
        <p:nvPicPr>
          <p:cNvPr id="21" name="Grafik 20"/>
          <p:cNvPicPr>
            <a:picLocks noChangeAspect="1"/>
          </p:cNvPicPr>
          <p:nvPr/>
        </p:nvPicPr>
        <p:blipFill>
          <a:blip r:embed="rId3"/>
          <a:stretch>
            <a:fillRect/>
          </a:stretch>
        </p:blipFill>
        <p:spPr>
          <a:xfrm>
            <a:off x="3454167" y="3946527"/>
            <a:ext cx="438950" cy="548688"/>
          </a:xfrm>
          <a:prstGeom prst="rect">
            <a:avLst/>
          </a:prstGeom>
        </p:spPr>
      </p:pic>
      <p:sp>
        <p:nvSpPr>
          <p:cNvPr id="20" name="Rechteck 19"/>
          <p:cNvSpPr/>
          <p:nvPr/>
        </p:nvSpPr>
        <p:spPr>
          <a:xfrm>
            <a:off x="6212541" y="3750794"/>
            <a:ext cx="275665" cy="11661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pic>
        <p:nvPicPr>
          <p:cNvPr id="5" name="Grafik 4"/>
          <p:cNvPicPr>
            <a:picLocks noChangeAspect="1"/>
          </p:cNvPicPr>
          <p:nvPr/>
        </p:nvPicPr>
        <p:blipFill>
          <a:blip r:embed="rId4"/>
          <a:stretch>
            <a:fillRect/>
          </a:stretch>
        </p:blipFill>
        <p:spPr>
          <a:xfrm>
            <a:off x="2174101" y="987832"/>
            <a:ext cx="438950" cy="548688"/>
          </a:xfrm>
          <a:prstGeom prst="rect">
            <a:avLst/>
          </a:prstGeom>
        </p:spPr>
      </p:pic>
    </p:spTree>
    <p:extLst>
      <p:ext uri="{BB962C8B-B14F-4D97-AF65-F5344CB8AC3E}">
        <p14:creationId xmlns:p14="http://schemas.microsoft.com/office/powerpoint/2010/main" val="162280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11" name="Foliennummernplatzhalter 10"/>
          <p:cNvSpPr>
            <a:spLocks noGrp="1"/>
          </p:cNvSpPr>
          <p:nvPr>
            <p:ph type="sldNum" sz="quarter" idx="12"/>
          </p:nvPr>
        </p:nvSpPr>
        <p:spPr/>
        <p:txBody>
          <a:bodyPr/>
          <a:lstStyle/>
          <a:p>
            <a:fld id="{F447CDE3-A38D-E441-BF47-DAAD4A0C3F70}" type="slidenum">
              <a:rPr lang="de-DE" smtClean="0"/>
              <a:t>13</a:t>
            </a:fld>
            <a:endParaRPr lang="de-DE"/>
          </a:p>
        </p:txBody>
      </p:sp>
      <p:pic>
        <p:nvPicPr>
          <p:cNvPr id="13" name="Grafik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0996"/>
            <a:ext cx="8378826" cy="4717279"/>
          </a:xfrm>
          <a:prstGeom prst="rect">
            <a:avLst/>
          </a:prstGeom>
        </p:spPr>
      </p:pic>
      <p:pic>
        <p:nvPicPr>
          <p:cNvPr id="14" name="Grafik 13"/>
          <p:cNvPicPr>
            <a:picLocks noChangeAspect="1"/>
          </p:cNvPicPr>
          <p:nvPr/>
        </p:nvPicPr>
        <p:blipFill rotWithShape="1">
          <a:blip r:embed="rId3">
            <a:extLst>
              <a:ext uri="{28A0092B-C50C-407E-A947-70E740481C1C}">
                <a14:useLocalDpi xmlns:a14="http://schemas.microsoft.com/office/drawing/2010/main" val="0"/>
              </a:ext>
            </a:extLst>
          </a:blip>
          <a:srcRect l="7426" r="21765"/>
          <a:stretch/>
        </p:blipFill>
        <p:spPr>
          <a:xfrm>
            <a:off x="3211052" y="997721"/>
            <a:ext cx="5932948" cy="4717279"/>
          </a:xfrm>
          <a:prstGeom prst="rect">
            <a:avLst/>
          </a:prstGeom>
        </p:spPr>
      </p:pic>
      <p:pic>
        <p:nvPicPr>
          <p:cNvPr id="15" name="Grafi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174" y="984271"/>
            <a:ext cx="8378826" cy="4717279"/>
          </a:xfrm>
          <a:prstGeom prst="rect">
            <a:avLst/>
          </a:prstGeom>
        </p:spPr>
      </p:pic>
    </p:spTree>
    <p:extLst>
      <p:ext uri="{BB962C8B-B14F-4D97-AF65-F5344CB8AC3E}">
        <p14:creationId xmlns:p14="http://schemas.microsoft.com/office/powerpoint/2010/main" val="430058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11" name="Foliennummernplatzhalter 10"/>
          <p:cNvSpPr>
            <a:spLocks noGrp="1"/>
          </p:cNvSpPr>
          <p:nvPr>
            <p:ph type="sldNum" sz="quarter" idx="12"/>
          </p:nvPr>
        </p:nvSpPr>
        <p:spPr/>
        <p:txBody>
          <a:bodyPr/>
          <a:lstStyle/>
          <a:p>
            <a:fld id="{F447CDE3-A38D-E441-BF47-DAAD4A0C3F70}" type="slidenum">
              <a:rPr lang="de-DE" smtClean="0"/>
              <a:t>14</a:t>
            </a:fld>
            <a:endParaRPr lang="de-DE"/>
          </a:p>
        </p:txBody>
      </p:sp>
      <p:pic>
        <p:nvPicPr>
          <p:cNvPr id="6" name="Grafik 5"/>
          <p:cNvPicPr>
            <a:picLocks noChangeAspect="1"/>
          </p:cNvPicPr>
          <p:nvPr/>
        </p:nvPicPr>
        <p:blipFill rotWithShape="1">
          <a:blip r:embed="rId3"/>
          <a:srcRect t="5269" r="2353"/>
          <a:stretch/>
        </p:blipFill>
        <p:spPr>
          <a:xfrm>
            <a:off x="0" y="1095935"/>
            <a:ext cx="9144000" cy="4214388"/>
          </a:xfrm>
          <a:prstGeom prst="rect">
            <a:avLst/>
          </a:prstGeom>
        </p:spPr>
      </p:pic>
      <p:pic>
        <p:nvPicPr>
          <p:cNvPr id="7" name="Grafik 6"/>
          <p:cNvPicPr>
            <a:picLocks noChangeAspect="1"/>
          </p:cNvPicPr>
          <p:nvPr/>
        </p:nvPicPr>
        <p:blipFill rotWithShape="1">
          <a:blip r:embed="rId4">
            <a:extLst>
              <a:ext uri="{28A0092B-C50C-407E-A947-70E740481C1C}">
                <a14:useLocalDpi xmlns:a14="http://schemas.microsoft.com/office/drawing/2010/main" val="0"/>
              </a:ext>
            </a:extLst>
          </a:blip>
          <a:srcRect l="17294"/>
          <a:stretch/>
        </p:blipFill>
        <p:spPr>
          <a:xfrm rot="5400000">
            <a:off x="5171909" y="1742908"/>
            <a:ext cx="4726638" cy="3217545"/>
          </a:xfrm>
          <a:prstGeom prst="rect">
            <a:avLst/>
          </a:prstGeom>
        </p:spPr>
      </p:pic>
      <p:pic>
        <p:nvPicPr>
          <p:cNvPr id="8" name="Grafik 7"/>
          <p:cNvPicPr>
            <a:picLocks noChangeAspect="1"/>
          </p:cNvPicPr>
          <p:nvPr/>
        </p:nvPicPr>
        <p:blipFill rotWithShape="1">
          <a:blip r:embed="rId5">
            <a:extLst>
              <a:ext uri="{28A0092B-C50C-407E-A947-70E740481C1C}">
                <a14:useLocalDpi xmlns:a14="http://schemas.microsoft.com/office/drawing/2010/main" val="0"/>
              </a:ext>
            </a:extLst>
          </a:blip>
          <a:srcRect l="8649" r="21116"/>
          <a:stretch/>
        </p:blipFill>
        <p:spPr>
          <a:xfrm>
            <a:off x="0" y="988362"/>
            <a:ext cx="5896535" cy="4726638"/>
          </a:xfrm>
          <a:prstGeom prst="rect">
            <a:avLst/>
          </a:prstGeom>
        </p:spPr>
      </p:pic>
    </p:spTree>
    <p:extLst>
      <p:ext uri="{BB962C8B-B14F-4D97-AF65-F5344CB8AC3E}">
        <p14:creationId xmlns:p14="http://schemas.microsoft.com/office/powerpoint/2010/main" val="41970579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11" name="Foliennummernplatzhalter 10"/>
          <p:cNvSpPr>
            <a:spLocks noGrp="1"/>
          </p:cNvSpPr>
          <p:nvPr>
            <p:ph type="sldNum" sz="quarter" idx="12"/>
          </p:nvPr>
        </p:nvSpPr>
        <p:spPr/>
        <p:txBody>
          <a:bodyPr/>
          <a:lstStyle/>
          <a:p>
            <a:fld id="{F447CDE3-A38D-E441-BF47-DAAD4A0C3F70}" type="slidenum">
              <a:rPr lang="de-DE" smtClean="0"/>
              <a:t>15</a:t>
            </a:fld>
            <a:endParaRPr lang="de-DE"/>
          </a:p>
        </p:txBody>
      </p:sp>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975" y="997721"/>
            <a:ext cx="8378826" cy="4717279"/>
          </a:xfrm>
          <a:prstGeom prst="rect">
            <a:avLst/>
          </a:prstGeom>
        </p:spPr>
      </p:pic>
      <p:sp>
        <p:nvSpPr>
          <p:cNvPr id="12" name="Freihandform 11"/>
          <p:cNvSpPr/>
          <p:nvPr/>
        </p:nvSpPr>
        <p:spPr>
          <a:xfrm rot="20757067">
            <a:off x="3554054" y="3515817"/>
            <a:ext cx="1886667" cy="474024"/>
          </a:xfrm>
          <a:custGeom>
            <a:avLst/>
            <a:gdLst>
              <a:gd name="connsiteX0" fmla="*/ 0 w 2043953"/>
              <a:gd name="connsiteY0" fmla="*/ 504265 h 544606"/>
              <a:gd name="connsiteX1" fmla="*/ 107577 w 2043953"/>
              <a:gd name="connsiteY1" fmla="*/ 235324 h 544606"/>
              <a:gd name="connsiteX2" fmla="*/ 423583 w 2043953"/>
              <a:gd name="connsiteY2" fmla="*/ 47065 h 544606"/>
              <a:gd name="connsiteX3" fmla="*/ 968188 w 2043953"/>
              <a:gd name="connsiteY3" fmla="*/ 0 h 544606"/>
              <a:gd name="connsiteX4" fmla="*/ 1438836 w 2043953"/>
              <a:gd name="connsiteY4" fmla="*/ 20171 h 544606"/>
              <a:gd name="connsiteX5" fmla="*/ 1741394 w 2043953"/>
              <a:gd name="connsiteY5" fmla="*/ 134471 h 544606"/>
              <a:gd name="connsiteX6" fmla="*/ 1963271 w 2043953"/>
              <a:gd name="connsiteY6" fmla="*/ 342900 h 544606"/>
              <a:gd name="connsiteX7" fmla="*/ 2043953 w 2043953"/>
              <a:gd name="connsiteY7" fmla="*/ 544606 h 544606"/>
              <a:gd name="connsiteX8" fmla="*/ 0 w 2043953"/>
              <a:gd name="connsiteY8" fmla="*/ 504265 h 544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43953" h="544606">
                <a:moveTo>
                  <a:pt x="0" y="504265"/>
                </a:moveTo>
                <a:lnTo>
                  <a:pt x="107577" y="235324"/>
                </a:lnTo>
                <a:lnTo>
                  <a:pt x="423583" y="47065"/>
                </a:lnTo>
                <a:lnTo>
                  <a:pt x="968188" y="0"/>
                </a:lnTo>
                <a:lnTo>
                  <a:pt x="1438836" y="20171"/>
                </a:lnTo>
                <a:lnTo>
                  <a:pt x="1741394" y="134471"/>
                </a:lnTo>
                <a:lnTo>
                  <a:pt x="1963271" y="342900"/>
                </a:lnTo>
                <a:lnTo>
                  <a:pt x="2043953" y="544606"/>
                </a:lnTo>
                <a:lnTo>
                  <a:pt x="0" y="504265"/>
                </a:lnTo>
                <a:close/>
              </a:path>
            </a:pathLst>
          </a:custGeom>
          <a:blipFill>
            <a:blip r:embed="rId4"/>
            <a:tile tx="0" ty="0" sx="100000" sy="100000" flip="none" algn="tl"/>
          </a:blipFill>
          <a:ln>
            <a:solidFill>
              <a:schemeClr val="bg1">
                <a:lumMod val="8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pic>
        <p:nvPicPr>
          <p:cNvPr id="13" name="Grafik 12"/>
          <p:cNvPicPr>
            <a:picLocks noChangeAspect="1"/>
          </p:cNvPicPr>
          <p:nvPr/>
        </p:nvPicPr>
        <p:blipFill>
          <a:blip r:embed="rId5"/>
          <a:stretch>
            <a:fillRect/>
          </a:stretch>
        </p:blipFill>
        <p:spPr>
          <a:xfrm rot="10440480">
            <a:off x="3234499" y="2644210"/>
            <a:ext cx="1743818" cy="642437"/>
          </a:xfrm>
          <a:prstGeom prst="rect">
            <a:avLst/>
          </a:prstGeom>
          <a:noFill/>
        </p:spPr>
      </p:pic>
      <p:sp>
        <p:nvSpPr>
          <p:cNvPr id="14" name="Textfeld 13"/>
          <p:cNvSpPr txBox="1"/>
          <p:nvPr/>
        </p:nvSpPr>
        <p:spPr>
          <a:xfrm>
            <a:off x="5091545" y="1219200"/>
            <a:ext cx="3491345" cy="923330"/>
          </a:xfrm>
          <a:prstGeom prst="rect">
            <a:avLst/>
          </a:prstGeom>
          <a:solidFill>
            <a:schemeClr val="bg1">
              <a:alpha val="54000"/>
            </a:schemeClr>
          </a:solidFill>
        </p:spPr>
        <p:txBody>
          <a:bodyPr wrap="square" rtlCol="0" anchor="ctr">
            <a:noAutofit/>
          </a:bodyPr>
          <a:lstStyle/>
          <a:p>
            <a:pPr marL="285750" indent="-285750">
              <a:buFont typeface="Arial" panose="020B0604020202020204" pitchFamily="34" charset="0"/>
              <a:buChar char="•"/>
            </a:pPr>
            <a:r>
              <a:rPr lang="de-DE" dirty="0" smtClean="0"/>
              <a:t>Kalkblocksteine als Trittsteine</a:t>
            </a:r>
          </a:p>
          <a:p>
            <a:pPr marL="285750" indent="-285750">
              <a:buFont typeface="Arial" panose="020B0604020202020204" pitchFamily="34" charset="0"/>
              <a:buChar char="•"/>
            </a:pPr>
            <a:r>
              <a:rPr lang="de-DE" dirty="0" smtClean="0"/>
              <a:t>Abstand 40-45 cm</a:t>
            </a:r>
          </a:p>
          <a:p>
            <a:endParaRPr lang="de-DE" dirty="0"/>
          </a:p>
        </p:txBody>
      </p:sp>
    </p:spTree>
    <p:extLst>
      <p:ext uri="{BB962C8B-B14F-4D97-AF65-F5344CB8AC3E}">
        <p14:creationId xmlns:p14="http://schemas.microsoft.com/office/powerpoint/2010/main" val="335965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extplatzhalter 3"/>
          <p:cNvSpPr>
            <a:spLocks noGrp="1"/>
          </p:cNvSpPr>
          <p:nvPr>
            <p:ph type="body" sz="quarter" idx="13"/>
          </p:nvPr>
        </p:nvSpPr>
        <p:spPr/>
        <p:txBody>
          <a:bodyPr/>
          <a:lstStyle/>
          <a:p>
            <a:r>
              <a:rPr lang="de-DE" dirty="0"/>
              <a:t>Querung der Straße Johannistal</a:t>
            </a:r>
          </a:p>
        </p:txBody>
      </p:sp>
      <p:sp>
        <p:nvSpPr>
          <p:cNvPr id="11" name="Foliennummernplatzhalter 10"/>
          <p:cNvSpPr>
            <a:spLocks noGrp="1"/>
          </p:cNvSpPr>
          <p:nvPr>
            <p:ph type="sldNum" sz="quarter" idx="12"/>
          </p:nvPr>
        </p:nvSpPr>
        <p:spPr/>
        <p:txBody>
          <a:bodyPr/>
          <a:lstStyle/>
          <a:p>
            <a:fld id="{F447CDE3-A38D-E441-BF47-DAAD4A0C3F70}" type="slidenum">
              <a:rPr lang="de-DE" smtClean="0"/>
              <a:t>16</a:t>
            </a:fld>
            <a:endParaRPr lang="de-DE"/>
          </a:p>
        </p:txBody>
      </p:sp>
      <p:pic>
        <p:nvPicPr>
          <p:cNvPr id="6" name="Grafik 5"/>
          <p:cNvPicPr>
            <a:picLocks noChangeAspect="1"/>
          </p:cNvPicPr>
          <p:nvPr/>
        </p:nvPicPr>
        <p:blipFill>
          <a:blip r:embed="rId3"/>
          <a:stretch>
            <a:fillRect/>
          </a:stretch>
        </p:blipFill>
        <p:spPr>
          <a:xfrm>
            <a:off x="457201" y="991092"/>
            <a:ext cx="7239002" cy="4732346"/>
          </a:xfrm>
          <a:prstGeom prst="rect">
            <a:avLst/>
          </a:prstGeom>
        </p:spPr>
      </p:pic>
      <p:pic>
        <p:nvPicPr>
          <p:cNvPr id="7" name="Grafik 6"/>
          <p:cNvPicPr>
            <a:picLocks noChangeAspect="1"/>
          </p:cNvPicPr>
          <p:nvPr/>
        </p:nvPicPr>
        <p:blipFill>
          <a:blip r:embed="rId4"/>
          <a:stretch>
            <a:fillRect/>
          </a:stretch>
        </p:blipFill>
        <p:spPr>
          <a:xfrm>
            <a:off x="3979063" y="5174750"/>
            <a:ext cx="438950" cy="548688"/>
          </a:xfrm>
          <a:prstGeom prst="rect">
            <a:avLst/>
          </a:prstGeom>
        </p:spPr>
      </p:pic>
      <p:sp>
        <p:nvSpPr>
          <p:cNvPr id="8" name="Textfeld 7"/>
          <p:cNvSpPr txBox="1"/>
          <p:nvPr/>
        </p:nvSpPr>
        <p:spPr>
          <a:xfrm>
            <a:off x="7645400" y="1225550"/>
            <a:ext cx="1543050" cy="3416320"/>
          </a:xfrm>
          <a:prstGeom prst="rect">
            <a:avLst/>
          </a:prstGeom>
          <a:noFill/>
        </p:spPr>
        <p:txBody>
          <a:bodyPr wrap="square" rtlCol="0">
            <a:spAutoFit/>
          </a:bodyPr>
          <a:lstStyle/>
          <a:p>
            <a:r>
              <a:rPr lang="de-DE" dirty="0" smtClean="0"/>
              <a:t>Zukünftige Führung der </a:t>
            </a:r>
            <a:r>
              <a:rPr lang="de-DE" dirty="0" smtClean="0"/>
              <a:t>Wanderwege</a:t>
            </a:r>
          </a:p>
          <a:p>
            <a:endParaRPr lang="de-DE" dirty="0"/>
          </a:p>
          <a:p>
            <a:r>
              <a:rPr lang="de-DE" dirty="0" smtClean="0"/>
              <a:t>Treppe wird rückgebaut, Weg geschlossen</a:t>
            </a:r>
          </a:p>
          <a:p>
            <a:endParaRPr lang="de-DE" dirty="0"/>
          </a:p>
          <a:p>
            <a:r>
              <a:rPr lang="de-DE" dirty="0" smtClean="0"/>
              <a:t>Zaun an Straße ergänzt</a:t>
            </a:r>
            <a:endParaRPr lang="de-DE" dirty="0"/>
          </a:p>
        </p:txBody>
      </p:sp>
      <p:sp>
        <p:nvSpPr>
          <p:cNvPr id="9" name="Freihandform 8"/>
          <p:cNvSpPr/>
          <p:nvPr/>
        </p:nvSpPr>
        <p:spPr>
          <a:xfrm>
            <a:off x="3875872" y="3594100"/>
            <a:ext cx="582036" cy="1776949"/>
          </a:xfrm>
          <a:custGeom>
            <a:avLst/>
            <a:gdLst>
              <a:gd name="connsiteX0" fmla="*/ 10328 w 582036"/>
              <a:gd name="connsiteY0" fmla="*/ 0 h 1776949"/>
              <a:gd name="connsiteX1" fmla="*/ 23028 w 582036"/>
              <a:gd name="connsiteY1" fmla="*/ 101600 h 1776949"/>
              <a:gd name="connsiteX2" fmla="*/ 213528 w 582036"/>
              <a:gd name="connsiteY2" fmla="*/ 565150 h 1776949"/>
              <a:gd name="connsiteX3" fmla="*/ 372278 w 582036"/>
              <a:gd name="connsiteY3" fmla="*/ 889000 h 1776949"/>
              <a:gd name="connsiteX4" fmla="*/ 429428 w 582036"/>
              <a:gd name="connsiteY4" fmla="*/ 1104900 h 1776949"/>
              <a:gd name="connsiteX5" fmla="*/ 499278 w 582036"/>
              <a:gd name="connsiteY5" fmla="*/ 1352550 h 1776949"/>
              <a:gd name="connsiteX6" fmla="*/ 537378 w 582036"/>
              <a:gd name="connsiteY6" fmla="*/ 1428750 h 1776949"/>
              <a:gd name="connsiteX7" fmla="*/ 581828 w 582036"/>
              <a:gd name="connsiteY7" fmla="*/ 1492250 h 1776949"/>
              <a:gd name="connsiteX8" fmla="*/ 518328 w 582036"/>
              <a:gd name="connsiteY8" fmla="*/ 1606550 h 1776949"/>
              <a:gd name="connsiteX9" fmla="*/ 404028 w 582036"/>
              <a:gd name="connsiteY9" fmla="*/ 1765300 h 1776949"/>
              <a:gd name="connsiteX10" fmla="*/ 423078 w 582036"/>
              <a:gd name="connsiteY10" fmla="*/ 1752600 h 1776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2036" h="1776949">
                <a:moveTo>
                  <a:pt x="10328" y="0"/>
                </a:moveTo>
                <a:cubicBezTo>
                  <a:pt x="-256" y="3704"/>
                  <a:pt x="-10839" y="7408"/>
                  <a:pt x="23028" y="101600"/>
                </a:cubicBezTo>
                <a:cubicBezTo>
                  <a:pt x="56895" y="195792"/>
                  <a:pt x="155320" y="433917"/>
                  <a:pt x="213528" y="565150"/>
                </a:cubicBezTo>
                <a:cubicBezTo>
                  <a:pt x="271736" y="696383"/>
                  <a:pt x="336295" y="799042"/>
                  <a:pt x="372278" y="889000"/>
                </a:cubicBezTo>
                <a:cubicBezTo>
                  <a:pt x="408261" y="978958"/>
                  <a:pt x="408261" y="1027642"/>
                  <a:pt x="429428" y="1104900"/>
                </a:cubicBezTo>
                <a:cubicBezTo>
                  <a:pt x="450595" y="1182158"/>
                  <a:pt x="481286" y="1298575"/>
                  <a:pt x="499278" y="1352550"/>
                </a:cubicBezTo>
                <a:cubicBezTo>
                  <a:pt x="517270" y="1406525"/>
                  <a:pt x="523620" y="1405467"/>
                  <a:pt x="537378" y="1428750"/>
                </a:cubicBezTo>
                <a:cubicBezTo>
                  <a:pt x="551136" y="1452033"/>
                  <a:pt x="585003" y="1462617"/>
                  <a:pt x="581828" y="1492250"/>
                </a:cubicBezTo>
                <a:cubicBezTo>
                  <a:pt x="578653" y="1521883"/>
                  <a:pt x="547961" y="1561042"/>
                  <a:pt x="518328" y="1606550"/>
                </a:cubicBezTo>
                <a:cubicBezTo>
                  <a:pt x="488695" y="1652058"/>
                  <a:pt x="419903" y="1740958"/>
                  <a:pt x="404028" y="1765300"/>
                </a:cubicBezTo>
                <a:cubicBezTo>
                  <a:pt x="388153" y="1789642"/>
                  <a:pt x="405615" y="1771121"/>
                  <a:pt x="423078" y="1752600"/>
                </a:cubicBezTo>
              </a:path>
            </a:pathLst>
          </a:cu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6499776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dirty="0" smtClean="0"/>
              <a:t>26.06.2025</a:t>
            </a:r>
            <a:endParaRPr lang="de-DE" dirty="0"/>
          </a:p>
        </p:txBody>
      </p:sp>
      <p:sp>
        <p:nvSpPr>
          <p:cNvPr id="3" name="Fußzeilenplatzhalter 2"/>
          <p:cNvSpPr>
            <a:spLocks noGrp="1"/>
          </p:cNvSpPr>
          <p:nvPr>
            <p:ph type="ftr" sz="quarter" idx="11"/>
          </p:nvPr>
        </p:nvSpPr>
        <p:spPr/>
        <p:txBody>
          <a:bodyPr/>
          <a:lstStyle/>
          <a:p>
            <a:r>
              <a:rPr lang="de-DE" dirty="0"/>
              <a:t>|   Stadt Bielefeld </a:t>
            </a:r>
            <a:r>
              <a:rPr lang="de-DE" dirty="0" smtClean="0"/>
              <a:t>Umweltamt</a:t>
            </a:r>
            <a:endParaRPr lang="de-DE" dirty="0"/>
          </a:p>
        </p:txBody>
      </p:sp>
      <p:sp>
        <p:nvSpPr>
          <p:cNvPr id="4" name="Titel 3"/>
          <p:cNvSpPr>
            <a:spLocks noGrp="1"/>
          </p:cNvSpPr>
          <p:nvPr>
            <p:ph type="title"/>
          </p:nvPr>
        </p:nvSpPr>
        <p:spPr/>
        <p:txBody>
          <a:bodyPr/>
          <a:lstStyle/>
          <a:p>
            <a:r>
              <a:rPr lang="de-DE" dirty="0"/>
              <a:t>Danke!</a:t>
            </a:r>
          </a:p>
        </p:txBody>
      </p:sp>
      <p:sp>
        <p:nvSpPr>
          <p:cNvPr id="5" name="Foliennummernplatzhalter 4"/>
          <p:cNvSpPr>
            <a:spLocks noGrp="1"/>
          </p:cNvSpPr>
          <p:nvPr>
            <p:ph type="sldNum" sz="quarter" idx="12"/>
          </p:nvPr>
        </p:nvSpPr>
        <p:spPr/>
        <p:txBody>
          <a:bodyPr/>
          <a:lstStyle/>
          <a:p>
            <a:fld id="{F447CDE3-A38D-E441-BF47-DAAD4A0C3F70}" type="slidenum">
              <a:rPr lang="de-DE" smtClean="0"/>
              <a:pPr/>
              <a:t>17</a:t>
            </a:fld>
            <a:endParaRPr lang="de-DE"/>
          </a:p>
        </p:txBody>
      </p:sp>
    </p:spTree>
    <p:extLst>
      <p:ext uri="{BB962C8B-B14F-4D97-AF65-F5344CB8AC3E}">
        <p14:creationId xmlns:p14="http://schemas.microsoft.com/office/powerpoint/2010/main" val="30063766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380</Words>
  <Application>Microsoft Office PowerPoint</Application>
  <PresentationFormat>Bildschirmpräsentation (16:10)</PresentationFormat>
  <Paragraphs>106</Paragraphs>
  <Slides>17</Slides>
  <Notes>4</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17</vt:i4>
      </vt:variant>
    </vt:vector>
  </HeadingPairs>
  <TitlesOfParts>
    <vt:vector size="21" baseType="lpstr">
      <vt:lpstr>Arial</vt:lpstr>
      <vt:lpstr>Calibri</vt:lpstr>
      <vt:lpstr>Wingdings</vt:lpstr>
      <vt:lpstr>Office-Design</vt:lpstr>
      <vt:lpstr>Gefahrenstelle am Wanderweg – Querung der Straße Johannistal</vt:lpstr>
      <vt:lpstr>Gefahrenstelle am Wanderweg –  Querung der Straße Johannistal</vt:lpstr>
      <vt:lpstr>Momentane Situation</vt:lpstr>
      <vt:lpstr>PowerPoint-Präsentation</vt:lpstr>
      <vt:lpstr>PowerPoint-Präsentation</vt:lpstr>
      <vt:lpstr>PowerPoint-Präsentation</vt:lpstr>
      <vt:lpstr>Kurzer Rückblick auf die Maßnahmen in 2022</vt:lpstr>
      <vt:lpstr>Johannistal zw. Uhlandstraße und Auf-/Abfahrt OWD | Workshop im Juni 2022 </vt:lpstr>
      <vt:lpstr>PowerPoint-Präsentation</vt:lpstr>
      <vt:lpstr>Anfrage der BV Gadderbaum zur Querung der Straße Johannistal</vt:lpstr>
      <vt:lpstr>Gefahrenstelle am Wanderweg –  Querung der Straße Johannistal</vt:lpstr>
      <vt:lpstr>PowerPoint-Präsentation</vt:lpstr>
      <vt:lpstr>PowerPoint-Präsentation</vt:lpstr>
      <vt:lpstr>PowerPoint-Präsentation</vt:lpstr>
      <vt:lpstr>PowerPoint-Präsentation</vt:lpstr>
      <vt:lpstr>PowerPoint-Präsentation</vt:lpstr>
      <vt:lpstr>Danke!</vt:lpstr>
    </vt:vector>
  </TitlesOfParts>
  <Company>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B K</dc:creator>
  <cp:lastModifiedBy>Wünscher, Hanne (360.21)</cp:lastModifiedBy>
  <cp:revision>73</cp:revision>
  <dcterms:created xsi:type="dcterms:W3CDTF">2021-01-28T08:45:26Z</dcterms:created>
  <dcterms:modified xsi:type="dcterms:W3CDTF">2025-06-18T11:39:25Z</dcterms:modified>
</cp:coreProperties>
</file>