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0" r:id="rId1"/>
  </p:sldMasterIdLst>
  <p:notesMasterIdLst>
    <p:notesMasterId r:id="rId8"/>
  </p:notesMasterIdLst>
  <p:handoutMasterIdLst>
    <p:handoutMasterId r:id="rId9"/>
  </p:handoutMasterIdLst>
  <p:sldIdLst>
    <p:sldId id="272" r:id="rId2"/>
    <p:sldId id="311" r:id="rId3"/>
    <p:sldId id="309" r:id="rId4"/>
    <p:sldId id="310" r:id="rId5"/>
    <p:sldId id="292" r:id="rId6"/>
    <p:sldId id="313" r:id="rId7"/>
  </p:sldIdLst>
  <p:sldSz cx="9144000" cy="6858000" type="screen4x3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ulfeuerborn, Ina (130.1)" initials="PI(" lastIdx="1" clrIdx="0">
    <p:extLst>
      <p:ext uri="{19B8F6BF-5375-455C-9EA6-DF929625EA0E}">
        <p15:presenceInfo xmlns:p15="http://schemas.microsoft.com/office/powerpoint/2012/main" userId="S-1-5-21-3357175217-3984664031-4212603062-144995" providerId="AD"/>
      </p:ext>
    </p:extLst>
  </p:cmAuthor>
  <p:cmAuthor id="2" name="Chowdry, Magdalena (130.1)" initials="CM(" lastIdx="1" clrIdx="1">
    <p:extLst>
      <p:ext uri="{19B8F6BF-5375-455C-9EA6-DF929625EA0E}">
        <p15:presenceInfo xmlns:p15="http://schemas.microsoft.com/office/powerpoint/2012/main" userId="S-1-5-21-3357175217-3984664031-4212603062-10698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013"/>
    <a:srgbClr val="E30014"/>
    <a:srgbClr val="EE8640"/>
    <a:srgbClr val="FDE3C7"/>
    <a:srgbClr val="FDC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71166" autoAdjust="0"/>
  </p:normalViewPr>
  <p:slideViewPr>
    <p:cSldViewPr snapToGrid="0">
      <p:cViewPr varScale="1">
        <p:scale>
          <a:sx n="79" d="100"/>
          <a:sy n="79" d="100"/>
        </p:scale>
        <p:origin x="186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56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247D8-CA85-443D-92B9-7B0E81461C2B}" type="datetimeFigureOut">
              <a:rPr lang="de-DE" smtClean="0"/>
              <a:t>05.06.2024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30D82-E449-4151-9809-84E889B599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95848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05.06.2024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50900"/>
            <a:ext cx="3055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39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5983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8356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486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9570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62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49918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69617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79092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9535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25848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35523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71696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6750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26830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8685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7370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7" y="3116240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16.11.2016</a:t>
            </a:r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7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Thema des Vortrags</a:t>
            </a:r>
            <a:br>
              <a:rPr lang="de-DE" dirty="0" smtClean="0"/>
            </a:br>
            <a:r>
              <a:rPr lang="de-DE" dirty="0" smtClean="0"/>
              <a:t>Sogar mit 2. Zeile</a:t>
            </a:r>
          </a:p>
        </p:txBody>
      </p:sp>
      <p:sp>
        <p:nvSpPr>
          <p:cNvPr id="3" name="Textfeld 2"/>
          <p:cNvSpPr txBox="1"/>
          <p:nvPr userDrawn="1"/>
        </p:nvSpPr>
        <p:spPr>
          <a:xfrm>
            <a:off x="2696078" y="5636712"/>
            <a:ext cx="326631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de-DE" sz="1800"/>
          </a:p>
        </p:txBody>
      </p:sp>
      <p:sp>
        <p:nvSpPr>
          <p:cNvPr id="6" name="Textfeld 5"/>
          <p:cNvSpPr txBox="1"/>
          <p:nvPr userDrawn="1"/>
        </p:nvSpPr>
        <p:spPr>
          <a:xfrm>
            <a:off x="684542" y="5955147"/>
            <a:ext cx="5970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 – Presseamt/Statistikstelle</a:t>
            </a:r>
          </a:p>
          <a:p>
            <a:r>
              <a:rPr lang="de-DE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Dialog &amp; Beteiligung</a:t>
            </a:r>
            <a:endParaRPr lang="de-DE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519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153867" y="604229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8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42340243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1" y="1736136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 smtClean="0"/>
              <a:t>Trennseite</a:t>
            </a:r>
            <a:r>
              <a:rPr lang="en-US" dirty="0" smtClean="0"/>
              <a:t> </a:t>
            </a:r>
            <a:r>
              <a:rPr lang="en-US" dirty="0" err="1" smtClean="0"/>
              <a:t>Blindtext</a:t>
            </a:r>
            <a:endParaRPr lang="en-US" dirty="0" smtClean="0"/>
          </a:p>
          <a:p>
            <a:pPr lvl="0"/>
            <a:endParaRPr lang="en-US" dirty="0"/>
          </a:p>
        </p:txBody>
      </p:sp>
      <p:sp>
        <p:nvSpPr>
          <p:cNvPr id="4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2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5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2" y="6474624"/>
            <a:ext cx="4436834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Presseamt / Statistikstelle | Dialog &amp; Beteiligung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139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5944" y="621814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903812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1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74737" y="648190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52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28" r:id="rId15"/>
    <p:sldLayoutId id="2147483729" r:id="rId16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sz="quarter" idx="14"/>
          </p:nvPr>
        </p:nvSpPr>
        <p:spPr>
          <a:xfrm>
            <a:off x="7217156" y="6065866"/>
            <a:ext cx="1719376" cy="473246"/>
          </a:xfrm>
        </p:spPr>
        <p:txBody>
          <a:bodyPr>
            <a:normAutofit/>
          </a:bodyPr>
          <a:lstStyle/>
          <a:p>
            <a:r>
              <a:rPr lang="de-DE" dirty="0"/>
              <a:t>6</a:t>
            </a:r>
            <a:r>
              <a:rPr lang="de-DE" dirty="0" smtClean="0"/>
              <a:t>. Juni 2024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5"/>
          </p:nvPr>
        </p:nvSpPr>
        <p:spPr>
          <a:xfrm>
            <a:off x="629500" y="3543946"/>
            <a:ext cx="8003960" cy="2056754"/>
          </a:xfrm>
        </p:spPr>
        <p:txBody>
          <a:bodyPr>
            <a:normAutofit/>
          </a:bodyPr>
          <a:lstStyle/>
          <a:p>
            <a:r>
              <a:rPr lang="de-DE" sz="3600" dirty="0" smtClean="0"/>
              <a:t>Mach mit! </a:t>
            </a:r>
          </a:p>
          <a:p>
            <a:r>
              <a:rPr lang="de-DE" sz="3600" dirty="0" smtClean="0"/>
              <a:t>Bielefelder Grundsätze für Beteiligung</a:t>
            </a:r>
            <a:endParaRPr lang="de-DE" sz="3600" dirty="0"/>
          </a:p>
        </p:txBody>
      </p:sp>
      <p:sp>
        <p:nvSpPr>
          <p:cNvPr id="2" name="Rechteck 1"/>
          <p:cNvSpPr/>
          <p:nvPr/>
        </p:nvSpPr>
        <p:spPr>
          <a:xfrm>
            <a:off x="2619375" y="1485900"/>
            <a:ext cx="3333750" cy="923925"/>
          </a:xfrm>
          <a:prstGeom prst="rect">
            <a:avLst/>
          </a:prstGeom>
          <a:solidFill>
            <a:srgbClr val="E30014"/>
          </a:solidFill>
          <a:ln>
            <a:solidFill>
              <a:srgbClr val="E200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49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15411" y="2141478"/>
            <a:ext cx="6976998" cy="33146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1800" dirty="0"/>
              <a:t>Beschluss des Haupt-, Wirtschaftsförderung- und Beteiligungsausschusses der Stadt Bielefeld vom 26. Oktober 2022</a:t>
            </a:r>
            <a:endParaRPr lang="de-DE" sz="18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„Der Haupt- Wirtschaftsförderung- und Beteiligungsausschuss nimmt das vorgelegte Arbeitspapier „(Mehr) kommunale Partizipation für Bielefeld“ sowie die dargestellte Prozessplanung zustimmend zur Kenntnis“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Regelwerkprozess wird beschlossen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Beteiligung des Netzwerks </a:t>
            </a:r>
            <a:r>
              <a:rPr lang="de-DE" sz="1800" dirty="0" err="1"/>
              <a:t>Bürger:innenbeteiligung</a:t>
            </a:r>
            <a:endParaRPr lang="de-DE" sz="1800" dirty="0"/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wissenschaftliche Begleitung durch das Projekt „Open Innovation City“</a:t>
            </a:r>
          </a:p>
          <a:p>
            <a:pPr marL="0" indent="0">
              <a:buNone/>
            </a:pPr>
            <a:r>
              <a:rPr lang="de-DE" sz="1800" dirty="0"/>
              <a:t>- bei einer Enthaltung einstimmig beschlossen - </a:t>
            </a:r>
            <a:endParaRPr lang="de-DE" sz="1800" dirty="0">
              <a:solidFill>
                <a:srgbClr val="FF0000"/>
              </a:solidFill>
            </a:endParaRPr>
          </a:p>
        </p:txBody>
      </p:sp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Regelwerkprozess zur Öffentlichkeitsbeteiligung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5507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941626" y="2564944"/>
            <a:ext cx="7871459" cy="5158740"/>
          </a:xfrm>
        </p:spPr>
        <p:txBody>
          <a:bodyPr/>
          <a:lstStyle/>
          <a:p>
            <a:r>
              <a:rPr lang="de-DE" sz="3600" b="0" dirty="0"/>
              <a:t>Was ist wichtig im </a:t>
            </a:r>
            <a:r>
              <a:rPr lang="de-DE" dirty="0"/>
              <a:t>Miteinander von Stadtgesellschaft, Politik und Verwaltung? </a:t>
            </a:r>
          </a:p>
          <a:p>
            <a:r>
              <a:rPr lang="de-DE" sz="3600" b="0" dirty="0"/>
              <a:t>Welche</a:t>
            </a:r>
            <a:r>
              <a:rPr lang="de-DE" sz="3600" dirty="0"/>
              <a:t> </a:t>
            </a:r>
            <a:r>
              <a:rPr lang="de-DE" dirty="0" smtClean="0"/>
              <a:t>Spielregeln</a:t>
            </a:r>
            <a:r>
              <a:rPr lang="de-DE" sz="3600" dirty="0" smtClean="0"/>
              <a:t> </a:t>
            </a:r>
            <a:r>
              <a:rPr lang="de-DE" sz="3600" b="0" dirty="0" smtClean="0"/>
              <a:t>braucht es für gelungene Beteiligung?</a:t>
            </a:r>
            <a:endParaRPr lang="de-DE" sz="3600" b="0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9708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 smtClean="0"/>
              <a:t>Regelwerkprozess zur Öffentlichkeitsbeteiligung</a:t>
            </a:r>
          </a:p>
          <a:p>
            <a:endParaRPr lang="de-DE" dirty="0"/>
          </a:p>
        </p:txBody>
      </p:sp>
      <p:grpSp>
        <p:nvGrpSpPr>
          <p:cNvPr id="4" name="Gruppieren 3"/>
          <p:cNvGrpSpPr/>
          <p:nvPr/>
        </p:nvGrpSpPr>
        <p:grpSpPr>
          <a:xfrm>
            <a:off x="565302" y="2232316"/>
            <a:ext cx="7873902" cy="3552825"/>
            <a:chOff x="644813" y="2447001"/>
            <a:chExt cx="7873902" cy="3552825"/>
          </a:xfrm>
        </p:grpSpPr>
        <p:grpSp>
          <p:nvGrpSpPr>
            <p:cNvPr id="7" name="Gruppieren 6">
              <a:extLst>
                <a:ext uri="{FF2B5EF4-FFF2-40B4-BE49-F238E27FC236}">
                  <a16:creationId xmlns:a16="http://schemas.microsoft.com/office/drawing/2014/main" id="{75C39920-893A-0B33-B34E-C8A5304DDEE2}"/>
                </a:ext>
              </a:extLst>
            </p:cNvPr>
            <p:cNvGrpSpPr/>
            <p:nvPr/>
          </p:nvGrpSpPr>
          <p:grpSpPr>
            <a:xfrm>
              <a:off x="778276" y="2572959"/>
              <a:ext cx="7740439" cy="3239913"/>
              <a:chOff x="382438" y="1772816"/>
              <a:chExt cx="8589264" cy="4032448"/>
            </a:xfrm>
          </p:grpSpPr>
          <p:sp>
            <p:nvSpPr>
              <p:cNvPr id="9" name="Freihandform 13">
                <a:extLst>
                  <a:ext uri="{FF2B5EF4-FFF2-40B4-BE49-F238E27FC236}">
                    <a16:creationId xmlns:a16="http://schemas.microsoft.com/office/drawing/2014/main" id="{F89B663B-9543-961E-F007-E6DC672B9EAD}"/>
                  </a:ext>
                </a:extLst>
              </p:cNvPr>
              <p:cNvSpPr/>
              <p:nvPr/>
            </p:nvSpPr>
            <p:spPr>
              <a:xfrm>
                <a:off x="3315169" y="1772816"/>
                <a:ext cx="2572570" cy="1321109"/>
              </a:xfrm>
              <a:custGeom>
                <a:avLst/>
                <a:gdLst>
                  <a:gd name="connsiteX0" fmla="*/ 0 w 1230510"/>
                  <a:gd name="connsiteY0" fmla="*/ 0 h 492204"/>
                  <a:gd name="connsiteX1" fmla="*/ 1230510 w 1230510"/>
                  <a:gd name="connsiteY1" fmla="*/ 0 h 492204"/>
                  <a:gd name="connsiteX2" fmla="*/ 1230510 w 1230510"/>
                  <a:gd name="connsiteY2" fmla="*/ 492204 h 492204"/>
                  <a:gd name="connsiteX3" fmla="*/ 0 w 1230510"/>
                  <a:gd name="connsiteY3" fmla="*/ 492204 h 492204"/>
                  <a:gd name="connsiteX4" fmla="*/ 0 w 1230510"/>
                  <a:gd name="connsiteY4" fmla="*/ 0 h 4922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492204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492204"/>
                    </a:lnTo>
                    <a:lnTo>
                      <a:pt x="0" y="4922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63576" tIns="93472" rIns="163576" bIns="93472" numCol="1" spcCol="1270" anchor="ctr" anchorCtr="0">
                <a:noAutofit/>
              </a:bodyPr>
              <a:lstStyle/>
              <a:p>
                <a:pPr marL="342900" marR="0" lvl="0" indent="-342900" algn="ctr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" name="Freihandform 14">
                <a:extLst>
                  <a:ext uri="{FF2B5EF4-FFF2-40B4-BE49-F238E27FC236}">
                    <a16:creationId xmlns:a16="http://schemas.microsoft.com/office/drawing/2014/main" id="{3CC2E67A-E72C-A7AF-F801-C42B0A0D2D7E}"/>
                  </a:ext>
                </a:extLst>
              </p:cNvPr>
              <p:cNvSpPr/>
              <p:nvPr/>
            </p:nvSpPr>
            <p:spPr>
              <a:xfrm>
                <a:off x="3315169" y="3093925"/>
                <a:ext cx="2572570" cy="2711339"/>
              </a:xfrm>
              <a:custGeom>
                <a:avLst/>
                <a:gdLst>
                  <a:gd name="connsiteX0" fmla="*/ 0 w 1230510"/>
                  <a:gd name="connsiteY0" fmla="*/ 0 h 1010160"/>
                  <a:gd name="connsiteX1" fmla="*/ 1230510 w 1230510"/>
                  <a:gd name="connsiteY1" fmla="*/ 0 h 1010160"/>
                  <a:gd name="connsiteX2" fmla="*/ 1230510 w 1230510"/>
                  <a:gd name="connsiteY2" fmla="*/ 1010160 h 1010160"/>
                  <a:gd name="connsiteX3" fmla="*/ 0 w 1230510"/>
                  <a:gd name="connsiteY3" fmla="*/ 1010160 h 1010160"/>
                  <a:gd name="connsiteX4" fmla="*/ 0 w 1230510"/>
                  <a:gd name="connsiteY4" fmla="*/ 0 h 1010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1010160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1010160"/>
                    </a:lnTo>
                    <a:lnTo>
                      <a:pt x="0" y="10101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alpha val="90000"/>
                    <a:tint val="4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22682" tIns="122682" rIns="163576" bIns="184023" numCol="1" spcCol="1270" anchor="t" anchorCtr="0">
                <a:noAutofit/>
              </a:bodyPr>
              <a:lstStyle/>
              <a:p>
                <a:pPr marL="0" marR="0" lvl="1" indent="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0" marR="0" lvl="1" indent="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" name="Freihandform 15">
                <a:extLst>
                  <a:ext uri="{FF2B5EF4-FFF2-40B4-BE49-F238E27FC236}">
                    <a16:creationId xmlns:a16="http://schemas.microsoft.com/office/drawing/2014/main" id="{2BE2E23D-F9C0-5C8A-39F7-0F44A2046571}"/>
                  </a:ext>
                </a:extLst>
              </p:cNvPr>
              <p:cNvSpPr/>
              <p:nvPr/>
            </p:nvSpPr>
            <p:spPr>
              <a:xfrm>
                <a:off x="6247902" y="1772816"/>
                <a:ext cx="2572570" cy="1321109"/>
              </a:xfrm>
              <a:custGeom>
                <a:avLst/>
                <a:gdLst>
                  <a:gd name="connsiteX0" fmla="*/ 0 w 1230510"/>
                  <a:gd name="connsiteY0" fmla="*/ 0 h 492204"/>
                  <a:gd name="connsiteX1" fmla="*/ 1230510 w 1230510"/>
                  <a:gd name="connsiteY1" fmla="*/ 0 h 492204"/>
                  <a:gd name="connsiteX2" fmla="*/ 1230510 w 1230510"/>
                  <a:gd name="connsiteY2" fmla="*/ 492204 h 492204"/>
                  <a:gd name="connsiteX3" fmla="*/ 0 w 1230510"/>
                  <a:gd name="connsiteY3" fmla="*/ 492204 h 492204"/>
                  <a:gd name="connsiteX4" fmla="*/ 0 w 1230510"/>
                  <a:gd name="connsiteY4" fmla="*/ 0 h 4922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492204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492204"/>
                    </a:lnTo>
                    <a:lnTo>
                      <a:pt x="0" y="4922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63576" tIns="93472" rIns="163576" bIns="93472" numCol="1" spcCol="1270" anchor="ctr" anchorCtr="0">
                <a:noAutofit/>
              </a:bodyPr>
              <a:lstStyle/>
              <a:p>
                <a:pPr marL="342900" marR="0" lvl="0" indent="-342900" algn="ctr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" name="Freihandform 16">
                <a:extLst>
                  <a:ext uri="{FF2B5EF4-FFF2-40B4-BE49-F238E27FC236}">
                    <a16:creationId xmlns:a16="http://schemas.microsoft.com/office/drawing/2014/main" id="{734B8C00-F104-698F-4DE6-17D1DF0BCA64}"/>
                  </a:ext>
                </a:extLst>
              </p:cNvPr>
              <p:cNvSpPr/>
              <p:nvPr/>
            </p:nvSpPr>
            <p:spPr>
              <a:xfrm>
                <a:off x="6247902" y="3093925"/>
                <a:ext cx="2572570" cy="2711339"/>
              </a:xfrm>
              <a:custGeom>
                <a:avLst/>
                <a:gdLst>
                  <a:gd name="connsiteX0" fmla="*/ 0 w 1230510"/>
                  <a:gd name="connsiteY0" fmla="*/ 0 h 1010160"/>
                  <a:gd name="connsiteX1" fmla="*/ 1230510 w 1230510"/>
                  <a:gd name="connsiteY1" fmla="*/ 0 h 1010160"/>
                  <a:gd name="connsiteX2" fmla="*/ 1230510 w 1230510"/>
                  <a:gd name="connsiteY2" fmla="*/ 1010160 h 1010160"/>
                  <a:gd name="connsiteX3" fmla="*/ 0 w 1230510"/>
                  <a:gd name="connsiteY3" fmla="*/ 1010160 h 1010160"/>
                  <a:gd name="connsiteX4" fmla="*/ 0 w 1230510"/>
                  <a:gd name="connsiteY4" fmla="*/ 0 h 1010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1010160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1010160"/>
                    </a:lnTo>
                    <a:lnTo>
                      <a:pt x="0" y="10101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alpha val="90000"/>
                    <a:tint val="4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22682" tIns="122682" rIns="163576" bIns="184023" numCol="1" spcCol="1270" anchor="t" anchorCtr="0">
                <a:noAutofit/>
              </a:bodyPr>
              <a:lstStyle/>
              <a:p>
                <a:pPr marL="228600" marR="0" lvl="1" indent="-22860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Char char="•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228600" marR="0" lvl="1" indent="-22860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Char char="•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" name="Rechteck 12">
                <a:extLst>
                  <a:ext uri="{FF2B5EF4-FFF2-40B4-BE49-F238E27FC236}">
                    <a16:creationId xmlns:a16="http://schemas.microsoft.com/office/drawing/2014/main" id="{0E51D77A-CAF7-496F-B795-6C63FC62EA8E}"/>
                  </a:ext>
                </a:extLst>
              </p:cNvPr>
              <p:cNvSpPr/>
              <p:nvPr/>
            </p:nvSpPr>
            <p:spPr>
              <a:xfrm>
                <a:off x="3628270" y="2204864"/>
                <a:ext cx="194636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DE" sz="2400" b="1" kern="0" dirty="0">
                    <a:solidFill>
                      <a:prstClr val="white"/>
                    </a:solidFill>
                  </a:rPr>
                  <a:t>I</a:t>
                </a:r>
                <a:r>
                  <a:rPr kumimoji="0" lang="de-DE" sz="24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rPr>
                  <a:t>nstrumente</a:t>
                </a:r>
                <a:endParaRPr kumimoji="0" lang="de-DE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Rechteck 13">
                <a:extLst>
                  <a:ext uri="{FF2B5EF4-FFF2-40B4-BE49-F238E27FC236}">
                    <a16:creationId xmlns:a16="http://schemas.microsoft.com/office/drawing/2014/main" id="{1F21E858-E27E-893A-58C5-EB335E8A91EF}"/>
                  </a:ext>
                </a:extLst>
              </p:cNvPr>
              <p:cNvSpPr/>
              <p:nvPr/>
            </p:nvSpPr>
            <p:spPr>
              <a:xfrm>
                <a:off x="3419872" y="3212976"/>
                <a:ext cx="2376264" cy="19389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Grundsätze umsetzen und sicherstellen, die  praktische Beteiligung unterstützen</a:t>
                </a:r>
              </a:p>
            </p:txBody>
          </p:sp>
          <p:grpSp>
            <p:nvGrpSpPr>
              <p:cNvPr id="15" name="Gruppieren 14">
                <a:extLst>
                  <a:ext uri="{FF2B5EF4-FFF2-40B4-BE49-F238E27FC236}">
                    <a16:creationId xmlns:a16="http://schemas.microsoft.com/office/drawing/2014/main" id="{0FFBA27D-206B-FAB8-5DE5-3621A43B1DAC}"/>
                  </a:ext>
                </a:extLst>
              </p:cNvPr>
              <p:cNvGrpSpPr/>
              <p:nvPr/>
            </p:nvGrpSpPr>
            <p:grpSpPr>
              <a:xfrm>
                <a:off x="382438" y="1772816"/>
                <a:ext cx="2572570" cy="4032448"/>
                <a:chOff x="382438" y="1772816"/>
                <a:chExt cx="2572570" cy="4032448"/>
              </a:xfrm>
            </p:grpSpPr>
            <p:sp>
              <p:nvSpPr>
                <p:cNvPr id="18" name="Freihandform 11">
                  <a:extLst>
                    <a:ext uri="{FF2B5EF4-FFF2-40B4-BE49-F238E27FC236}">
                      <a16:creationId xmlns:a16="http://schemas.microsoft.com/office/drawing/2014/main" id="{9E191D66-A625-D8DF-BB18-BE53FCFF08BE}"/>
                    </a:ext>
                  </a:extLst>
                </p:cNvPr>
                <p:cNvSpPr/>
                <p:nvPr/>
              </p:nvSpPr>
              <p:spPr>
                <a:xfrm>
                  <a:off x="382438" y="1772816"/>
                  <a:ext cx="2572570" cy="1321109"/>
                </a:xfrm>
                <a:custGeom>
                  <a:avLst/>
                  <a:gdLst>
                    <a:gd name="connsiteX0" fmla="*/ 0 w 1230510"/>
                    <a:gd name="connsiteY0" fmla="*/ 0 h 492204"/>
                    <a:gd name="connsiteX1" fmla="*/ 1230510 w 1230510"/>
                    <a:gd name="connsiteY1" fmla="*/ 0 h 492204"/>
                    <a:gd name="connsiteX2" fmla="*/ 1230510 w 1230510"/>
                    <a:gd name="connsiteY2" fmla="*/ 492204 h 492204"/>
                    <a:gd name="connsiteX3" fmla="*/ 0 w 1230510"/>
                    <a:gd name="connsiteY3" fmla="*/ 492204 h 492204"/>
                    <a:gd name="connsiteX4" fmla="*/ 0 w 1230510"/>
                    <a:gd name="connsiteY4" fmla="*/ 0 h 4922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30510" h="492204">
                      <a:moveTo>
                        <a:pt x="0" y="0"/>
                      </a:moveTo>
                      <a:lnTo>
                        <a:pt x="1230510" y="0"/>
                      </a:lnTo>
                      <a:lnTo>
                        <a:pt x="1230510" y="492204"/>
                      </a:lnTo>
                      <a:lnTo>
                        <a:pt x="0" y="4922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F81BD">
                    <a:hueOff val="0"/>
                    <a:satOff val="0"/>
                    <a:lumOff val="0"/>
                    <a:alphaOff val="0"/>
                  </a:srgbClr>
                </a:solidFill>
                <a:ln w="25400" cap="flat" cmpd="sng" algn="ctr">
                  <a:solidFill>
                    <a:srgbClr val="4F81BD">
                      <a:hueOff val="0"/>
                      <a:satOff val="0"/>
                      <a:lumOff val="0"/>
                      <a:alphaOff val="0"/>
                    </a:srgbClr>
                  </a:solidFill>
                  <a:prstDash val="solid"/>
                </a:ln>
                <a:effectLst/>
              </p:spPr>
              <p:txBody>
                <a:bodyPr spcFirstLastPara="0" vert="horz" wrap="square" lIns="163576" tIns="93472" rIns="163576" bIns="93472" numCol="1" spcCol="1270" anchor="ctr" anchorCtr="0">
                  <a:noAutofit/>
                </a:bodyPr>
                <a:lstStyle/>
                <a:p>
                  <a:pPr marL="342900" marR="0" lvl="0" indent="-342900" algn="ctr" defTabSz="102235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 typeface="Arial" pitchFamily="34" charset="0"/>
                    <a:buChar char="•"/>
                    <a:tabLst/>
                    <a:defRPr/>
                  </a:pPr>
                  <a:endParaRPr kumimoji="0" lang="de-DE" sz="23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Freihandform 12">
                  <a:extLst>
                    <a:ext uri="{FF2B5EF4-FFF2-40B4-BE49-F238E27FC236}">
                      <a16:creationId xmlns:a16="http://schemas.microsoft.com/office/drawing/2014/main" id="{9887D11C-C714-211C-B4EB-47C11D40BF09}"/>
                    </a:ext>
                  </a:extLst>
                </p:cNvPr>
                <p:cNvSpPr/>
                <p:nvPr/>
              </p:nvSpPr>
              <p:spPr>
                <a:xfrm>
                  <a:off x="382438" y="3093925"/>
                  <a:ext cx="2572570" cy="2711339"/>
                </a:xfrm>
                <a:custGeom>
                  <a:avLst/>
                  <a:gdLst>
                    <a:gd name="connsiteX0" fmla="*/ 0 w 1230510"/>
                    <a:gd name="connsiteY0" fmla="*/ 0 h 1010160"/>
                    <a:gd name="connsiteX1" fmla="*/ 1230510 w 1230510"/>
                    <a:gd name="connsiteY1" fmla="*/ 0 h 1010160"/>
                    <a:gd name="connsiteX2" fmla="*/ 1230510 w 1230510"/>
                    <a:gd name="connsiteY2" fmla="*/ 1010160 h 1010160"/>
                    <a:gd name="connsiteX3" fmla="*/ 0 w 1230510"/>
                    <a:gd name="connsiteY3" fmla="*/ 1010160 h 1010160"/>
                    <a:gd name="connsiteX4" fmla="*/ 0 w 1230510"/>
                    <a:gd name="connsiteY4" fmla="*/ 0 h 10101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30510" h="1010160">
                      <a:moveTo>
                        <a:pt x="0" y="0"/>
                      </a:moveTo>
                      <a:lnTo>
                        <a:pt x="1230510" y="0"/>
                      </a:lnTo>
                      <a:lnTo>
                        <a:pt x="1230510" y="1010160"/>
                      </a:lnTo>
                      <a:lnTo>
                        <a:pt x="0" y="101016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F81BD">
                    <a:alpha val="90000"/>
                    <a:tint val="40000"/>
                    <a:hueOff val="0"/>
                    <a:satOff val="0"/>
                    <a:lumOff val="0"/>
                    <a:alphaOff val="0"/>
                  </a:srgbClr>
                </a:solidFill>
                <a:ln w="25400" cap="flat" cmpd="sng" algn="ctr">
                  <a:solidFill>
                    <a:srgbClr val="4F81BD">
                      <a:alpha val="90000"/>
                      <a:tint val="40000"/>
                      <a:hueOff val="0"/>
                      <a:satOff val="0"/>
                      <a:lumOff val="0"/>
                      <a:alphaOff val="0"/>
                    </a:srgbClr>
                  </a:solidFill>
                  <a:prstDash val="solid"/>
                </a:ln>
                <a:effectLst/>
              </p:spPr>
              <p:txBody>
                <a:bodyPr spcFirstLastPara="0" vert="horz" wrap="square" lIns="122682" tIns="122682" rIns="163576" bIns="184023" numCol="1" spcCol="1270" anchor="t" anchorCtr="0">
                  <a:noAutofit/>
                </a:bodyPr>
                <a:lstStyle/>
                <a:p>
                  <a:pPr marL="0" marR="0" lvl="1" indent="0" defTabSz="102235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150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de-DE" sz="23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  <a:p>
                  <a:pPr marL="228600" marR="0" lvl="1" indent="-228600" defTabSz="102235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15000"/>
                    </a:spcAft>
                    <a:buClrTx/>
                    <a:buSzTx/>
                    <a:buFontTx/>
                    <a:buChar char="••"/>
                    <a:tabLst/>
                    <a:defRPr/>
                  </a:pPr>
                  <a:endParaRPr kumimoji="0" lang="de-DE" sz="23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Rechteck 19">
                  <a:extLst>
                    <a:ext uri="{FF2B5EF4-FFF2-40B4-BE49-F238E27FC236}">
                      <a16:creationId xmlns:a16="http://schemas.microsoft.com/office/drawing/2014/main" id="{16998A1E-E712-1593-A3BD-A684BCB9C362}"/>
                    </a:ext>
                  </a:extLst>
                </p:cNvPr>
                <p:cNvSpPr/>
                <p:nvPr/>
              </p:nvSpPr>
              <p:spPr>
                <a:xfrm>
                  <a:off x="755576" y="2204864"/>
                  <a:ext cx="1877437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de-DE" sz="2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Grundsätze</a:t>
                  </a:r>
                  <a:endParaRPr kumimoji="0" lang="de-DE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" name="Rechteck 20">
                  <a:extLst>
                    <a:ext uri="{FF2B5EF4-FFF2-40B4-BE49-F238E27FC236}">
                      <a16:creationId xmlns:a16="http://schemas.microsoft.com/office/drawing/2014/main" id="{977841F1-3061-007E-7005-8A937A7328AB}"/>
                    </a:ext>
                  </a:extLst>
                </p:cNvPr>
                <p:cNvSpPr/>
                <p:nvPr/>
              </p:nvSpPr>
              <p:spPr>
                <a:xfrm>
                  <a:off x="493633" y="3247816"/>
                  <a:ext cx="2376264" cy="19082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1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>
                      <a:tab pos="0" algn="l"/>
                    </a:tabLst>
                    <a:defRPr/>
                  </a:pPr>
                  <a:r>
                    <a:rPr kumimoji="0" lang="de-DE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Sollen eine qualitativ hochwertige Beteiligung sicherstellen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de-DE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6" name="Rechteck 15">
                <a:extLst>
                  <a:ext uri="{FF2B5EF4-FFF2-40B4-BE49-F238E27FC236}">
                    <a16:creationId xmlns:a16="http://schemas.microsoft.com/office/drawing/2014/main" id="{EBFA5225-4E42-F42E-C8AC-68109FE09A4F}"/>
                  </a:ext>
                </a:extLst>
              </p:cNvPr>
              <p:cNvSpPr/>
              <p:nvPr/>
            </p:nvSpPr>
            <p:spPr>
              <a:xfrm>
                <a:off x="6346054" y="3212976"/>
                <a:ext cx="2376264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Tipps und  Anregungen für die Durchführung von Beteiligungs-verfahren</a:t>
                </a:r>
              </a:p>
            </p:txBody>
          </p:sp>
          <p:sp>
            <p:nvSpPr>
              <p:cNvPr id="17" name="Rechteck 16">
                <a:extLst>
                  <a:ext uri="{FF2B5EF4-FFF2-40B4-BE49-F238E27FC236}">
                    <a16:creationId xmlns:a16="http://schemas.microsoft.com/office/drawing/2014/main" id="{B768B017-3FC6-DA88-B3D9-72FC8C41A3B8}"/>
                  </a:ext>
                </a:extLst>
              </p:cNvPr>
              <p:cNvSpPr/>
              <p:nvPr/>
            </p:nvSpPr>
            <p:spPr>
              <a:xfrm>
                <a:off x="6096869" y="2066364"/>
                <a:ext cx="287483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rPr>
                  <a:t>Methoden und Formate</a:t>
                </a:r>
                <a:endParaRPr kumimoji="0" lang="de-DE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" name="Ellipse 1"/>
            <p:cNvSpPr/>
            <p:nvPr/>
          </p:nvSpPr>
          <p:spPr>
            <a:xfrm>
              <a:off x="644813" y="2447001"/>
              <a:ext cx="2615989" cy="3552825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415396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Regelwerkprozess zur Öffentlichkeitsbeteiligung</a:t>
            </a:r>
          </a:p>
          <a:p>
            <a:endParaRPr lang="de-DE" dirty="0"/>
          </a:p>
        </p:txBody>
      </p:sp>
      <p:graphicFrame>
        <p:nvGraphicFramePr>
          <p:cNvPr id="11" name="Inhaltsplatzhalter 10">
            <a:hlinkClick r:id="" action="ppaction://ole?verb=0"/>
          </p:cNvPr>
          <p:cNvGraphicFramePr>
            <a:graphicFrameLocks noGrp="1" noChangeAspect="1"/>
          </p:cNvGraphicFramePr>
          <p:nvPr>
            <p:ph sz="quarter" idx="17"/>
            <p:extLst>
              <p:ext uri="{D42A27DB-BD31-4B8C-83A1-F6EECF244321}">
                <p14:modId xmlns:p14="http://schemas.microsoft.com/office/powerpoint/2010/main" val="1358028994"/>
              </p:ext>
            </p:extLst>
          </p:nvPr>
        </p:nvGraphicFramePr>
        <p:xfrm>
          <a:off x="608052" y="1613381"/>
          <a:ext cx="7454571" cy="4047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Präsentation" r:id="rId4" imgW="6096075" imgH="3429060" progId="PowerPoint.Show.12">
                  <p:embed/>
                </p:oleObj>
              </mc:Choice>
              <mc:Fallback>
                <p:oleObj name="Präsentation" r:id="rId4" imgW="6096075" imgH="342906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8052" y="1613381"/>
                        <a:ext cx="7454571" cy="40479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llipse 1"/>
          <p:cNvSpPr/>
          <p:nvPr/>
        </p:nvSpPr>
        <p:spPr>
          <a:xfrm>
            <a:off x="7793908" y="3347499"/>
            <a:ext cx="912770" cy="49298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b="1" dirty="0" smtClean="0"/>
              <a:t>Pol. Gremien</a:t>
            </a:r>
            <a:endParaRPr lang="de-DE" sz="1000" b="1" dirty="0"/>
          </a:p>
        </p:txBody>
      </p:sp>
    </p:spTree>
    <p:extLst>
      <p:ext uri="{BB962C8B-B14F-4D97-AF65-F5344CB8AC3E}">
        <p14:creationId xmlns:p14="http://schemas.microsoft.com/office/powerpoint/2010/main" val="201539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sz="quarter" idx="14"/>
          </p:nvPr>
        </p:nvSpPr>
        <p:spPr>
          <a:xfrm>
            <a:off x="7217156" y="6065866"/>
            <a:ext cx="1719376" cy="473246"/>
          </a:xfrm>
        </p:spPr>
        <p:txBody>
          <a:bodyPr>
            <a:normAutofit/>
          </a:bodyPr>
          <a:lstStyle/>
          <a:p>
            <a:r>
              <a:rPr lang="de-DE" dirty="0"/>
              <a:t>6</a:t>
            </a:r>
            <a:r>
              <a:rPr lang="de-DE" dirty="0" smtClean="0"/>
              <a:t>. Juni 2024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5"/>
          </p:nvPr>
        </p:nvSpPr>
        <p:spPr>
          <a:xfrm>
            <a:off x="629500" y="3543946"/>
            <a:ext cx="8003960" cy="2056754"/>
          </a:xfrm>
        </p:spPr>
        <p:txBody>
          <a:bodyPr>
            <a:normAutofit/>
          </a:bodyPr>
          <a:lstStyle/>
          <a:p>
            <a:r>
              <a:rPr lang="de-DE" sz="5400" dirty="0" smtClean="0"/>
              <a:t>Vielen Dank für Ihre Aufmerksamkeit!</a:t>
            </a:r>
            <a:endParaRPr lang="de-DE" sz="5400" dirty="0"/>
          </a:p>
        </p:txBody>
      </p:sp>
      <p:sp>
        <p:nvSpPr>
          <p:cNvPr id="2" name="Rechteck 1"/>
          <p:cNvSpPr/>
          <p:nvPr/>
        </p:nvSpPr>
        <p:spPr>
          <a:xfrm>
            <a:off x="2619375" y="1485900"/>
            <a:ext cx="3333750" cy="923925"/>
          </a:xfrm>
          <a:prstGeom prst="rect">
            <a:avLst/>
          </a:prstGeom>
          <a:solidFill>
            <a:srgbClr val="E30014"/>
          </a:solidFill>
          <a:ln>
            <a:solidFill>
              <a:srgbClr val="E200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314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152</Words>
  <Application>Microsoft Office PowerPoint</Application>
  <PresentationFormat>Bildschirmpräsentation (4:3)</PresentationFormat>
  <Paragraphs>29</Paragraphs>
  <Slides>6</Slides>
  <Notes>6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Office Theme</vt:lpstr>
      <vt:lpstr>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Lichtnecker, Julia (130.1)</cp:lastModifiedBy>
  <cp:revision>261</cp:revision>
  <cp:lastPrinted>2024-04-18T11:50:20Z</cp:lastPrinted>
  <dcterms:created xsi:type="dcterms:W3CDTF">2016-11-18T09:41:01Z</dcterms:created>
  <dcterms:modified xsi:type="dcterms:W3CDTF">2024-06-05T12:09:00Z</dcterms:modified>
</cp:coreProperties>
</file>