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331" r:id="rId3"/>
    <p:sldId id="322" r:id="rId4"/>
    <p:sldId id="342" r:id="rId5"/>
    <p:sldId id="332" r:id="rId6"/>
    <p:sldId id="328" r:id="rId7"/>
    <p:sldId id="390" r:id="rId8"/>
    <p:sldId id="389" r:id="rId9"/>
    <p:sldId id="391" r:id="rId10"/>
    <p:sldId id="392" r:id="rId11"/>
    <p:sldId id="376" r:id="rId12"/>
    <p:sldId id="377" r:id="rId13"/>
    <p:sldId id="378" r:id="rId14"/>
    <p:sldId id="383" r:id="rId15"/>
    <p:sldId id="384" r:id="rId16"/>
    <p:sldId id="382" r:id="rId17"/>
  </p:sldIdLst>
  <p:sldSz cx="12192000" cy="6858000"/>
  <p:notesSz cx="6797675" cy="9926638"/>
  <p:defaultTextStyle>
    <a:defPPr>
      <a:defRPr lang="de-DE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0087"/>
    <a:srgbClr val="A47D00"/>
    <a:srgbClr val="2B8091"/>
    <a:srgbClr val="36A2B8"/>
    <a:srgbClr val="009900"/>
    <a:srgbClr val="67AD13"/>
    <a:srgbClr val="56BACE"/>
    <a:srgbClr val="00FF00"/>
    <a:srgbClr val="25FF9C"/>
    <a:srgbClr val="647C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822FCE0-BB80-1770-07F7-87C3D9D58927}">
  <a:tblStyle styleId="{4822FCE0-BB80-1770-07F7-87C3D9D58927}" styleName="Medium Style 2 - Accent 1">
    <a:wholeTbl>
      <a:tcTxStyle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</a:ln>
          </a:left>
          <a:right>
            <a:ln w="12700">
              <a:solidFill>
                <a:schemeClr val="lt1"/>
              </a:solidFill>
            </a:ln>
          </a:right>
          <a:top>
            <a:ln w="12700">
              <a:solidFill>
                <a:schemeClr val="lt1"/>
              </a:solidFill>
            </a:ln>
          </a:top>
          <a:bottom>
            <a:ln w="12700">
              <a:solidFill>
                <a:schemeClr val="lt1"/>
              </a:solidFill>
            </a:ln>
          </a:bottom>
          <a:insideH>
            <a:ln w="12700">
              <a:solidFill>
                <a:schemeClr val="lt1"/>
              </a:solidFill>
            </a:ln>
          </a:insideH>
          <a:insideV>
            <a:ln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  <a:fill>
          <a:solidFill>
            <a:schemeClr val="accent1">
              <a:tint val="40000"/>
            </a:schemeClr>
          </a:solidFill>
        </a:fill>
      </a:tcStyle>
    </a:band2V>
    <a:lastCol>
      <a:tcTxStyle b="on">
        <a:fontRef idx="minor"/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/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83146" autoAdjust="0"/>
  </p:normalViewPr>
  <p:slideViewPr>
    <p:cSldViewPr>
      <p:cViewPr varScale="1">
        <p:scale>
          <a:sx n="105" d="100"/>
          <a:sy n="105" d="100"/>
        </p:scale>
        <p:origin x="780" y="96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631"/>
          </a:xfrm>
          <a:prstGeom prst="rect">
            <a:avLst/>
          </a:prstGeom>
        </p:spPr>
        <p:txBody>
          <a:bodyPr vert="horz" lIns="80275" tIns="40138" rIns="80275" bIns="40138" rtlCol="0"/>
          <a:lstStyle>
            <a:lvl1pPr algn="l">
              <a:defRPr sz="11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246" y="0"/>
            <a:ext cx="2945659" cy="498631"/>
          </a:xfrm>
          <a:prstGeom prst="rect">
            <a:avLst/>
          </a:prstGeom>
        </p:spPr>
        <p:txBody>
          <a:bodyPr vert="horz" lIns="80275" tIns="40138" rIns="80275" bIns="40138" rtlCol="0"/>
          <a:lstStyle>
            <a:lvl1pPr algn="r">
              <a:defRPr sz="1100"/>
            </a:lvl1pPr>
          </a:lstStyle>
          <a:p>
            <a:fld id="{24100EED-73D6-4B95-9BED-3B44DD1B3593}" type="datetimeFigureOut">
              <a:rPr lang="de-DE" smtClean="0"/>
              <a:t>07.10.2024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39838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0275" tIns="40138" rIns="80275" bIns="40138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6"/>
            <a:ext cx="5438140" cy="3908613"/>
          </a:xfrm>
          <a:prstGeom prst="rect">
            <a:avLst/>
          </a:prstGeom>
        </p:spPr>
        <p:txBody>
          <a:bodyPr vert="horz" lIns="80275" tIns="40138" rIns="80275" bIns="40138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011"/>
            <a:ext cx="2945659" cy="498629"/>
          </a:xfrm>
          <a:prstGeom prst="rect">
            <a:avLst/>
          </a:prstGeom>
        </p:spPr>
        <p:txBody>
          <a:bodyPr vert="horz" lIns="80275" tIns="40138" rIns="80275" bIns="40138" rtlCol="0" anchor="b"/>
          <a:lstStyle>
            <a:lvl1pPr algn="l">
              <a:defRPr sz="11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246" y="9428011"/>
            <a:ext cx="2945659" cy="498629"/>
          </a:xfrm>
          <a:prstGeom prst="rect">
            <a:avLst/>
          </a:prstGeom>
        </p:spPr>
        <p:txBody>
          <a:bodyPr vert="horz" lIns="80275" tIns="40138" rIns="80275" bIns="40138" rtlCol="0" anchor="b"/>
          <a:lstStyle>
            <a:lvl1pPr algn="r">
              <a:defRPr sz="1100"/>
            </a:lvl1pPr>
          </a:lstStyle>
          <a:p>
            <a:fld id="{3B0F754F-716C-42AE-8C9C-B1894F79786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21735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de-DE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38452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02752">
              <a:defRPr/>
            </a:pPr>
            <a:endParaRPr lang="de-DE" b="1" baseline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565964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de-DE" baseline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25919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03229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="1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849901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de-DE" baseline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528806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8027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Anderer Zuschnitt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552727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aseline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73938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aseline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716647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b="0" baseline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930000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aseline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997383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933122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z="1200" b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875053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de-DE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338401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="1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709127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15615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Titelfoli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07.10.2024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itel und Inhal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  <a:p>
            <a:pPr lvl="1">
              <a:defRPr/>
            </a:pPr>
            <a:r>
              <a:rPr lang="de-DE"/>
              <a:t>Zweite Ebene</a:t>
            </a:r>
            <a:endParaRPr/>
          </a:p>
          <a:p>
            <a:pPr lvl="2">
              <a:defRPr/>
            </a:pPr>
            <a:r>
              <a:rPr lang="de-DE"/>
              <a:t>Dritte Ebene</a:t>
            </a:r>
            <a:endParaRPr/>
          </a:p>
          <a:p>
            <a:pPr lvl="3">
              <a:defRPr/>
            </a:pPr>
            <a:r>
              <a:rPr lang="de-DE"/>
              <a:t>Vierte Ebene</a:t>
            </a:r>
            <a:endParaRPr/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07.10.2024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Abschnitts- überschrif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07.10.2024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Zwei Inhalt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  <a:p>
            <a:pPr lvl="1">
              <a:defRPr/>
            </a:pPr>
            <a:r>
              <a:rPr lang="de-DE"/>
              <a:t>Zweite Ebene</a:t>
            </a:r>
            <a:endParaRPr/>
          </a:p>
          <a:p>
            <a:pPr lvl="2">
              <a:defRPr/>
            </a:pPr>
            <a:r>
              <a:rPr lang="de-DE"/>
              <a:t>Dritte Ebene</a:t>
            </a:r>
            <a:endParaRPr/>
          </a:p>
          <a:p>
            <a:pPr lvl="3">
              <a:defRPr/>
            </a:pPr>
            <a:r>
              <a:rPr lang="de-DE"/>
              <a:t>Vierte Ebene</a:t>
            </a:r>
            <a:endParaRPr/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  <a:p>
            <a:pPr lvl="1">
              <a:defRPr/>
            </a:pPr>
            <a:r>
              <a:rPr lang="de-DE"/>
              <a:t>Zweite Ebene</a:t>
            </a:r>
            <a:endParaRPr/>
          </a:p>
          <a:p>
            <a:pPr lvl="2">
              <a:defRPr/>
            </a:pPr>
            <a:r>
              <a:rPr lang="de-DE"/>
              <a:t>Dritte Ebene</a:t>
            </a:r>
            <a:endParaRPr/>
          </a:p>
          <a:p>
            <a:pPr lvl="3">
              <a:defRPr/>
            </a:pPr>
            <a:r>
              <a:rPr lang="de-DE"/>
              <a:t>Vierte Ebene</a:t>
            </a:r>
            <a:endParaRPr/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07.10.2024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Vergleich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  <a:p>
            <a:pPr lvl="1">
              <a:defRPr/>
            </a:pPr>
            <a:r>
              <a:rPr lang="de-DE"/>
              <a:t>Zweite Ebene</a:t>
            </a:r>
            <a:endParaRPr/>
          </a:p>
          <a:p>
            <a:pPr lvl="2">
              <a:defRPr/>
            </a:pPr>
            <a:r>
              <a:rPr lang="de-DE"/>
              <a:t>Dritte Ebene</a:t>
            </a:r>
            <a:endParaRPr/>
          </a:p>
          <a:p>
            <a:pPr lvl="3">
              <a:defRPr/>
            </a:pPr>
            <a:r>
              <a:rPr lang="de-DE"/>
              <a:t>Vierte Ebene</a:t>
            </a:r>
            <a:endParaRPr/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  <a:p>
            <a:pPr lvl="1">
              <a:defRPr/>
            </a:pPr>
            <a:r>
              <a:rPr lang="de-DE"/>
              <a:t>Zweite Ebene</a:t>
            </a:r>
            <a:endParaRPr/>
          </a:p>
          <a:p>
            <a:pPr lvl="2">
              <a:defRPr/>
            </a:pPr>
            <a:r>
              <a:rPr lang="de-DE"/>
              <a:t>Dritte Ebene</a:t>
            </a:r>
            <a:endParaRPr/>
          </a:p>
          <a:p>
            <a:pPr lvl="3">
              <a:defRPr/>
            </a:pPr>
            <a:r>
              <a:rPr lang="de-DE"/>
              <a:t>Vierte Ebene</a:t>
            </a:r>
            <a:endParaRPr/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07.10.2024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Nur Titel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07.10.2024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Le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07.10.2024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Inhalt mit Überschrif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  <a:p>
            <a:pPr lvl="1">
              <a:defRPr/>
            </a:pPr>
            <a:r>
              <a:rPr lang="de-DE"/>
              <a:t>Zweite Ebene</a:t>
            </a:r>
            <a:endParaRPr/>
          </a:p>
          <a:p>
            <a:pPr lvl="2">
              <a:defRPr/>
            </a:pPr>
            <a:r>
              <a:rPr lang="de-DE"/>
              <a:t>Dritte Ebene</a:t>
            </a:r>
            <a:endParaRPr/>
          </a:p>
          <a:p>
            <a:pPr lvl="3">
              <a:defRPr/>
            </a:pPr>
            <a:r>
              <a:rPr lang="de-DE"/>
              <a:t>Vierte Ebene</a:t>
            </a:r>
            <a:endParaRPr/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07.10.2024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Bild mit Überschrif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07.10.2024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Titel und vertikaler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  <a:p>
            <a:pPr lvl="1">
              <a:defRPr/>
            </a:pPr>
            <a:r>
              <a:rPr lang="de-DE"/>
              <a:t>Zweite Ebene</a:t>
            </a:r>
            <a:endParaRPr/>
          </a:p>
          <a:p>
            <a:pPr lvl="2">
              <a:defRPr/>
            </a:pPr>
            <a:r>
              <a:rPr lang="de-DE"/>
              <a:t>Dritte Ebene</a:t>
            </a:r>
            <a:endParaRPr/>
          </a:p>
          <a:p>
            <a:pPr lvl="3">
              <a:defRPr/>
            </a:pPr>
            <a:r>
              <a:rPr lang="de-DE"/>
              <a:t>Vierte Ebene</a:t>
            </a:r>
            <a:endParaRPr/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07.10.2024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Vertikaler Titel u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  <a:p>
            <a:pPr lvl="1">
              <a:defRPr/>
            </a:pPr>
            <a:r>
              <a:rPr lang="de-DE"/>
              <a:t>Zweite Ebene</a:t>
            </a:r>
            <a:endParaRPr/>
          </a:p>
          <a:p>
            <a:pPr lvl="2">
              <a:defRPr/>
            </a:pPr>
            <a:r>
              <a:rPr lang="de-DE"/>
              <a:t>Dritte Ebene</a:t>
            </a:r>
            <a:endParaRPr/>
          </a:p>
          <a:p>
            <a:pPr lvl="3">
              <a:defRPr/>
            </a:pPr>
            <a:r>
              <a:rPr lang="de-DE"/>
              <a:t>Vierte Ebene</a:t>
            </a:r>
            <a:endParaRPr/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07.10.2024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  <a:p>
            <a:pPr lvl="1">
              <a:defRPr/>
            </a:pPr>
            <a:r>
              <a:rPr lang="de-DE"/>
              <a:t>Zweite Ebene</a:t>
            </a:r>
            <a:endParaRPr/>
          </a:p>
          <a:p>
            <a:pPr lvl="2">
              <a:defRPr/>
            </a:pPr>
            <a:r>
              <a:rPr lang="de-DE"/>
              <a:t>Dritte Ebene</a:t>
            </a:r>
            <a:endParaRPr/>
          </a:p>
          <a:p>
            <a:pPr lvl="3">
              <a:defRPr/>
            </a:pPr>
            <a:r>
              <a:rPr lang="de-DE"/>
              <a:t>Vierte Ebene</a:t>
            </a:r>
            <a:endParaRPr/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B86897-BEBF-404B-A233-8AB3496ECCFB}" type="datetimeFigureOut">
              <a:rPr lang="de-DE"/>
              <a:t>07.10.2024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johannamarie.trockels@bielefeld.de" TargetMode="Externa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8" name="Grafik 17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intBrush/>
                    </a14:imgEffect>
                  </a14:imgLayer>
                </a14:imgProps>
              </a:ext>
            </a:extLst>
          </a:blip>
          <a:srcRect l="2625" t="-46752" r="8110" b="-2"/>
          <a:stretch/>
        </p:blipFill>
        <p:spPr bwMode="auto">
          <a:xfrm>
            <a:off x="-24680" y="-27384"/>
            <a:ext cx="12241360" cy="6885384"/>
          </a:xfrm>
          <a:prstGeom prst="rect">
            <a:avLst/>
          </a:prstGeom>
        </p:spPr>
      </p:pic>
      <p:pic>
        <p:nvPicPr>
          <p:cNvPr id="32" name="Grafik 3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980"/>
          <a:stretch/>
        </p:blipFill>
        <p:spPr bwMode="auto">
          <a:xfrm>
            <a:off x="407368" y="244397"/>
            <a:ext cx="5256584" cy="1672436"/>
          </a:xfrm>
          <a:prstGeom prst="rect">
            <a:avLst/>
          </a:prstGeom>
        </p:spPr>
      </p:pic>
      <p:grpSp>
        <p:nvGrpSpPr>
          <p:cNvPr id="33" name="Gruppieren 32"/>
          <p:cNvGrpSpPr/>
          <p:nvPr/>
        </p:nvGrpSpPr>
        <p:grpSpPr>
          <a:xfrm>
            <a:off x="6384032" y="495519"/>
            <a:ext cx="4992159" cy="1525618"/>
            <a:chOff x="3319158" y="2857433"/>
            <a:chExt cx="5658587" cy="1729280"/>
          </a:xfrm>
        </p:grpSpPr>
        <p:sp>
          <p:nvSpPr>
            <p:cNvPr id="34" name="Rechteck 33"/>
            <p:cNvSpPr/>
            <p:nvPr/>
          </p:nvSpPr>
          <p:spPr bwMode="auto">
            <a:xfrm>
              <a:off x="4426937" y="2996951"/>
              <a:ext cx="1162060" cy="14525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5" name="Rechteck 34"/>
            <p:cNvSpPr/>
            <p:nvPr/>
          </p:nvSpPr>
          <p:spPr bwMode="auto">
            <a:xfrm>
              <a:off x="4972142" y="2992669"/>
              <a:ext cx="1162060" cy="8758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6" name="Rechteck 35"/>
            <p:cNvSpPr/>
            <p:nvPr/>
          </p:nvSpPr>
          <p:spPr bwMode="auto">
            <a:xfrm>
              <a:off x="6079516" y="3501008"/>
              <a:ext cx="1712372" cy="4151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37" name="Picture 3" descr="490ddaf1-2be9-45f1-8463-3ece9e14e38c@Prod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9158" y="2857433"/>
              <a:ext cx="5658587" cy="17292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8" name="Gleichschenkliges Dreieck 37"/>
          <p:cNvSpPr/>
          <p:nvPr/>
        </p:nvSpPr>
        <p:spPr bwMode="auto">
          <a:xfrm rot="10800000">
            <a:off x="623393" y="3902336"/>
            <a:ext cx="1285846" cy="1200123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Gleichschenkliges Dreieck 38"/>
          <p:cNvSpPr/>
          <p:nvPr/>
        </p:nvSpPr>
        <p:spPr bwMode="auto">
          <a:xfrm rot="10800000">
            <a:off x="1738703" y="5702520"/>
            <a:ext cx="738138" cy="68892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Gleichschenkliges Dreieck 39"/>
          <p:cNvSpPr/>
          <p:nvPr/>
        </p:nvSpPr>
        <p:spPr bwMode="auto">
          <a:xfrm rot="11573584">
            <a:off x="10994934" y="2761857"/>
            <a:ext cx="815695" cy="761315"/>
          </a:xfrm>
          <a:prstGeom prst="triangle">
            <a:avLst/>
          </a:prstGeom>
          <a:solidFill>
            <a:srgbClr val="BE02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Gleichschenkliges Dreieck 40"/>
          <p:cNvSpPr/>
          <p:nvPr/>
        </p:nvSpPr>
        <p:spPr bwMode="auto">
          <a:xfrm rot="10800000">
            <a:off x="1920024" y="2347714"/>
            <a:ext cx="556816" cy="519695"/>
          </a:xfrm>
          <a:prstGeom prst="triangle">
            <a:avLst/>
          </a:prstGeom>
          <a:solidFill>
            <a:srgbClr val="008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Gleichschenkliges Dreieck 41"/>
          <p:cNvSpPr/>
          <p:nvPr/>
        </p:nvSpPr>
        <p:spPr bwMode="auto">
          <a:xfrm rot="10800000">
            <a:off x="9840417" y="5030892"/>
            <a:ext cx="1285846" cy="1200123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Gleichschenkliges Dreieck 42"/>
          <p:cNvSpPr/>
          <p:nvPr/>
        </p:nvSpPr>
        <p:spPr bwMode="auto">
          <a:xfrm rot="12251048">
            <a:off x="9960927" y="1757132"/>
            <a:ext cx="738138" cy="688929"/>
          </a:xfrm>
          <a:prstGeom prst="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Gleichschenkliges Dreieck 43"/>
          <p:cNvSpPr/>
          <p:nvPr/>
        </p:nvSpPr>
        <p:spPr bwMode="auto">
          <a:xfrm rot="10800000">
            <a:off x="3143673" y="6474377"/>
            <a:ext cx="738138" cy="688929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/>
          <p:cNvSpPr txBox="1"/>
          <p:nvPr/>
        </p:nvSpPr>
        <p:spPr bwMode="auto">
          <a:xfrm>
            <a:off x="-2380" y="5085184"/>
            <a:ext cx="1219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de-DE" sz="60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2024 - 2030</a:t>
            </a:r>
          </a:p>
        </p:txBody>
      </p:sp>
      <p:sp>
        <p:nvSpPr>
          <p:cNvPr id="13" name="Textfeld 12"/>
          <p:cNvSpPr txBox="1"/>
          <p:nvPr/>
        </p:nvSpPr>
        <p:spPr bwMode="auto">
          <a:xfrm>
            <a:off x="28271" y="2588916"/>
            <a:ext cx="1219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de-DE" sz="6000" b="1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Freiräume für Ideen</a:t>
            </a:r>
          </a:p>
        </p:txBody>
      </p:sp>
      <p:sp>
        <p:nvSpPr>
          <p:cNvPr id="2" name="Textfeld 1"/>
          <p:cNvSpPr txBox="1"/>
          <p:nvPr/>
        </p:nvSpPr>
        <p:spPr>
          <a:xfrm>
            <a:off x="2657604" y="6055976"/>
            <a:ext cx="6872031" cy="58477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3200" b="1" dirty="0" smtClean="0">
                <a:solidFill>
                  <a:schemeClr val="bg1"/>
                </a:solidFill>
              </a:rPr>
              <a:t>Schul- und Sportausschuss, 08.10.2024 </a:t>
            </a:r>
            <a:endParaRPr lang="de-DE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/>
        </p:nvSpPr>
        <p:spPr bwMode="auto">
          <a:xfrm>
            <a:off x="191344" y="947486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r="76897"/>
          <a:stretch/>
        </p:blipFill>
        <p:spPr bwMode="auto">
          <a:xfrm>
            <a:off x="279779" y="251603"/>
            <a:ext cx="451563" cy="537892"/>
          </a:xfrm>
          <a:prstGeom prst="rect">
            <a:avLst/>
          </a:prstGeom>
          <a:noFill/>
        </p:spPr>
      </p:pic>
      <p:pic>
        <p:nvPicPr>
          <p:cNvPr id="11" name="Picture 1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l="25912" t="36951" r="23757" b="22852"/>
          <a:stretch/>
        </p:blipFill>
        <p:spPr bwMode="auto">
          <a:xfrm>
            <a:off x="694805" y="535635"/>
            <a:ext cx="1368747" cy="301077"/>
          </a:xfrm>
          <a:prstGeom prst="rect">
            <a:avLst/>
          </a:prstGeom>
          <a:noFill/>
        </p:spPr>
      </p:pic>
      <p:sp>
        <p:nvSpPr>
          <p:cNvPr id="12" name="Textfeld 11"/>
          <p:cNvSpPr txBox="1"/>
          <p:nvPr/>
        </p:nvSpPr>
        <p:spPr bwMode="auto">
          <a:xfrm>
            <a:off x="279779" y="1052736"/>
            <a:ext cx="11720877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chemeClr val="accent5">
                    <a:lumMod val="50000"/>
                  </a:schemeClr>
                </a:solidFill>
              </a:rPr>
              <a:t>Kulturentwicklungsplanung (KEP)</a:t>
            </a:r>
          </a:p>
          <a:p>
            <a:pPr>
              <a:defRPr/>
            </a:pPr>
            <a:endParaRPr lang="de-DE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defRPr/>
            </a:pP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 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 2" panose="05020102010507070707" pitchFamily="18" charset="2"/>
              </a:rPr>
              <a:t>ermöglicht strategiegeleitetes Gestalten.</a:t>
            </a:r>
          </a:p>
          <a:p>
            <a:pPr>
              <a:defRPr/>
            </a:pPr>
            <a:r>
              <a:rPr lang="de-DE" sz="2400" b="1" dirty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 bietet gute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ebdings" panose="05030102010509060703" pitchFamily="18" charset="2"/>
              </a:rPr>
              <a:t>Grundlagen für eine dynamische, kreative und freie Kulturstadt Bielefeld.</a:t>
            </a:r>
          </a:p>
          <a:p>
            <a:pPr>
              <a:defRPr/>
            </a:pPr>
            <a:endParaRPr lang="de-DE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defRPr/>
            </a:pPr>
            <a:endParaRPr lang="de-DE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Der 1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. KEP</a:t>
            </a:r>
            <a:r>
              <a:rPr lang="de-DE" sz="2400" dirty="0">
                <a:solidFill>
                  <a:schemeClr val="accent5">
                    <a:lumMod val="50000"/>
                  </a:schemeClr>
                </a:solidFill>
              </a:rPr>
              <a:t> (2014 –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2022)</a:t>
            </a:r>
            <a:endParaRPr lang="de-DE" sz="2400" b="1" dirty="0" smtClean="0">
              <a:solidFill>
                <a:schemeClr val="accent5">
                  <a:lumMod val="50000"/>
                </a:schemeClr>
              </a:solidFill>
              <a:sym typeface="Wingdings" panose="05000000000000000000" pitchFamily="2" charset="2"/>
            </a:endParaRPr>
          </a:p>
          <a:p>
            <a:pPr>
              <a:defRPr/>
            </a:pPr>
            <a:r>
              <a:rPr lang="de-DE" sz="2400" b="1" dirty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 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Gute Grundlagen</a:t>
            </a:r>
            <a:endParaRPr lang="de-DE" sz="2400" dirty="0">
              <a:solidFill>
                <a:schemeClr val="accent5">
                  <a:lumMod val="50000"/>
                </a:schemeClr>
              </a:solidFill>
              <a:sym typeface="Wingdings" panose="05000000000000000000" pitchFamily="2" charset="2"/>
            </a:endParaRPr>
          </a:p>
          <a:p>
            <a:pPr>
              <a:defRPr/>
            </a:pPr>
            <a:endParaRPr lang="de-DE" sz="2400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Der 2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.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KEP </a:t>
            </a:r>
            <a:r>
              <a:rPr lang="de-DE" sz="2400" dirty="0">
                <a:solidFill>
                  <a:schemeClr val="accent5">
                    <a:lumMod val="50000"/>
                  </a:schemeClr>
                </a:solidFill>
              </a:rPr>
              <a:t>(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2024 </a:t>
            </a:r>
            <a:r>
              <a:rPr lang="de-DE" sz="2400" dirty="0">
                <a:solidFill>
                  <a:schemeClr val="accent5">
                    <a:lumMod val="50000"/>
                  </a:schemeClr>
                </a:solidFill>
              </a:rPr>
              <a:t>–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2030)</a:t>
            </a:r>
            <a:endParaRPr lang="de-DE" sz="2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defRPr/>
            </a:pPr>
            <a:r>
              <a:rPr lang="de-DE" sz="2400" b="1" dirty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 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Baut auf dem 1. KEP auf</a:t>
            </a:r>
            <a:endParaRPr lang="de-DE" sz="2400" dirty="0">
              <a:solidFill>
                <a:schemeClr val="accent5">
                  <a:lumMod val="50000"/>
                </a:schemeClr>
              </a:solidFill>
              <a:sym typeface="Wingdings" panose="05000000000000000000" pitchFamily="2" charset="2"/>
            </a:endParaRPr>
          </a:p>
          <a:p>
            <a:pPr>
              <a:defRPr/>
            </a:pP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 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Im Fokus</a:t>
            </a:r>
            <a:r>
              <a:rPr lang="de-DE" sz="2400" dirty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: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aktuelle Herausforderungen und Chancen</a:t>
            </a:r>
          </a:p>
        </p:txBody>
      </p:sp>
      <p:pic>
        <p:nvPicPr>
          <p:cNvPr id="18" name="Picture 3" descr="490ddaf1-2be9-45f1-8463-3ece9e14e38c@Pro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 rot="20888903">
            <a:off x="8949868" y="2941600"/>
            <a:ext cx="1543968" cy="22118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Rechteck 14"/>
          <p:cNvSpPr/>
          <p:nvPr/>
        </p:nvSpPr>
        <p:spPr bwMode="auto">
          <a:xfrm rot="917733">
            <a:off x="10130630" y="4412131"/>
            <a:ext cx="1513836" cy="204640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6" name="Gruppieren 5"/>
          <p:cNvGrpSpPr/>
          <p:nvPr/>
        </p:nvGrpSpPr>
        <p:grpSpPr>
          <a:xfrm>
            <a:off x="10253361" y="4831176"/>
            <a:ext cx="1349409" cy="1430050"/>
            <a:chOff x="623393" y="2927723"/>
            <a:chExt cx="3996738" cy="4235583"/>
          </a:xfrm>
        </p:grpSpPr>
        <p:sp>
          <p:nvSpPr>
            <p:cNvPr id="16" name="Gleichschenkliges Dreieck 15"/>
            <p:cNvSpPr/>
            <p:nvPr/>
          </p:nvSpPr>
          <p:spPr bwMode="auto">
            <a:xfrm rot="10800000">
              <a:off x="623393" y="3902336"/>
              <a:ext cx="1285846" cy="1200123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7" name="Gleichschenkliges Dreieck 16"/>
            <p:cNvSpPr/>
            <p:nvPr/>
          </p:nvSpPr>
          <p:spPr bwMode="auto">
            <a:xfrm rot="10800000">
              <a:off x="1738703" y="5702520"/>
              <a:ext cx="738138" cy="688929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9" name="Gleichschenkliges Dreieck 18"/>
            <p:cNvSpPr/>
            <p:nvPr/>
          </p:nvSpPr>
          <p:spPr bwMode="auto">
            <a:xfrm rot="11573584">
              <a:off x="3804436" y="2927723"/>
              <a:ext cx="815695" cy="761315"/>
            </a:xfrm>
            <a:prstGeom prst="triangle">
              <a:avLst/>
            </a:prstGeom>
            <a:solidFill>
              <a:srgbClr val="BE02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0" name="Gleichschenkliges Dreieck 19"/>
            <p:cNvSpPr/>
            <p:nvPr/>
          </p:nvSpPr>
          <p:spPr bwMode="auto">
            <a:xfrm rot="10800000">
              <a:off x="2649919" y="5196758"/>
              <a:ext cx="1285846" cy="1200123"/>
            </a:xfrm>
            <a:prstGeom prst="triangl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1" name="Gleichschenkliges Dreieck 20"/>
            <p:cNvSpPr/>
            <p:nvPr/>
          </p:nvSpPr>
          <p:spPr bwMode="auto">
            <a:xfrm rot="10800000">
              <a:off x="3143673" y="6474377"/>
              <a:ext cx="738138" cy="688929"/>
            </a:xfrm>
            <a:prstGeom prst="triangl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7" name="Textfeld 6"/>
          <p:cNvSpPr txBox="1"/>
          <p:nvPr/>
        </p:nvSpPr>
        <p:spPr>
          <a:xfrm rot="937479">
            <a:off x="10424485" y="4526433"/>
            <a:ext cx="835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2. KEP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02080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191344" y="947486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3" name="Grafik 2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r="76897"/>
          <a:stretch/>
        </p:blipFill>
        <p:spPr bwMode="auto">
          <a:xfrm>
            <a:off x="279779" y="251603"/>
            <a:ext cx="451563" cy="537892"/>
          </a:xfrm>
          <a:prstGeom prst="rect">
            <a:avLst/>
          </a:prstGeom>
          <a:noFill/>
        </p:spPr>
      </p:pic>
      <p:pic>
        <p:nvPicPr>
          <p:cNvPr id="6" name="Picture 1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l="25912" t="36951" r="23757" b="22852"/>
          <a:stretch/>
        </p:blipFill>
        <p:spPr bwMode="auto">
          <a:xfrm>
            <a:off x="694805" y="535635"/>
            <a:ext cx="1368747" cy="301077"/>
          </a:xfrm>
          <a:prstGeom prst="rect">
            <a:avLst/>
          </a:prstGeom>
          <a:noFill/>
        </p:spPr>
      </p:pic>
      <p:sp>
        <p:nvSpPr>
          <p:cNvPr id="8" name="Textfeld 7"/>
          <p:cNvSpPr txBox="1"/>
          <p:nvPr/>
        </p:nvSpPr>
        <p:spPr bwMode="auto">
          <a:xfrm>
            <a:off x="279778" y="1113706"/>
            <a:ext cx="1191222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chemeClr val="accent5">
                    <a:lumMod val="50000"/>
                  </a:schemeClr>
                </a:solidFill>
              </a:rPr>
              <a:t>Projektstruktur</a:t>
            </a:r>
          </a:p>
          <a:p>
            <a:pPr>
              <a:defRPr/>
            </a:pPr>
            <a:endParaRPr lang="de-DE" sz="2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defRPr/>
            </a:pPr>
            <a:r>
              <a:rPr lang="de-DE" sz="2400" b="1" dirty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3-Phasen-Modell					</a:t>
            </a:r>
            <a:r>
              <a:rPr lang="de-DE" sz="2400" dirty="0">
                <a:solidFill>
                  <a:schemeClr val="accent5">
                    <a:lumMod val="50000"/>
                  </a:schemeClr>
                </a:solidFill>
              </a:rPr>
              <a:t> Beteiligte Bereiche: </a:t>
            </a:r>
            <a:endParaRPr lang="de-DE" sz="2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1. Öffentliche Beteiligung </a:t>
            </a:r>
          </a:p>
          <a:p>
            <a:pPr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2. Arbeitsphase der Teilprojekte</a:t>
            </a:r>
          </a:p>
          <a:p>
            <a:pPr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3. Arbeitsphase des Redaktionsteams  </a:t>
            </a:r>
            <a:endParaRPr lang="de-DE" sz="2400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defRPr/>
            </a:pPr>
            <a:endParaRPr lang="de-DE" sz="2400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defRPr/>
            </a:pPr>
            <a:r>
              <a:rPr lang="de-DE" sz="2400" b="1" dirty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 Konsequent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partizipativ</a:t>
            </a:r>
          </a:p>
        </p:txBody>
      </p:sp>
      <p:pic>
        <p:nvPicPr>
          <p:cNvPr id="22" name="Picture 3" descr="490ddaf1-2be9-45f1-8463-3ece9e14e38c@Pro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uppieren 4"/>
          <p:cNvGrpSpPr/>
          <p:nvPr/>
        </p:nvGrpSpPr>
        <p:grpSpPr>
          <a:xfrm>
            <a:off x="5522479" y="2725493"/>
            <a:ext cx="5902113" cy="3583827"/>
            <a:chOff x="6820944" y="3284984"/>
            <a:chExt cx="4603648" cy="2795385"/>
          </a:xfrm>
        </p:grpSpPr>
        <p:sp>
          <p:nvSpPr>
            <p:cNvPr id="13" name="Stern mit 7 Zacken 12"/>
            <p:cNvSpPr/>
            <p:nvPr/>
          </p:nvSpPr>
          <p:spPr bwMode="auto">
            <a:xfrm>
              <a:off x="8186588" y="3943145"/>
              <a:ext cx="1853373" cy="1853373"/>
            </a:xfrm>
            <a:prstGeom prst="star7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600"/>
            </a:p>
          </p:txBody>
        </p:sp>
        <p:sp>
          <p:nvSpPr>
            <p:cNvPr id="14" name="Textfeld 13"/>
            <p:cNvSpPr txBox="1"/>
            <p:nvPr/>
          </p:nvSpPr>
          <p:spPr bwMode="auto">
            <a:xfrm>
              <a:off x="8490351" y="3284984"/>
              <a:ext cx="1365644" cy="646331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600" b="1" dirty="0" smtClean="0"/>
                <a:t>Stadtbevölkerung + Interessens-vertretungen</a:t>
              </a:r>
              <a:endParaRPr lang="de-DE" sz="1600" b="1" dirty="0"/>
            </a:p>
          </p:txBody>
        </p:sp>
        <p:sp>
          <p:nvSpPr>
            <p:cNvPr id="15" name="Textfeld 14"/>
            <p:cNvSpPr txBox="1"/>
            <p:nvPr/>
          </p:nvSpPr>
          <p:spPr bwMode="auto">
            <a:xfrm>
              <a:off x="9855995" y="4064667"/>
              <a:ext cx="1365644" cy="264072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600" b="1" dirty="0" smtClean="0"/>
                <a:t>Freie Kultur</a:t>
              </a:r>
              <a:endParaRPr lang="de-DE" sz="1600" b="1" dirty="0"/>
            </a:p>
          </p:txBody>
        </p:sp>
        <p:sp>
          <p:nvSpPr>
            <p:cNvPr id="16" name="Textfeld 15"/>
            <p:cNvSpPr txBox="1"/>
            <p:nvPr/>
          </p:nvSpPr>
          <p:spPr bwMode="auto">
            <a:xfrm>
              <a:off x="10058948" y="5003022"/>
              <a:ext cx="1365644" cy="646331"/>
            </a:xfrm>
            <a:prstGeom prst="rect">
              <a:avLst/>
            </a:prstGeom>
            <a:solidFill>
              <a:srgbClr val="95EFF3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600" b="1" dirty="0" smtClean="0"/>
                <a:t>Kommunale Kultur + weitere Ämter</a:t>
              </a:r>
              <a:endParaRPr lang="de-DE" sz="1600" b="1" dirty="0">
                <a:solidFill>
                  <a:srgbClr val="FF0000"/>
                </a:solidFill>
              </a:endParaRPr>
            </a:p>
          </p:txBody>
        </p:sp>
        <p:sp>
          <p:nvSpPr>
            <p:cNvPr id="17" name="Textfeld 16"/>
            <p:cNvSpPr txBox="1"/>
            <p:nvPr/>
          </p:nvSpPr>
          <p:spPr bwMode="auto">
            <a:xfrm>
              <a:off x="9526463" y="5790895"/>
              <a:ext cx="1365644" cy="264072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600" b="1" dirty="0" smtClean="0"/>
                <a:t>Wirtschaft</a:t>
              </a:r>
              <a:endParaRPr lang="de-DE" sz="1600" b="1" dirty="0"/>
            </a:p>
          </p:txBody>
        </p:sp>
        <p:sp>
          <p:nvSpPr>
            <p:cNvPr id="18" name="Textfeld 17"/>
            <p:cNvSpPr txBox="1"/>
            <p:nvPr/>
          </p:nvSpPr>
          <p:spPr bwMode="auto">
            <a:xfrm>
              <a:off x="7942723" y="5816297"/>
              <a:ext cx="1365644" cy="264072"/>
            </a:xfrm>
            <a:prstGeom prst="rect">
              <a:avLst/>
            </a:prstGeom>
            <a:solidFill>
              <a:srgbClr val="0FDBF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600" b="1" dirty="0" smtClean="0"/>
                <a:t>Hochschulen</a:t>
              </a:r>
              <a:endParaRPr lang="de-DE" sz="1600" b="1" dirty="0"/>
            </a:p>
          </p:txBody>
        </p:sp>
        <p:sp>
          <p:nvSpPr>
            <p:cNvPr id="19" name="Textfeld 18"/>
            <p:cNvSpPr txBox="1"/>
            <p:nvPr/>
          </p:nvSpPr>
          <p:spPr bwMode="auto">
            <a:xfrm>
              <a:off x="6820944" y="5017867"/>
              <a:ext cx="1365644" cy="264072"/>
            </a:xfrm>
            <a:prstGeom prst="rect">
              <a:avLst/>
            </a:prstGeom>
            <a:solidFill>
              <a:srgbClr val="FB6DC8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600" b="1" dirty="0" smtClean="0"/>
                <a:t>Sozialwesen</a:t>
              </a:r>
              <a:endParaRPr lang="de-DE" sz="1600" b="1" dirty="0"/>
            </a:p>
          </p:txBody>
        </p:sp>
        <p:sp>
          <p:nvSpPr>
            <p:cNvPr id="20" name="Textfeld 19"/>
            <p:cNvSpPr txBox="1"/>
            <p:nvPr/>
          </p:nvSpPr>
          <p:spPr bwMode="auto">
            <a:xfrm>
              <a:off x="7004909" y="4150338"/>
              <a:ext cx="1365644" cy="264072"/>
            </a:xfrm>
            <a:prstGeom prst="rect">
              <a:avLst/>
            </a:prstGeom>
            <a:solidFill>
              <a:srgbClr val="D7DC06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600" b="1" dirty="0" smtClean="0"/>
                <a:t>Bildung + Schulen</a:t>
              </a:r>
              <a:endParaRPr lang="de-DE" sz="1600" b="1" dirty="0"/>
            </a:p>
          </p:txBody>
        </p:sp>
        <p:pic>
          <p:nvPicPr>
            <p:cNvPr id="23" name="Picture 3" descr="490ddaf1-2be9-45f1-8463-3ece9e14e38c@Prod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72083" y="4738502"/>
              <a:ext cx="1265534" cy="386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2851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7" name="Rechteck 36"/>
          <p:cNvSpPr/>
          <p:nvPr/>
        </p:nvSpPr>
        <p:spPr bwMode="auto">
          <a:xfrm>
            <a:off x="410095" y="2864076"/>
            <a:ext cx="11158512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6 Handlungsfelder </a:t>
            </a:r>
          </a:p>
          <a:p>
            <a:pPr>
              <a:defRPr/>
            </a:pPr>
            <a:endParaRPr lang="de-DE" dirty="0" smtClean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de-DE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de-DE" dirty="0" smtClean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de-DE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de-DE" dirty="0" smtClean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de-DE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de-DE" dirty="0" smtClean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de-DE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de-DE" dirty="0" smtClean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de-DE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</p:txBody>
      </p:sp>
      <p:sp>
        <p:nvSpPr>
          <p:cNvPr id="19" name="Richtungspfeil 18"/>
          <p:cNvSpPr/>
          <p:nvPr/>
        </p:nvSpPr>
        <p:spPr bwMode="auto">
          <a:xfrm>
            <a:off x="410094" y="2421287"/>
            <a:ext cx="11158513" cy="382526"/>
          </a:xfrm>
          <a:prstGeom prst="homePlate">
            <a:avLst/>
          </a:prstGeom>
          <a:solidFill>
            <a:srgbClr val="819E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Trapezoid 15"/>
          <p:cNvSpPr/>
          <p:nvPr/>
        </p:nvSpPr>
        <p:spPr>
          <a:xfrm>
            <a:off x="410094" y="1845187"/>
            <a:ext cx="11158513" cy="358350"/>
          </a:xfrm>
          <a:prstGeom prst="trapezoid">
            <a:avLst>
              <a:gd name="adj" fmla="val 90599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35"/>
          <p:cNvSpPr/>
          <p:nvPr/>
        </p:nvSpPr>
        <p:spPr bwMode="auto">
          <a:xfrm>
            <a:off x="1884896" y="1799320"/>
            <a:ext cx="82089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10 Leitlinien</a:t>
            </a:r>
          </a:p>
        </p:txBody>
      </p:sp>
      <p:pic>
        <p:nvPicPr>
          <p:cNvPr id="38" name="Grafik 37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r="76897"/>
          <a:stretch/>
        </p:blipFill>
        <p:spPr bwMode="auto">
          <a:xfrm>
            <a:off x="279779" y="251603"/>
            <a:ext cx="451563" cy="537892"/>
          </a:xfrm>
          <a:prstGeom prst="rect">
            <a:avLst/>
          </a:prstGeom>
          <a:noFill/>
        </p:spPr>
      </p:pic>
      <p:pic>
        <p:nvPicPr>
          <p:cNvPr id="40" name="Picture 1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l="25912" t="36951" r="23757" b="22852"/>
          <a:stretch/>
        </p:blipFill>
        <p:spPr bwMode="auto">
          <a:xfrm>
            <a:off x="694805" y="535635"/>
            <a:ext cx="1368747" cy="301077"/>
          </a:xfrm>
          <a:prstGeom prst="rect">
            <a:avLst/>
          </a:prstGeom>
          <a:noFill/>
        </p:spPr>
      </p:pic>
      <p:sp>
        <p:nvSpPr>
          <p:cNvPr id="41" name="Textfeld 40"/>
          <p:cNvSpPr txBox="1"/>
          <p:nvPr/>
        </p:nvSpPr>
        <p:spPr bwMode="auto">
          <a:xfrm>
            <a:off x="279778" y="1073527"/>
            <a:ext cx="96326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chemeClr val="accent5">
                    <a:lumMod val="50000"/>
                  </a:schemeClr>
                </a:solidFill>
              </a:rPr>
              <a:t>Der Aufbau des 2. KEP</a:t>
            </a:r>
            <a:endParaRPr lang="de-DE" sz="1200" b="1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2" name="Rechteck 41"/>
          <p:cNvSpPr/>
          <p:nvPr/>
        </p:nvSpPr>
        <p:spPr bwMode="auto">
          <a:xfrm>
            <a:off x="1884896" y="2383545"/>
            <a:ext cx="82089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3 Querschnittsthemen</a:t>
            </a:r>
          </a:p>
        </p:txBody>
      </p:sp>
      <p:grpSp>
        <p:nvGrpSpPr>
          <p:cNvPr id="3" name="Gruppieren 2"/>
          <p:cNvGrpSpPr/>
          <p:nvPr/>
        </p:nvGrpSpPr>
        <p:grpSpPr>
          <a:xfrm>
            <a:off x="1314294" y="3529880"/>
            <a:ext cx="9275380" cy="2212181"/>
            <a:chOff x="277004" y="2474453"/>
            <a:chExt cx="11705025" cy="2791652"/>
          </a:xfrm>
        </p:grpSpPr>
        <p:sp>
          <p:nvSpPr>
            <p:cNvPr id="18" name="Gleichschenkliges Dreieck 17"/>
            <p:cNvSpPr/>
            <p:nvPr/>
          </p:nvSpPr>
          <p:spPr bwMode="auto">
            <a:xfrm>
              <a:off x="8815870" y="2520164"/>
              <a:ext cx="3166159" cy="2745941"/>
            </a:xfrm>
            <a:prstGeom prst="triangle">
              <a:avLst/>
            </a:prstGeom>
            <a:solidFill>
              <a:srgbClr val="EE7E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0" name="Gleichschenkliges Dreieck 19"/>
            <p:cNvSpPr/>
            <p:nvPr/>
          </p:nvSpPr>
          <p:spPr bwMode="auto">
            <a:xfrm rot="10800000">
              <a:off x="3691499" y="2474453"/>
              <a:ext cx="3166159" cy="2745941"/>
            </a:xfrm>
            <a:prstGeom prst="triangl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1" name="Gleichschenkliges Dreieck 20"/>
            <p:cNvSpPr/>
            <p:nvPr/>
          </p:nvSpPr>
          <p:spPr bwMode="auto">
            <a:xfrm rot="10800000">
              <a:off x="277004" y="2474453"/>
              <a:ext cx="3166159" cy="2745941"/>
            </a:xfrm>
            <a:prstGeom prst="triangl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7" name="Gleichschenkliges Dreieck 26"/>
            <p:cNvSpPr/>
            <p:nvPr/>
          </p:nvSpPr>
          <p:spPr bwMode="auto">
            <a:xfrm rot="10800000">
              <a:off x="7105995" y="2474453"/>
              <a:ext cx="3166159" cy="2745941"/>
            </a:xfrm>
            <a:prstGeom prst="triangl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8" name="Gleichschenkliges Dreieck 27"/>
            <p:cNvSpPr/>
            <p:nvPr/>
          </p:nvSpPr>
          <p:spPr bwMode="auto">
            <a:xfrm>
              <a:off x="5393461" y="2520164"/>
              <a:ext cx="3166159" cy="2745941"/>
            </a:xfrm>
            <a:prstGeom prst="triangle">
              <a:avLst/>
            </a:prstGeom>
            <a:solidFill>
              <a:srgbClr val="C2F3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9" name="Gleichschenkliges Dreieck 28"/>
            <p:cNvSpPr/>
            <p:nvPr/>
          </p:nvSpPr>
          <p:spPr bwMode="auto">
            <a:xfrm>
              <a:off x="1983931" y="2520164"/>
              <a:ext cx="3166159" cy="2745941"/>
            </a:xfrm>
            <a:prstGeom prst="triangle">
              <a:avLst/>
            </a:prstGeom>
            <a:solidFill>
              <a:srgbClr val="6AACD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pic>
        <p:nvPicPr>
          <p:cNvPr id="22" name="Picture 3" descr="490ddaf1-2be9-45f1-8463-3ece9e14e38c@Pro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096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Grafik 2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r="76897"/>
          <a:stretch/>
        </p:blipFill>
        <p:spPr bwMode="auto">
          <a:xfrm>
            <a:off x="279779" y="251603"/>
            <a:ext cx="451563" cy="537892"/>
          </a:xfrm>
          <a:prstGeom prst="rect">
            <a:avLst/>
          </a:prstGeom>
          <a:noFill/>
        </p:spPr>
      </p:pic>
      <p:pic>
        <p:nvPicPr>
          <p:cNvPr id="6" name="Picture 1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l="25912" t="36951" r="23757" b="22852"/>
          <a:stretch/>
        </p:blipFill>
        <p:spPr bwMode="auto">
          <a:xfrm>
            <a:off x="694805" y="535635"/>
            <a:ext cx="1368747" cy="301077"/>
          </a:xfrm>
          <a:prstGeom prst="rect">
            <a:avLst/>
          </a:prstGeom>
          <a:noFill/>
        </p:spPr>
      </p:pic>
      <p:sp>
        <p:nvSpPr>
          <p:cNvPr id="15" name="Textfeld 14"/>
          <p:cNvSpPr txBox="1"/>
          <p:nvPr/>
        </p:nvSpPr>
        <p:spPr bwMode="auto">
          <a:xfrm>
            <a:off x="279779" y="2027470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Beispiele: </a:t>
            </a:r>
          </a:p>
        </p:txBody>
      </p:sp>
      <p:pic>
        <p:nvPicPr>
          <p:cNvPr id="9" name="Picture 3" descr="490ddaf1-2be9-45f1-8463-3ece9e14e38c@Pro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rapezoid 9"/>
          <p:cNvSpPr/>
          <p:nvPr/>
        </p:nvSpPr>
        <p:spPr bwMode="auto">
          <a:xfrm>
            <a:off x="410094" y="1120744"/>
            <a:ext cx="11158513" cy="480225"/>
          </a:xfrm>
          <a:prstGeom prst="trapezoid">
            <a:avLst>
              <a:gd name="adj" fmla="val 90599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/>
          <p:cNvSpPr/>
          <p:nvPr/>
        </p:nvSpPr>
        <p:spPr bwMode="auto">
          <a:xfrm>
            <a:off x="1884896" y="1124744"/>
            <a:ext cx="82089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10 Leitlinien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10129336" y="6464954"/>
            <a:ext cx="2124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>
                <a:solidFill>
                  <a:schemeClr val="bg1">
                    <a:lumMod val="65000"/>
                  </a:schemeClr>
                </a:solidFill>
              </a:rPr>
              <a:t>Foto: Kulturwandertage (Klaus Hansen)</a:t>
            </a:r>
            <a:endParaRPr lang="de-DE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3575667" y="1778985"/>
            <a:ext cx="4952319" cy="4945052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4362" t="-39544" r="4362" b="-46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 sz="2400" dirty="0"/>
          </a:p>
        </p:txBody>
      </p:sp>
      <p:sp>
        <p:nvSpPr>
          <p:cNvPr id="22" name="Ellipse 21"/>
          <p:cNvSpPr/>
          <p:nvPr/>
        </p:nvSpPr>
        <p:spPr bwMode="auto">
          <a:xfrm>
            <a:off x="7489170" y="2999387"/>
            <a:ext cx="3863414" cy="36891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Kultur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ist gesellschaftlich wirksam und übernimmt eine Bildungsfunktion.</a:t>
            </a:r>
          </a:p>
        </p:txBody>
      </p:sp>
      <p:sp>
        <p:nvSpPr>
          <p:cNvPr id="24" name="Textfeld 23"/>
          <p:cNvSpPr txBox="1"/>
          <p:nvPr/>
        </p:nvSpPr>
        <p:spPr bwMode="auto">
          <a:xfrm>
            <a:off x="7704856" y="4295531"/>
            <a:ext cx="839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5400" b="1" dirty="0">
                <a:solidFill>
                  <a:schemeClr val="accent2">
                    <a:lumMod val="50000"/>
                  </a:schemeClr>
                </a:solidFill>
                <a:latin typeface="72 Black" panose="020B0A04030603020204" pitchFamily="34" charset="0"/>
                <a:cs typeface="72 Black" panose="020B0A04030603020204" pitchFamily="34" charset="0"/>
              </a:rPr>
              <a:t>6</a:t>
            </a:r>
          </a:p>
        </p:txBody>
      </p:sp>
      <p:sp>
        <p:nvSpPr>
          <p:cNvPr id="13" name="Ellipse 12"/>
          <p:cNvSpPr/>
          <p:nvPr/>
        </p:nvSpPr>
        <p:spPr bwMode="auto">
          <a:xfrm>
            <a:off x="695400" y="2980212"/>
            <a:ext cx="3863414" cy="36891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Gelebte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kulturelle Vielfalt ist ein dauerhafter </a:t>
            </a:r>
            <a:endParaRPr lang="de-DE" sz="2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Prozess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mit, von und für alle(n).</a:t>
            </a:r>
          </a:p>
        </p:txBody>
      </p:sp>
      <p:sp>
        <p:nvSpPr>
          <p:cNvPr id="14" name="Textfeld 13"/>
          <p:cNvSpPr txBox="1"/>
          <p:nvPr/>
        </p:nvSpPr>
        <p:spPr bwMode="auto">
          <a:xfrm>
            <a:off x="911086" y="4276356"/>
            <a:ext cx="839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5400" b="1" dirty="0" smtClean="0">
                <a:solidFill>
                  <a:schemeClr val="accent2">
                    <a:lumMod val="50000"/>
                  </a:schemeClr>
                </a:solidFill>
                <a:latin typeface="72 Black" panose="020B0A04030603020204" pitchFamily="34" charset="0"/>
                <a:cs typeface="72 Black" panose="020B0A04030603020204" pitchFamily="34" charset="0"/>
              </a:rPr>
              <a:t>5</a:t>
            </a:r>
            <a:endParaRPr lang="de-DE" sz="5400" b="1" dirty="0">
              <a:solidFill>
                <a:schemeClr val="accent2">
                  <a:lumMod val="50000"/>
                </a:schemeClr>
              </a:solidFill>
              <a:latin typeface="72 Black" panose="020B0A04030603020204" pitchFamily="34" charset="0"/>
              <a:cs typeface="72 Black" panose="020B0A040306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314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4" name="Richtungspfeil 23"/>
          <p:cNvSpPr/>
          <p:nvPr/>
        </p:nvSpPr>
        <p:spPr bwMode="auto">
          <a:xfrm>
            <a:off x="323594" y="5981309"/>
            <a:ext cx="11521215" cy="450286"/>
          </a:xfrm>
          <a:prstGeom prst="homePlate">
            <a:avLst/>
          </a:prstGeom>
          <a:solidFill>
            <a:srgbClr val="95C3D3">
              <a:alpha val="3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51" name="Grafik 5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31233" y="3717032"/>
            <a:ext cx="1482632" cy="1400351"/>
          </a:xfrm>
          <a:prstGeom prst="rect">
            <a:avLst/>
          </a:prstGeom>
        </p:spPr>
      </p:pic>
      <p:sp>
        <p:nvSpPr>
          <p:cNvPr id="23" name="Richtungspfeil 22"/>
          <p:cNvSpPr/>
          <p:nvPr/>
        </p:nvSpPr>
        <p:spPr bwMode="auto">
          <a:xfrm>
            <a:off x="323594" y="2496356"/>
            <a:ext cx="11521215" cy="492965"/>
          </a:xfrm>
          <a:prstGeom prst="homePlate">
            <a:avLst/>
          </a:prstGeom>
          <a:solidFill>
            <a:srgbClr val="95C3D3">
              <a:alpha val="3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37" name="Gruppieren 36"/>
          <p:cNvGrpSpPr/>
          <p:nvPr/>
        </p:nvGrpSpPr>
        <p:grpSpPr>
          <a:xfrm>
            <a:off x="279779" y="221122"/>
            <a:ext cx="1754150" cy="687598"/>
            <a:chOff x="279779" y="221122"/>
            <a:chExt cx="2903056" cy="1137950"/>
          </a:xfrm>
        </p:grpSpPr>
        <p:pic>
          <p:nvPicPr>
            <p:cNvPr id="38" name="Grafik 37" descr="Stadt Bielefeld&#10;Der Oberbürgermeister"/>
            <p:cNvPicPr>
              <a:picLocks noChangeAspect="1" noChangeArrowheads="1"/>
            </p:cNvPicPr>
            <p:nvPr/>
          </p:nvPicPr>
          <p:blipFill>
            <a:blip r:embed="rId4"/>
            <a:srcRect r="76897"/>
            <a:stretch/>
          </p:blipFill>
          <p:spPr bwMode="auto">
            <a:xfrm>
              <a:off x="279779" y="221122"/>
              <a:ext cx="893352" cy="1064141"/>
            </a:xfrm>
            <a:prstGeom prst="rect">
              <a:avLst/>
            </a:prstGeom>
            <a:noFill/>
          </p:spPr>
        </p:pic>
        <p:pic>
          <p:nvPicPr>
            <p:cNvPr id="39" name="Picture 1" descr="Stadt Bielefeld&#10;Der Oberbürgermeister"/>
            <p:cNvPicPr>
              <a:picLocks noChangeAspect="1" noChangeArrowheads="1"/>
            </p:cNvPicPr>
            <p:nvPr/>
          </p:nvPicPr>
          <p:blipFill>
            <a:blip r:embed="rId4"/>
            <a:srcRect l="25912" t="36951" r="23757" b="22852"/>
            <a:stretch/>
          </p:blipFill>
          <p:spPr bwMode="auto">
            <a:xfrm>
              <a:off x="1173131" y="917006"/>
              <a:ext cx="2009704" cy="442066"/>
            </a:xfrm>
            <a:prstGeom prst="rect">
              <a:avLst/>
            </a:prstGeom>
            <a:noFill/>
          </p:spPr>
        </p:pic>
      </p:grpSp>
      <p:pic>
        <p:nvPicPr>
          <p:cNvPr id="40" name="Picture 3" descr="490ddaf1-2be9-45f1-8463-3ece9e14e38c@Prod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Richtungspfeil 41"/>
          <p:cNvSpPr/>
          <p:nvPr/>
        </p:nvSpPr>
        <p:spPr bwMode="auto">
          <a:xfrm>
            <a:off x="335360" y="1234494"/>
            <a:ext cx="11517088" cy="486078"/>
          </a:xfrm>
          <a:prstGeom prst="homePlate">
            <a:avLst/>
          </a:prstGeom>
          <a:solidFill>
            <a:srgbClr val="819E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Rechteck 42"/>
          <p:cNvSpPr/>
          <p:nvPr/>
        </p:nvSpPr>
        <p:spPr bwMode="auto">
          <a:xfrm>
            <a:off x="1810162" y="1264851"/>
            <a:ext cx="82089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3 Querschnittsthemen</a:t>
            </a:r>
          </a:p>
        </p:txBody>
      </p:sp>
      <p:sp>
        <p:nvSpPr>
          <p:cNvPr id="85" name="Textfeld 84"/>
          <p:cNvSpPr txBox="1"/>
          <p:nvPr/>
        </p:nvSpPr>
        <p:spPr bwMode="auto">
          <a:xfrm>
            <a:off x="2553584" y="2535287"/>
            <a:ext cx="8150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Kulturelle Bildung für eine kreative Stadtgesellschaft</a:t>
            </a:r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0" name="Richtungspfeil 19"/>
          <p:cNvSpPr/>
          <p:nvPr/>
        </p:nvSpPr>
        <p:spPr bwMode="auto">
          <a:xfrm>
            <a:off x="331233" y="1870225"/>
            <a:ext cx="11521215" cy="448382"/>
          </a:xfrm>
          <a:prstGeom prst="homePlate">
            <a:avLst/>
          </a:prstGeom>
          <a:solidFill>
            <a:srgbClr val="95C3D3">
              <a:alpha val="3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extfeld 1"/>
          <p:cNvSpPr txBox="1"/>
          <p:nvPr/>
        </p:nvSpPr>
        <p:spPr>
          <a:xfrm>
            <a:off x="2495600" y="3140968"/>
            <a:ext cx="95050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Integrierter Ansatz: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Entdecken von Talenten, Erlernen von Fähigkeiten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Freiräume für eigene Vorstellungen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Auseinandersetzung mit Traditionen und Zukunftsthemen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Sich ausdrücken, Ideen herausbilden, sich in der Gesellschaft verorten </a:t>
            </a:r>
          </a:p>
          <a:p>
            <a:endParaRPr lang="de-DE" sz="2400" dirty="0" smtClean="0">
              <a:solidFill>
                <a:schemeClr val="accent5">
                  <a:lumMod val="50000"/>
                </a:schemeClr>
              </a:solidFill>
              <a:sym typeface="Wingdings 2" panose="05020102010507070707" pitchFamily="18" charset="2"/>
            </a:endParaRPr>
          </a:p>
          <a:p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 2" panose="05020102010507070707" pitchFamily="18" charset="2"/>
              </a:rPr>
              <a:t>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Teilhabe &amp; Mitgestaltung für alle ermöglichen </a:t>
            </a:r>
            <a:endParaRPr lang="de-DE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4" name="Textfeld 13"/>
          <p:cNvSpPr txBox="1"/>
          <p:nvPr/>
        </p:nvSpPr>
        <p:spPr bwMode="auto">
          <a:xfrm>
            <a:off x="2557669" y="1844824"/>
            <a:ext cx="8150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Kulturentwicklung ist Stadtentwicklung</a:t>
            </a:r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5" name="Textfeld 14"/>
          <p:cNvSpPr txBox="1"/>
          <p:nvPr/>
        </p:nvSpPr>
        <p:spPr bwMode="auto">
          <a:xfrm>
            <a:off x="2553584" y="5991671"/>
            <a:ext cx="8150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Wege der Digitalisierung</a:t>
            </a:r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69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3" name="Grafik 2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intBrush/>
                    </a14:imgEffect>
                  </a14:imgLayer>
                </a14:imgProps>
              </a:ext>
            </a:extLst>
          </a:blip>
          <a:srcRect l="2092" t="-16938" r="26778" b="-2"/>
          <a:stretch/>
        </p:blipFill>
        <p:spPr bwMode="auto">
          <a:xfrm>
            <a:off x="-24680" y="-27384"/>
            <a:ext cx="12241360" cy="6885384"/>
          </a:xfrm>
          <a:prstGeom prst="rect">
            <a:avLst/>
          </a:prstGeom>
        </p:spPr>
      </p:pic>
      <p:grpSp>
        <p:nvGrpSpPr>
          <p:cNvPr id="3" name="Gruppieren 2"/>
          <p:cNvGrpSpPr/>
          <p:nvPr/>
        </p:nvGrpSpPr>
        <p:grpSpPr>
          <a:xfrm>
            <a:off x="279779" y="221122"/>
            <a:ext cx="1754150" cy="687598"/>
            <a:chOff x="279779" y="221122"/>
            <a:chExt cx="2903056" cy="1137950"/>
          </a:xfrm>
        </p:grpSpPr>
        <p:pic>
          <p:nvPicPr>
            <p:cNvPr id="6" name="Grafik 5" descr="Stadt Bielefeld&#10;Der Oberbürgermeister"/>
            <p:cNvPicPr>
              <a:picLocks noChangeAspect="1" noChangeArrowheads="1"/>
            </p:cNvPicPr>
            <p:nvPr/>
          </p:nvPicPr>
          <p:blipFill>
            <a:blip r:embed="rId5"/>
            <a:srcRect r="76897"/>
            <a:stretch/>
          </p:blipFill>
          <p:spPr bwMode="auto">
            <a:xfrm>
              <a:off x="279779" y="221122"/>
              <a:ext cx="893352" cy="1064141"/>
            </a:xfrm>
            <a:prstGeom prst="rect">
              <a:avLst/>
            </a:prstGeom>
            <a:noFill/>
          </p:spPr>
        </p:pic>
        <p:pic>
          <p:nvPicPr>
            <p:cNvPr id="8" name="Picture 1" descr="Stadt Bielefeld&#10;Der Oberbürgermeister"/>
            <p:cNvPicPr>
              <a:picLocks noChangeAspect="1" noChangeArrowheads="1"/>
            </p:cNvPicPr>
            <p:nvPr/>
          </p:nvPicPr>
          <p:blipFill>
            <a:blip r:embed="rId5"/>
            <a:srcRect l="25912" t="36951" r="23757" b="22852"/>
            <a:stretch/>
          </p:blipFill>
          <p:spPr bwMode="auto">
            <a:xfrm>
              <a:off x="1173131" y="917006"/>
              <a:ext cx="2009704" cy="442066"/>
            </a:xfrm>
            <a:prstGeom prst="rect">
              <a:avLst/>
            </a:prstGeom>
            <a:noFill/>
          </p:spPr>
        </p:pic>
      </p:grpSp>
      <p:sp>
        <p:nvSpPr>
          <p:cNvPr id="21" name="Gleichschenkliges Dreieck 20"/>
          <p:cNvSpPr/>
          <p:nvPr/>
        </p:nvSpPr>
        <p:spPr>
          <a:xfrm>
            <a:off x="8815870" y="2520164"/>
            <a:ext cx="3166159" cy="2745941"/>
          </a:xfrm>
          <a:prstGeom prst="triangle">
            <a:avLst/>
          </a:prstGeom>
          <a:solidFill>
            <a:schemeClr val="bg1"/>
          </a:solidFill>
          <a:ln w="76200">
            <a:solidFill>
              <a:srgbClr val="BE02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Gleichschenkliges Dreieck 23"/>
          <p:cNvSpPr/>
          <p:nvPr/>
        </p:nvSpPr>
        <p:spPr bwMode="auto">
          <a:xfrm rot="10800000">
            <a:off x="3691499" y="2474453"/>
            <a:ext cx="3166159" cy="2745941"/>
          </a:xfrm>
          <a:prstGeom prst="triangle">
            <a:avLst/>
          </a:prstGeom>
          <a:solidFill>
            <a:schemeClr val="bg1"/>
          </a:solid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Textfeld 29"/>
          <p:cNvSpPr txBox="1"/>
          <p:nvPr/>
        </p:nvSpPr>
        <p:spPr bwMode="auto">
          <a:xfrm>
            <a:off x="4045130" y="2513535"/>
            <a:ext cx="23638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</a:rPr>
              <a:t>3.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</a:rPr>
              <a:t>Kultur der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</a:rPr>
              <a:t>Vielfalt</a:t>
            </a:r>
            <a:endParaRPr lang="de-DE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8" name="Textfeld 37"/>
          <p:cNvSpPr txBox="1"/>
          <p:nvPr/>
        </p:nvSpPr>
        <p:spPr bwMode="auto">
          <a:xfrm>
            <a:off x="279778" y="1073527"/>
            <a:ext cx="112168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chemeClr val="accent5">
                    <a:lumMod val="50000"/>
                  </a:schemeClr>
                </a:solidFill>
              </a:rPr>
              <a:t>Die 6 Handlungsfelder</a:t>
            </a:r>
          </a:p>
        </p:txBody>
      </p:sp>
      <p:sp>
        <p:nvSpPr>
          <p:cNvPr id="39" name="Gleichschenkliges Dreieck 38"/>
          <p:cNvSpPr/>
          <p:nvPr/>
        </p:nvSpPr>
        <p:spPr bwMode="auto">
          <a:xfrm rot="10800000">
            <a:off x="277004" y="2474453"/>
            <a:ext cx="3166159" cy="2745941"/>
          </a:xfrm>
          <a:prstGeom prst="triangle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/>
          <p:cNvSpPr txBox="1"/>
          <p:nvPr/>
        </p:nvSpPr>
        <p:spPr bwMode="auto">
          <a:xfrm>
            <a:off x="676058" y="2513535"/>
            <a:ext cx="23638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de-DE" sz="2400" b="1" dirty="0" smtClean="0">
                <a:solidFill>
                  <a:srgbClr val="00B050"/>
                </a:solidFill>
              </a:rPr>
              <a:t>1.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rgbClr val="00B050"/>
                </a:solidFill>
              </a:rPr>
              <a:t>Kultur der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rgbClr val="00B050"/>
                </a:solidFill>
              </a:rPr>
              <a:t>Zusammen-arbeit</a:t>
            </a:r>
            <a:endParaRPr lang="de-DE" sz="2400" b="1" dirty="0">
              <a:solidFill>
                <a:srgbClr val="00B050"/>
              </a:solidFill>
            </a:endParaRPr>
          </a:p>
        </p:txBody>
      </p:sp>
      <p:sp>
        <p:nvSpPr>
          <p:cNvPr id="41" name="Gleichschenkliges Dreieck 40"/>
          <p:cNvSpPr/>
          <p:nvPr/>
        </p:nvSpPr>
        <p:spPr bwMode="auto">
          <a:xfrm rot="10800000">
            <a:off x="7105995" y="2474453"/>
            <a:ext cx="3166159" cy="2745941"/>
          </a:xfrm>
          <a:prstGeom prst="triangle">
            <a:avLst/>
          </a:prstGeom>
          <a:solidFill>
            <a:schemeClr val="bg1"/>
          </a:solidFill>
          <a:ln w="762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Textfeld 41"/>
          <p:cNvSpPr txBox="1"/>
          <p:nvPr/>
        </p:nvSpPr>
        <p:spPr bwMode="auto">
          <a:xfrm>
            <a:off x="7529980" y="2513535"/>
            <a:ext cx="23638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de-DE" sz="2400" b="1" dirty="0" smtClean="0">
                <a:solidFill>
                  <a:schemeClr val="accent4">
                    <a:lumMod val="75000"/>
                  </a:schemeClr>
                </a:solidFill>
              </a:rPr>
              <a:t>5.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chemeClr val="accent4">
                    <a:lumMod val="75000"/>
                  </a:schemeClr>
                </a:solidFill>
              </a:rPr>
              <a:t>Kultur der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chemeClr val="accent4">
                    <a:lumMod val="75000"/>
                  </a:schemeClr>
                </a:solidFill>
              </a:rPr>
              <a:t>Kreativen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chemeClr val="accent4">
                    <a:lumMod val="75000"/>
                  </a:schemeClr>
                </a:solidFill>
              </a:rPr>
              <a:t>Räume</a:t>
            </a:r>
            <a:endParaRPr lang="de-DE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3" name="Gleichschenkliges Dreieck 42"/>
          <p:cNvSpPr/>
          <p:nvPr/>
        </p:nvSpPr>
        <p:spPr bwMode="auto">
          <a:xfrm>
            <a:off x="5393461" y="2520164"/>
            <a:ext cx="3166159" cy="2745941"/>
          </a:xfrm>
          <a:prstGeom prst="triangle">
            <a:avLst/>
          </a:prstGeom>
          <a:solidFill>
            <a:schemeClr val="bg1"/>
          </a:solidFill>
          <a:ln w="76200">
            <a:solidFill>
              <a:srgbClr val="35AA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5" name="Gleichschenkliges Dreieck 44"/>
          <p:cNvSpPr/>
          <p:nvPr/>
        </p:nvSpPr>
        <p:spPr bwMode="auto">
          <a:xfrm>
            <a:off x="1983931" y="2520164"/>
            <a:ext cx="3166159" cy="2745941"/>
          </a:xfrm>
          <a:prstGeom prst="triangle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Textfeld 45"/>
          <p:cNvSpPr txBox="1"/>
          <p:nvPr/>
        </p:nvSpPr>
        <p:spPr bwMode="auto">
          <a:xfrm>
            <a:off x="2358463" y="3477157"/>
            <a:ext cx="23638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.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Kultur der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Verantwortung</a:t>
            </a:r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7" name="Textfeld 46"/>
          <p:cNvSpPr txBox="1"/>
          <p:nvPr/>
        </p:nvSpPr>
        <p:spPr bwMode="auto">
          <a:xfrm>
            <a:off x="5807968" y="3470762"/>
            <a:ext cx="23638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de-DE" sz="2400" b="1" dirty="0" smtClean="0">
                <a:solidFill>
                  <a:srgbClr val="35AAAD"/>
                </a:solidFill>
              </a:rPr>
              <a:t>4.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rgbClr val="35AAAD"/>
                </a:solidFill>
              </a:rPr>
              <a:t>Kultur der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rgbClr val="35AAAD"/>
                </a:solidFill>
              </a:rPr>
              <a:t>Generationen</a:t>
            </a:r>
            <a:endParaRPr lang="de-DE" sz="2400" b="1" dirty="0">
              <a:solidFill>
                <a:srgbClr val="35AAAD"/>
              </a:solidFill>
            </a:endParaRPr>
          </a:p>
        </p:txBody>
      </p:sp>
      <p:sp>
        <p:nvSpPr>
          <p:cNvPr id="48" name="Textfeld 47"/>
          <p:cNvSpPr txBox="1"/>
          <p:nvPr/>
        </p:nvSpPr>
        <p:spPr bwMode="auto">
          <a:xfrm>
            <a:off x="9226899" y="3470528"/>
            <a:ext cx="23638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de-DE" sz="2400" b="1" dirty="0" smtClean="0">
                <a:solidFill>
                  <a:srgbClr val="BE029A"/>
                </a:solidFill>
              </a:rPr>
              <a:t>6.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rgbClr val="BE029A"/>
                </a:solidFill>
              </a:rPr>
              <a:t>Kultur der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rgbClr val="BE029A"/>
                </a:solidFill>
              </a:rPr>
              <a:t>Finanzierung </a:t>
            </a:r>
          </a:p>
          <a:p>
            <a:pPr algn="ctr">
              <a:defRPr/>
            </a:pPr>
            <a:r>
              <a:rPr lang="de-DE" sz="2400" b="1" dirty="0">
                <a:solidFill>
                  <a:srgbClr val="BE029A"/>
                </a:solidFill>
              </a:rPr>
              <a:t>u</a:t>
            </a:r>
            <a:r>
              <a:rPr lang="de-DE" sz="2400" b="1" dirty="0" smtClean="0">
                <a:solidFill>
                  <a:srgbClr val="BE029A"/>
                </a:solidFill>
              </a:rPr>
              <a:t>nd Förderung</a:t>
            </a:r>
            <a:endParaRPr lang="de-DE" sz="2400" b="1" dirty="0">
              <a:solidFill>
                <a:srgbClr val="BE029A"/>
              </a:solidFill>
            </a:endParaRPr>
          </a:p>
        </p:txBody>
      </p:sp>
      <p:pic>
        <p:nvPicPr>
          <p:cNvPr id="22" name="Picture 3" descr="490ddaf1-2be9-45f1-8463-3ece9e14e38c@Prod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5491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5" name="Rechteck 44"/>
          <p:cNvSpPr/>
          <p:nvPr/>
        </p:nvSpPr>
        <p:spPr bwMode="auto">
          <a:xfrm>
            <a:off x="191344" y="947486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46" name="Gruppieren 45"/>
          <p:cNvGrpSpPr/>
          <p:nvPr/>
        </p:nvGrpSpPr>
        <p:grpSpPr>
          <a:xfrm>
            <a:off x="279779" y="221122"/>
            <a:ext cx="1754150" cy="687598"/>
            <a:chOff x="279779" y="221122"/>
            <a:chExt cx="2903056" cy="1137950"/>
          </a:xfrm>
        </p:grpSpPr>
        <p:pic>
          <p:nvPicPr>
            <p:cNvPr id="47" name="Grafik 46" descr="Stadt Bielefeld&#10;Der Oberbürgermeister"/>
            <p:cNvPicPr>
              <a:picLocks noChangeAspect="1" noChangeArrowheads="1"/>
            </p:cNvPicPr>
            <p:nvPr/>
          </p:nvPicPr>
          <p:blipFill>
            <a:blip r:embed="rId3"/>
            <a:srcRect r="76897"/>
            <a:stretch/>
          </p:blipFill>
          <p:spPr bwMode="auto">
            <a:xfrm>
              <a:off x="279779" y="221122"/>
              <a:ext cx="893352" cy="1064141"/>
            </a:xfrm>
            <a:prstGeom prst="rect">
              <a:avLst/>
            </a:prstGeom>
            <a:noFill/>
          </p:spPr>
        </p:pic>
        <p:pic>
          <p:nvPicPr>
            <p:cNvPr id="48" name="Picture 1" descr="Stadt Bielefeld&#10;Der Oberbürgermeister"/>
            <p:cNvPicPr>
              <a:picLocks noChangeAspect="1" noChangeArrowheads="1"/>
            </p:cNvPicPr>
            <p:nvPr/>
          </p:nvPicPr>
          <p:blipFill>
            <a:blip r:embed="rId3"/>
            <a:srcRect l="25912" t="36951" r="23757" b="22852"/>
            <a:stretch/>
          </p:blipFill>
          <p:spPr bwMode="auto">
            <a:xfrm>
              <a:off x="1173131" y="917006"/>
              <a:ext cx="2009704" cy="442066"/>
            </a:xfrm>
            <a:prstGeom prst="rect">
              <a:avLst/>
            </a:prstGeom>
            <a:noFill/>
          </p:spPr>
        </p:pic>
      </p:grpSp>
      <p:sp>
        <p:nvSpPr>
          <p:cNvPr id="49" name="Textfeld 48"/>
          <p:cNvSpPr txBox="1"/>
          <p:nvPr/>
        </p:nvSpPr>
        <p:spPr bwMode="auto">
          <a:xfrm>
            <a:off x="261851" y="1067250"/>
            <a:ext cx="69142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rgbClr val="00B050"/>
                </a:solidFill>
              </a:rPr>
              <a:t>Handlungsfeld 1</a:t>
            </a:r>
            <a:r>
              <a:rPr lang="de-DE" sz="3200" b="1" dirty="0">
                <a:solidFill>
                  <a:srgbClr val="00B050"/>
                </a:solidFill>
              </a:rPr>
              <a:t>:</a:t>
            </a:r>
            <a:r>
              <a:rPr lang="de-DE" sz="3200" b="1" dirty="0" smtClean="0">
                <a:solidFill>
                  <a:srgbClr val="00B050"/>
                </a:solidFill>
              </a:rPr>
              <a:t> </a:t>
            </a:r>
          </a:p>
          <a:p>
            <a:pPr>
              <a:defRPr/>
            </a:pPr>
            <a:r>
              <a:rPr lang="de-DE" sz="3200" b="1" dirty="0" smtClean="0">
                <a:solidFill>
                  <a:srgbClr val="00B050"/>
                </a:solidFill>
              </a:rPr>
              <a:t>Kultur der Zusammenarbeit</a:t>
            </a:r>
            <a:endParaRPr lang="de-DE" sz="3200" b="1" dirty="0">
              <a:solidFill>
                <a:srgbClr val="00B050"/>
              </a:solidFill>
            </a:endParaRPr>
          </a:p>
        </p:txBody>
      </p:sp>
      <p:sp>
        <p:nvSpPr>
          <p:cNvPr id="50" name="Textfeld 49"/>
          <p:cNvSpPr txBox="1"/>
          <p:nvPr/>
        </p:nvSpPr>
        <p:spPr bwMode="auto">
          <a:xfrm>
            <a:off x="5447928" y="1030762"/>
            <a:ext cx="626469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[Auswahl] </a:t>
            </a:r>
            <a:endParaRPr lang="de-DE" sz="1600" dirty="0" smtClean="0">
              <a:solidFill>
                <a:schemeClr val="accent5">
                  <a:lumMod val="50000"/>
                </a:schemeClr>
              </a:solidFill>
              <a:sym typeface="Wingdings 3" panose="05040102010807070707" pitchFamily="18" charset="2"/>
            </a:endParaRPr>
          </a:p>
          <a:p>
            <a:r>
              <a:rPr lang="de-DE" sz="2400" b="1" dirty="0" smtClean="0">
                <a:solidFill>
                  <a:srgbClr val="009900"/>
                </a:solidFill>
                <a:sym typeface="Wingdings 3" panose="05040102010807070707" pitchFamily="18" charset="2"/>
              </a:rPr>
              <a:t/>
            </a:r>
            <a:br>
              <a:rPr lang="de-DE" sz="2400" b="1" dirty="0" smtClean="0">
                <a:solidFill>
                  <a:srgbClr val="009900"/>
                </a:solidFill>
                <a:sym typeface="Wingdings 3" panose="05040102010807070707" pitchFamily="18" charset="2"/>
              </a:rPr>
            </a:br>
            <a:r>
              <a:rPr lang="de-DE" sz="2400" b="1" dirty="0" smtClean="0">
                <a:solidFill>
                  <a:srgbClr val="00B050"/>
                </a:solidFill>
                <a:sym typeface="Wingdings 3" panose="05040102010807070707" pitchFamily="18" charset="2"/>
              </a:rPr>
              <a:t> </a:t>
            </a:r>
            <a:r>
              <a:rPr lang="de-DE" sz="2400" b="1" dirty="0" smtClean="0">
                <a:solidFill>
                  <a:srgbClr val="00B050"/>
                </a:solidFill>
              </a:rPr>
              <a:t>Ziel </a:t>
            </a:r>
            <a:r>
              <a:rPr lang="de-DE" sz="24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|</a:t>
            </a:r>
            <a:r>
              <a:rPr lang="de-DE" sz="2400" b="1" dirty="0" smtClean="0">
                <a:solidFill>
                  <a:srgbClr val="00B050"/>
                </a:solidFill>
              </a:rPr>
              <a:t> </a:t>
            </a:r>
            <a:r>
              <a:rPr lang="de-DE" sz="2400" b="1" dirty="0">
                <a:solidFill>
                  <a:srgbClr val="00B050"/>
                </a:solidFill>
              </a:rPr>
              <a:t>Strukturen der </a:t>
            </a:r>
            <a:r>
              <a:rPr lang="de-DE" sz="2400" b="1" dirty="0" smtClean="0">
                <a:solidFill>
                  <a:srgbClr val="00B050"/>
                </a:solidFill>
              </a:rPr>
              <a:t>Vernetzung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/>
            </a:r>
            <a:b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</a:b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z.B. </a:t>
            </a:r>
          </a:p>
          <a:p>
            <a:pPr marL="342900" indent="-342900">
              <a:buFont typeface="Wingdings 3" panose="05040102010807070707" pitchFamily="18" charset="2"/>
              <a:buChar char=""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Partizipation</a:t>
            </a:r>
            <a:r>
              <a:rPr lang="de-DE" sz="2400" dirty="0">
                <a:solidFill>
                  <a:schemeClr val="accent5">
                    <a:lumMod val="50000"/>
                  </a:schemeClr>
                </a:solidFill>
              </a:rPr>
              <a:t>, Zusammenarbeit und Öffnung als Prinzipien in den kommunalen und freien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Kulturinstitutionen weiter etablieren</a:t>
            </a:r>
          </a:p>
          <a:p>
            <a:pPr marL="342900" indent="-342900">
              <a:buFont typeface="Wingdings 3" panose="05040102010807070707" pitchFamily="18" charset="2"/>
              <a:buChar char=""/>
            </a:pPr>
            <a:endParaRPr lang="de-DE" sz="24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buFont typeface="Wingdings 3" panose="05040102010807070707" pitchFamily="18" charset="2"/>
              <a:buChar char=""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Kulturkoordinator*in </a:t>
            </a:r>
            <a:r>
              <a:rPr lang="de-DE" sz="2400" dirty="0">
                <a:solidFill>
                  <a:schemeClr val="accent5">
                    <a:lumMod val="50000"/>
                  </a:schemeClr>
                </a:solidFill>
              </a:rPr>
              <a:t>einsetzen</a:t>
            </a:r>
          </a:p>
          <a:p>
            <a:pPr marL="342900" indent="-342900">
              <a:buFont typeface="Wingdings 3" panose="05040102010807070707" pitchFamily="18" charset="2"/>
              <a:buChar char=""/>
            </a:pPr>
            <a:endParaRPr lang="de-DE" sz="24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buFont typeface="Wingdings 3" panose="05040102010807070707" pitchFamily="18" charset="2"/>
              <a:buChar char=""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Kooperationen zwischen Ämtern, Dezernaten und freien Kulturakteur*innen</a:t>
            </a:r>
          </a:p>
        </p:txBody>
      </p:sp>
      <p:pic>
        <p:nvPicPr>
          <p:cNvPr id="51" name="Picture 3" descr="490ddaf1-2be9-45f1-8463-3ece9e14e38c@Pro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2" name="Gruppieren 51"/>
          <p:cNvGrpSpPr/>
          <p:nvPr/>
        </p:nvGrpSpPr>
        <p:grpSpPr>
          <a:xfrm>
            <a:off x="891588" y="2255242"/>
            <a:ext cx="4268308" cy="4268308"/>
            <a:chOff x="891588" y="2255242"/>
            <a:chExt cx="4268308" cy="4268308"/>
          </a:xfrm>
        </p:grpSpPr>
        <p:sp>
          <p:nvSpPr>
            <p:cNvPr id="53" name="Ellipse 52"/>
            <p:cNvSpPr/>
            <p:nvPr/>
          </p:nvSpPr>
          <p:spPr>
            <a:xfrm>
              <a:off x="891588" y="2255242"/>
              <a:ext cx="4268308" cy="4268308"/>
            </a:xfrm>
            <a:prstGeom prst="ellipse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843" t="-14522" r="843" b="-14522"/>
              </a:stretch>
            </a:blipFill>
            <a:ln w="1143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54" name="Gleichschenkliges Dreieck 53"/>
            <p:cNvSpPr/>
            <p:nvPr/>
          </p:nvSpPr>
          <p:spPr bwMode="auto">
            <a:xfrm rot="2268251">
              <a:off x="1746185" y="3684522"/>
              <a:ext cx="1254455" cy="1170784"/>
            </a:xfrm>
            <a:prstGeom prst="triangle">
              <a:avLst/>
            </a:prstGeom>
            <a:solidFill>
              <a:srgbClr val="4CC5C8">
                <a:alpha val="7803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55" name="Gleichschenkliges Dreieck 54"/>
            <p:cNvSpPr/>
            <p:nvPr/>
          </p:nvSpPr>
          <p:spPr bwMode="auto">
            <a:xfrm rot="5660360">
              <a:off x="2343353" y="3146853"/>
              <a:ext cx="1254455" cy="1170784"/>
            </a:xfrm>
            <a:prstGeom prst="triangle">
              <a:avLst/>
            </a:prstGeom>
            <a:solidFill>
              <a:srgbClr val="BE029A">
                <a:alpha val="7803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56" name="Gleichschenkliges Dreieck 55"/>
            <p:cNvSpPr/>
            <p:nvPr/>
          </p:nvSpPr>
          <p:spPr bwMode="auto">
            <a:xfrm rot="9061289">
              <a:off x="2945479" y="3698157"/>
              <a:ext cx="1254455" cy="1170784"/>
            </a:xfrm>
            <a:prstGeom prst="triangle">
              <a:avLst/>
            </a:prstGeom>
            <a:solidFill>
              <a:schemeClr val="accent4">
                <a:lumMod val="75000"/>
                <a:alpha val="78039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57" name="Gleichschenkliges Dreieck 56"/>
            <p:cNvSpPr/>
            <p:nvPr/>
          </p:nvSpPr>
          <p:spPr bwMode="auto">
            <a:xfrm rot="11080959">
              <a:off x="3050844" y="4163620"/>
              <a:ext cx="1254455" cy="1170784"/>
            </a:xfrm>
            <a:prstGeom prst="triangle">
              <a:avLst/>
            </a:prstGeom>
            <a:solidFill>
              <a:srgbClr val="00D661">
                <a:alpha val="6705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58" name="Gleichschenkliges Dreieck 57"/>
            <p:cNvSpPr/>
            <p:nvPr/>
          </p:nvSpPr>
          <p:spPr bwMode="auto">
            <a:xfrm rot="14952252">
              <a:off x="2806337" y="4323215"/>
              <a:ext cx="1254455" cy="1170784"/>
            </a:xfrm>
            <a:prstGeom prst="triangle">
              <a:avLst/>
            </a:prstGeom>
            <a:solidFill>
              <a:srgbClr val="C55A11">
                <a:alpha val="61961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59" name="Gleichschenkliges Dreieck 58"/>
            <p:cNvSpPr/>
            <p:nvPr/>
          </p:nvSpPr>
          <p:spPr bwMode="auto">
            <a:xfrm rot="19407083">
              <a:off x="2113101" y="4365671"/>
              <a:ext cx="1254455" cy="1170784"/>
            </a:xfrm>
            <a:prstGeom prst="triangle">
              <a:avLst/>
            </a:prstGeom>
            <a:solidFill>
              <a:srgbClr val="00B0F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4184154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" name="Rechteck 17"/>
          <p:cNvSpPr/>
          <p:nvPr/>
        </p:nvSpPr>
        <p:spPr bwMode="auto">
          <a:xfrm>
            <a:off x="191344" y="947486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20" name="Gruppieren 19"/>
          <p:cNvGrpSpPr/>
          <p:nvPr/>
        </p:nvGrpSpPr>
        <p:grpSpPr>
          <a:xfrm>
            <a:off x="279779" y="221122"/>
            <a:ext cx="1754150" cy="687598"/>
            <a:chOff x="279779" y="221122"/>
            <a:chExt cx="2903056" cy="1137950"/>
          </a:xfrm>
        </p:grpSpPr>
        <p:pic>
          <p:nvPicPr>
            <p:cNvPr id="21" name="Grafik 20" descr="Stadt Bielefeld&#10;Der Oberbürgermeister"/>
            <p:cNvPicPr>
              <a:picLocks noChangeAspect="1" noChangeArrowheads="1"/>
            </p:cNvPicPr>
            <p:nvPr/>
          </p:nvPicPr>
          <p:blipFill>
            <a:blip r:embed="rId3"/>
            <a:srcRect r="76897"/>
            <a:stretch/>
          </p:blipFill>
          <p:spPr bwMode="auto">
            <a:xfrm>
              <a:off x="279779" y="221122"/>
              <a:ext cx="893352" cy="1064141"/>
            </a:xfrm>
            <a:prstGeom prst="rect">
              <a:avLst/>
            </a:prstGeom>
            <a:noFill/>
          </p:spPr>
        </p:pic>
        <p:pic>
          <p:nvPicPr>
            <p:cNvPr id="23" name="Picture 1" descr="Stadt Bielefeld&#10;Der Oberbürgermeister"/>
            <p:cNvPicPr>
              <a:picLocks noChangeAspect="1" noChangeArrowheads="1"/>
            </p:cNvPicPr>
            <p:nvPr/>
          </p:nvPicPr>
          <p:blipFill>
            <a:blip r:embed="rId3"/>
            <a:srcRect l="25912" t="36951" r="23757" b="22852"/>
            <a:stretch/>
          </p:blipFill>
          <p:spPr bwMode="auto">
            <a:xfrm>
              <a:off x="1173131" y="917006"/>
              <a:ext cx="2009704" cy="442066"/>
            </a:xfrm>
            <a:prstGeom prst="rect">
              <a:avLst/>
            </a:prstGeom>
            <a:noFill/>
          </p:spPr>
        </p:pic>
      </p:grpSp>
      <p:sp>
        <p:nvSpPr>
          <p:cNvPr id="24" name="Textfeld 23"/>
          <p:cNvSpPr txBox="1"/>
          <p:nvPr/>
        </p:nvSpPr>
        <p:spPr bwMode="auto">
          <a:xfrm>
            <a:off x="261851" y="1067250"/>
            <a:ext cx="69142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rgbClr val="0070C0"/>
                </a:solidFill>
              </a:rPr>
              <a:t>Handlungsfeld 2: </a:t>
            </a:r>
          </a:p>
          <a:p>
            <a:pPr>
              <a:defRPr/>
            </a:pPr>
            <a:r>
              <a:rPr lang="de-DE" sz="3200" b="1" dirty="0" smtClean="0">
                <a:solidFill>
                  <a:srgbClr val="0070C0"/>
                </a:solidFill>
              </a:rPr>
              <a:t>Kultur der Verantwortung</a:t>
            </a:r>
            <a:endParaRPr lang="de-DE" sz="3200" b="1" dirty="0">
              <a:solidFill>
                <a:srgbClr val="0070C0"/>
              </a:solidFill>
            </a:endParaRPr>
          </a:p>
        </p:txBody>
      </p:sp>
      <p:sp>
        <p:nvSpPr>
          <p:cNvPr id="25" name="Textfeld 24"/>
          <p:cNvSpPr txBox="1"/>
          <p:nvPr/>
        </p:nvSpPr>
        <p:spPr bwMode="auto">
          <a:xfrm>
            <a:off x="5807968" y="1018198"/>
            <a:ext cx="547099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[Auswahl]</a:t>
            </a:r>
            <a:r>
              <a:rPr lang="de-DE" sz="1600" b="1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/>
            </a:r>
            <a:br>
              <a:rPr lang="de-DE" sz="1600" b="1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</a:br>
            <a:r>
              <a:rPr lang="de-DE" sz="1600" b="1" dirty="0" smtClean="0">
                <a:solidFill>
                  <a:srgbClr val="0070C0"/>
                </a:solidFill>
                <a:sym typeface="Wingdings 3" panose="05040102010807070707" pitchFamily="18" charset="2"/>
              </a:rPr>
              <a:t/>
            </a:r>
            <a:br>
              <a:rPr lang="de-DE" sz="1600" b="1" dirty="0" smtClean="0">
                <a:solidFill>
                  <a:srgbClr val="0070C0"/>
                </a:solidFill>
                <a:sym typeface="Wingdings 3" panose="05040102010807070707" pitchFamily="18" charset="2"/>
              </a:rPr>
            </a:br>
            <a:r>
              <a:rPr lang="de-DE" sz="2400" b="1" dirty="0" smtClean="0">
                <a:solidFill>
                  <a:srgbClr val="0070C0"/>
                </a:solidFill>
                <a:sym typeface="Wingdings 3" panose="05040102010807070707" pitchFamily="18" charset="2"/>
              </a:rPr>
              <a:t> </a:t>
            </a:r>
            <a:r>
              <a:rPr lang="de-DE" sz="2400" b="1" dirty="0" smtClean="0">
                <a:solidFill>
                  <a:srgbClr val="0070C0"/>
                </a:solidFill>
              </a:rPr>
              <a:t>Ziel </a:t>
            </a:r>
            <a:r>
              <a:rPr lang="de-DE" sz="2400" b="1" dirty="0">
                <a:solidFill>
                  <a:srgbClr val="0070C0"/>
                </a:solidFill>
              </a:rPr>
              <a:t>| Dialog mit Wissenschaft und Bildung</a:t>
            </a:r>
          </a:p>
          <a:p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z.B.</a:t>
            </a:r>
          </a:p>
          <a:p>
            <a:pPr marL="342900" indent="-342900">
              <a:buFont typeface="Wingdings 3" panose="05040102010807070707" pitchFamily="18" charset="2"/>
              <a:buChar char=""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Neue Vermittlungsformen und Formate kreieren</a:t>
            </a:r>
          </a:p>
          <a:p>
            <a:pPr marL="342900" indent="-342900">
              <a:buFont typeface="Wingdings 3" panose="05040102010807070707" pitchFamily="18" charset="2"/>
              <a:buChar char=""/>
            </a:pPr>
            <a:endParaRPr lang="de-DE" sz="24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buFont typeface="Wingdings 3" panose="05040102010807070707" pitchFamily="18" charset="2"/>
              <a:buChar char=""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Stadtgesellschaft</a:t>
            </a:r>
            <a:r>
              <a:rPr lang="de-DE" sz="2400" dirty="0">
                <a:solidFill>
                  <a:schemeClr val="accent5">
                    <a:lumMod val="50000"/>
                  </a:schemeClr>
                </a:solidFill>
              </a:rPr>
              <a:t>, Kultur und Wissenschaft arbeiten gemeinsam an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Themen</a:t>
            </a:r>
            <a:endParaRPr lang="de-DE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6" name="Picture 3" descr="490ddaf1-2be9-45f1-8463-3ece9e14e38c@Pro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Ellipse 36"/>
          <p:cNvSpPr/>
          <p:nvPr/>
        </p:nvSpPr>
        <p:spPr bwMode="auto">
          <a:xfrm>
            <a:off x="891588" y="2255242"/>
            <a:ext cx="4268308" cy="4268308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84" t="-25064" r="-184" b="-16630"/>
            </a:stretch>
          </a:blipFill>
          <a:ln w="1143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Gleichschenkliges Dreieck 37"/>
          <p:cNvSpPr/>
          <p:nvPr/>
        </p:nvSpPr>
        <p:spPr bwMode="auto">
          <a:xfrm rot="7109050">
            <a:off x="1973712" y="2968510"/>
            <a:ext cx="2972965" cy="2774670"/>
          </a:xfrm>
          <a:prstGeom prst="triangle">
            <a:avLst/>
          </a:prstGeom>
          <a:solidFill>
            <a:srgbClr val="0192FF">
              <a:alpha val="6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grpSp>
        <p:nvGrpSpPr>
          <p:cNvPr id="39" name="Gruppieren 38"/>
          <p:cNvGrpSpPr/>
          <p:nvPr/>
        </p:nvGrpSpPr>
        <p:grpSpPr>
          <a:xfrm>
            <a:off x="2300160" y="2783853"/>
            <a:ext cx="1418826" cy="1996165"/>
            <a:chOff x="1921809" y="3413843"/>
            <a:chExt cx="1418826" cy="1996165"/>
          </a:xfrm>
        </p:grpSpPr>
        <p:sp>
          <p:nvSpPr>
            <p:cNvPr id="40" name="Gleichschenkliges Dreieck 39"/>
            <p:cNvSpPr/>
            <p:nvPr/>
          </p:nvSpPr>
          <p:spPr bwMode="auto">
            <a:xfrm rot="5660360">
              <a:off x="2304652" y="4694976"/>
              <a:ext cx="739701" cy="690364"/>
            </a:xfrm>
            <a:prstGeom prst="triangle">
              <a:avLst/>
            </a:prstGeom>
            <a:solidFill>
              <a:srgbClr val="BE029A">
                <a:alpha val="7803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41" name="Gleichschenkliges Dreieck 40"/>
            <p:cNvSpPr/>
            <p:nvPr/>
          </p:nvSpPr>
          <p:spPr bwMode="auto">
            <a:xfrm rot="9061289">
              <a:off x="2010690" y="3413843"/>
              <a:ext cx="739701" cy="690364"/>
            </a:xfrm>
            <a:prstGeom prst="triangle">
              <a:avLst/>
            </a:prstGeom>
            <a:solidFill>
              <a:schemeClr val="accent4">
                <a:lumMod val="75000"/>
                <a:alpha val="78039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42" name="Gleichschenkliges Dreieck 41"/>
            <p:cNvSpPr/>
            <p:nvPr/>
          </p:nvSpPr>
          <p:spPr bwMode="auto">
            <a:xfrm rot="11080959">
              <a:off x="2220678" y="3704329"/>
              <a:ext cx="739701" cy="690364"/>
            </a:xfrm>
            <a:prstGeom prst="triangle">
              <a:avLst/>
            </a:prstGeom>
            <a:solidFill>
              <a:srgbClr val="00D661">
                <a:alpha val="7803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43" name="Gleichschenkliges Dreieck 42"/>
            <p:cNvSpPr/>
            <p:nvPr/>
          </p:nvSpPr>
          <p:spPr bwMode="auto">
            <a:xfrm rot="14952252">
              <a:off x="1897140" y="3969018"/>
              <a:ext cx="739701" cy="690364"/>
            </a:xfrm>
            <a:prstGeom prst="triangle">
              <a:avLst/>
            </a:prstGeom>
            <a:solidFill>
              <a:schemeClr val="accent2">
                <a:lumMod val="75000"/>
                <a:alpha val="78039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44" name="Gleichschenkliges Dreieck 43"/>
            <p:cNvSpPr/>
            <p:nvPr/>
          </p:nvSpPr>
          <p:spPr bwMode="auto">
            <a:xfrm rot="19407083">
              <a:off x="2402003" y="4228367"/>
              <a:ext cx="938632" cy="876026"/>
            </a:xfrm>
            <a:prstGeom prst="triangle">
              <a:avLst/>
            </a:prstGeom>
            <a:solidFill>
              <a:schemeClr val="accent2">
                <a:lumMod val="40000"/>
                <a:lumOff val="60000"/>
                <a:alpha val="78039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259771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" name="Rechteck 12"/>
          <p:cNvSpPr/>
          <p:nvPr/>
        </p:nvSpPr>
        <p:spPr bwMode="auto">
          <a:xfrm>
            <a:off x="191344" y="947486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Ellipse 37"/>
          <p:cNvSpPr/>
          <p:nvPr/>
        </p:nvSpPr>
        <p:spPr bwMode="auto">
          <a:xfrm>
            <a:off x="891588" y="2249682"/>
            <a:ext cx="4268308" cy="4268308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843" t="-17475" r="-843" b="-10727"/>
            </a:stretch>
          </a:blipFill>
          <a:ln w="1143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7" name="Gruppieren 6"/>
          <p:cNvGrpSpPr/>
          <p:nvPr/>
        </p:nvGrpSpPr>
        <p:grpSpPr>
          <a:xfrm>
            <a:off x="279779" y="221122"/>
            <a:ext cx="1754150" cy="687598"/>
            <a:chOff x="279779" y="221122"/>
            <a:chExt cx="2903056" cy="1137950"/>
          </a:xfrm>
        </p:grpSpPr>
        <p:pic>
          <p:nvPicPr>
            <p:cNvPr id="8" name="Grafik 7" descr="Stadt Bielefeld&#10;Der Oberbürgermeister"/>
            <p:cNvPicPr>
              <a:picLocks noChangeAspect="1" noChangeArrowheads="1"/>
            </p:cNvPicPr>
            <p:nvPr/>
          </p:nvPicPr>
          <p:blipFill>
            <a:blip r:embed="rId4"/>
            <a:srcRect r="76897"/>
            <a:stretch/>
          </p:blipFill>
          <p:spPr bwMode="auto">
            <a:xfrm>
              <a:off x="279779" y="221122"/>
              <a:ext cx="893352" cy="1064141"/>
            </a:xfrm>
            <a:prstGeom prst="rect">
              <a:avLst/>
            </a:prstGeom>
            <a:noFill/>
          </p:spPr>
        </p:pic>
        <p:pic>
          <p:nvPicPr>
            <p:cNvPr id="9" name="Picture 1" descr="Stadt Bielefeld&#10;Der Oberbürgermeister"/>
            <p:cNvPicPr>
              <a:picLocks noChangeAspect="1" noChangeArrowheads="1"/>
            </p:cNvPicPr>
            <p:nvPr/>
          </p:nvPicPr>
          <p:blipFill>
            <a:blip r:embed="rId4"/>
            <a:srcRect l="25912" t="36951" r="23757" b="22852"/>
            <a:stretch/>
          </p:blipFill>
          <p:spPr bwMode="auto">
            <a:xfrm>
              <a:off x="1173131" y="917006"/>
              <a:ext cx="2009704" cy="442066"/>
            </a:xfrm>
            <a:prstGeom prst="rect">
              <a:avLst/>
            </a:prstGeom>
            <a:noFill/>
          </p:spPr>
        </p:pic>
      </p:grpSp>
      <p:sp>
        <p:nvSpPr>
          <p:cNvPr id="11" name="Textfeld 10"/>
          <p:cNvSpPr txBox="1"/>
          <p:nvPr/>
        </p:nvSpPr>
        <p:spPr bwMode="auto">
          <a:xfrm>
            <a:off x="261851" y="1067250"/>
            <a:ext cx="69142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chemeClr val="accent2">
                    <a:lumMod val="75000"/>
                  </a:schemeClr>
                </a:solidFill>
              </a:rPr>
              <a:t>Handlungsfeld </a:t>
            </a:r>
            <a:r>
              <a:rPr lang="de-DE" sz="3200" b="1" dirty="0">
                <a:solidFill>
                  <a:schemeClr val="accent2">
                    <a:lumMod val="75000"/>
                  </a:schemeClr>
                </a:solidFill>
              </a:rPr>
              <a:t>3</a:t>
            </a:r>
            <a:r>
              <a:rPr lang="de-DE" sz="3200" b="1" dirty="0" smtClean="0">
                <a:solidFill>
                  <a:schemeClr val="accent2">
                    <a:lumMod val="75000"/>
                  </a:schemeClr>
                </a:solidFill>
              </a:rPr>
              <a:t>: </a:t>
            </a:r>
          </a:p>
          <a:p>
            <a:pPr>
              <a:defRPr/>
            </a:pPr>
            <a:r>
              <a:rPr lang="de-DE" sz="3200" b="1" dirty="0" smtClean="0">
                <a:solidFill>
                  <a:schemeClr val="accent2">
                    <a:lumMod val="75000"/>
                  </a:schemeClr>
                </a:solidFill>
              </a:rPr>
              <a:t>Kultur der Vielfalt</a:t>
            </a:r>
            <a:endParaRPr lang="de-DE" sz="1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4" name="Textfeld 23"/>
          <p:cNvSpPr txBox="1"/>
          <p:nvPr/>
        </p:nvSpPr>
        <p:spPr bwMode="auto">
          <a:xfrm>
            <a:off x="5807968" y="1019228"/>
            <a:ext cx="619268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[Auswahl]</a:t>
            </a:r>
          </a:p>
          <a:p>
            <a:endParaRPr lang="de-DE" sz="24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 </a:t>
            </a: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</a:rPr>
              <a:t>Ziel </a:t>
            </a:r>
            <a:r>
              <a:rPr lang="de-DE" sz="2400" b="1" dirty="0">
                <a:solidFill>
                  <a:schemeClr val="accent2">
                    <a:lumMod val="75000"/>
                  </a:schemeClr>
                </a:solidFill>
              </a:rPr>
              <a:t>| Kultur der Vielfalt umsetzen und sichtbar machen</a:t>
            </a:r>
          </a:p>
          <a:p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z.B.</a:t>
            </a:r>
          </a:p>
          <a:p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 </a:t>
            </a:r>
            <a:r>
              <a:rPr lang="de-DE" sz="2400" dirty="0" smtClean="0">
                <a:solidFill>
                  <a:srgbClr val="002060"/>
                </a:solidFill>
              </a:rPr>
              <a:t>Kooperationsmodell „Kultur der Vielfalt“</a:t>
            </a:r>
            <a:br>
              <a:rPr lang="de-DE" sz="2400" dirty="0" smtClean="0">
                <a:solidFill>
                  <a:srgbClr val="002060"/>
                </a:solidFill>
              </a:rPr>
            </a:br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dirty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 </a:t>
            </a:r>
            <a:r>
              <a:rPr lang="de-DE" sz="2400" b="1" dirty="0">
                <a:solidFill>
                  <a:schemeClr val="accent2">
                    <a:lumMod val="75000"/>
                  </a:schemeClr>
                </a:solidFill>
              </a:rPr>
              <a:t>Ziel 11 | Öffnung und Barrierefreiheit</a:t>
            </a: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de-DE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buFont typeface="Wingdings 3" panose="05040102010807070707" pitchFamily="18" charset="2"/>
              <a:buChar char=""/>
            </a:pPr>
            <a:r>
              <a:rPr lang="de-DE" sz="2400" dirty="0" smtClean="0">
                <a:solidFill>
                  <a:srgbClr val="002060"/>
                </a:solidFill>
              </a:rPr>
              <a:t>Leitfaden</a:t>
            </a:r>
            <a:endParaRPr lang="de-DE" sz="2400" dirty="0">
              <a:solidFill>
                <a:srgbClr val="002060"/>
              </a:solidFill>
            </a:endParaRPr>
          </a:p>
          <a:p>
            <a:pPr marL="342900" indent="-342900">
              <a:buFont typeface="Wingdings 3" panose="05040102010807070707" pitchFamily="18" charset="2"/>
              <a:buChar char=""/>
            </a:pPr>
            <a:r>
              <a:rPr lang="de-DE" sz="2400" dirty="0" smtClean="0">
                <a:solidFill>
                  <a:srgbClr val="002060"/>
                </a:solidFill>
              </a:rPr>
              <a:t>Besondere Bedarfe berücksichtigen </a:t>
            </a:r>
          </a:p>
          <a:p>
            <a:pPr marL="342900" indent="-342900">
              <a:buFont typeface="Wingdings 3" panose="05040102010807070707" pitchFamily="18" charset="2"/>
              <a:buChar char=""/>
            </a:pPr>
            <a:r>
              <a:rPr lang="de-DE" sz="2400" dirty="0" smtClean="0">
                <a:solidFill>
                  <a:srgbClr val="002060"/>
                </a:solidFill>
              </a:rPr>
              <a:t>Digitale Zugänge ausbauen</a:t>
            </a:r>
          </a:p>
        </p:txBody>
      </p:sp>
      <p:pic>
        <p:nvPicPr>
          <p:cNvPr id="10" name="Picture 3" descr="490ddaf1-2be9-45f1-8463-3ece9e14e38c@Prod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Gleichschenkliges Dreieck 16"/>
          <p:cNvSpPr/>
          <p:nvPr/>
        </p:nvSpPr>
        <p:spPr bwMode="auto">
          <a:xfrm rot="13537067">
            <a:off x="2064935" y="3927551"/>
            <a:ext cx="1676774" cy="1285401"/>
          </a:xfrm>
          <a:prstGeom prst="triangle">
            <a:avLst/>
          </a:prstGeom>
          <a:solidFill>
            <a:schemeClr val="accent2">
              <a:lumMod val="75000"/>
              <a:alpha val="6196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18" name="Gleichschenkliges Dreieck 17"/>
          <p:cNvSpPr/>
          <p:nvPr/>
        </p:nvSpPr>
        <p:spPr bwMode="auto">
          <a:xfrm rot="16719386">
            <a:off x="3040911" y="3176673"/>
            <a:ext cx="1069971" cy="998605"/>
          </a:xfrm>
          <a:prstGeom prst="triangle">
            <a:avLst/>
          </a:prstGeom>
          <a:solidFill>
            <a:srgbClr val="BE029A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19" name="Gleichschenkliges Dreieck 18"/>
          <p:cNvSpPr/>
          <p:nvPr/>
        </p:nvSpPr>
        <p:spPr bwMode="auto">
          <a:xfrm rot="14450813">
            <a:off x="2952050" y="4757540"/>
            <a:ext cx="1069971" cy="998606"/>
          </a:xfrm>
          <a:prstGeom prst="triangle">
            <a:avLst/>
          </a:prstGeom>
          <a:solidFill>
            <a:srgbClr val="BF9000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0" name="Gleichschenkliges Dreieck 19"/>
          <p:cNvSpPr/>
          <p:nvPr/>
        </p:nvSpPr>
        <p:spPr bwMode="auto">
          <a:xfrm rot="539985">
            <a:off x="1471611" y="3836103"/>
            <a:ext cx="1017147" cy="1286755"/>
          </a:xfrm>
          <a:custGeom>
            <a:avLst/>
            <a:gdLst>
              <a:gd name="connsiteX0" fmla="*/ 0 w 1753837"/>
              <a:gd name="connsiteY0" fmla="*/ 992041 h 992041"/>
              <a:gd name="connsiteX1" fmla="*/ 876919 w 1753837"/>
              <a:gd name="connsiteY1" fmla="*/ 0 h 992041"/>
              <a:gd name="connsiteX2" fmla="*/ 1753837 w 1753837"/>
              <a:gd name="connsiteY2" fmla="*/ 992041 h 992041"/>
              <a:gd name="connsiteX3" fmla="*/ 0 w 1753837"/>
              <a:gd name="connsiteY3" fmla="*/ 992041 h 992041"/>
              <a:gd name="connsiteX0" fmla="*/ 0 w 1017147"/>
              <a:gd name="connsiteY0" fmla="*/ 992041 h 1286755"/>
              <a:gd name="connsiteX1" fmla="*/ 876919 w 1017147"/>
              <a:gd name="connsiteY1" fmla="*/ 0 h 1286755"/>
              <a:gd name="connsiteX2" fmla="*/ 1017147 w 1017147"/>
              <a:gd name="connsiteY2" fmla="*/ 1286755 h 1286755"/>
              <a:gd name="connsiteX3" fmla="*/ 0 w 1017147"/>
              <a:gd name="connsiteY3" fmla="*/ 992041 h 1286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7147" h="1286755">
                <a:moveTo>
                  <a:pt x="0" y="992041"/>
                </a:moveTo>
                <a:lnTo>
                  <a:pt x="876919" y="0"/>
                </a:lnTo>
                <a:lnTo>
                  <a:pt x="1017147" y="1286755"/>
                </a:lnTo>
                <a:lnTo>
                  <a:pt x="0" y="992041"/>
                </a:lnTo>
                <a:close/>
              </a:path>
            </a:pathLst>
          </a:custGeom>
          <a:solidFill>
            <a:srgbClr val="00D661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1" name="Gleichschenkliges Dreieck 20"/>
          <p:cNvSpPr/>
          <p:nvPr/>
        </p:nvSpPr>
        <p:spPr bwMode="auto">
          <a:xfrm rot="4411278">
            <a:off x="3096862" y="4069663"/>
            <a:ext cx="1069971" cy="998605"/>
          </a:xfrm>
          <a:prstGeom prst="triangle">
            <a:avLst/>
          </a:prstGeom>
          <a:solidFill>
            <a:schemeClr val="accent4">
              <a:lumMod val="75000"/>
              <a:alpha val="5411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5" name="Gleichschenkliges Dreieck 24"/>
          <p:cNvSpPr/>
          <p:nvPr/>
        </p:nvSpPr>
        <p:spPr bwMode="auto">
          <a:xfrm rot="14719322">
            <a:off x="2358155" y="5062517"/>
            <a:ext cx="1676775" cy="1285402"/>
          </a:xfrm>
          <a:prstGeom prst="triangle">
            <a:avLst/>
          </a:prstGeom>
          <a:solidFill>
            <a:srgbClr val="973F97">
              <a:alpha val="4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6" name="Gleichschenkliges Dreieck 25"/>
          <p:cNvSpPr/>
          <p:nvPr/>
        </p:nvSpPr>
        <p:spPr bwMode="auto">
          <a:xfrm rot="11391271">
            <a:off x="1720342" y="3328818"/>
            <a:ext cx="1325828" cy="1586619"/>
          </a:xfrm>
          <a:custGeom>
            <a:avLst/>
            <a:gdLst>
              <a:gd name="connsiteX0" fmla="*/ 0 w 1513614"/>
              <a:gd name="connsiteY0" fmla="*/ 1464557 h 1464557"/>
              <a:gd name="connsiteX1" fmla="*/ 756807 w 1513614"/>
              <a:gd name="connsiteY1" fmla="*/ 0 h 1464557"/>
              <a:gd name="connsiteX2" fmla="*/ 1513614 w 1513614"/>
              <a:gd name="connsiteY2" fmla="*/ 1464557 h 1464557"/>
              <a:gd name="connsiteX3" fmla="*/ 0 w 1513614"/>
              <a:gd name="connsiteY3" fmla="*/ 1464557 h 1464557"/>
              <a:gd name="connsiteX0" fmla="*/ 0 w 1325828"/>
              <a:gd name="connsiteY0" fmla="*/ 1586619 h 1586619"/>
              <a:gd name="connsiteX1" fmla="*/ 569021 w 1325828"/>
              <a:gd name="connsiteY1" fmla="*/ 0 h 1586619"/>
              <a:gd name="connsiteX2" fmla="*/ 1325828 w 1325828"/>
              <a:gd name="connsiteY2" fmla="*/ 1464557 h 1586619"/>
              <a:gd name="connsiteX3" fmla="*/ 0 w 1325828"/>
              <a:gd name="connsiteY3" fmla="*/ 1586619 h 1586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25828" h="1586619">
                <a:moveTo>
                  <a:pt x="0" y="1586619"/>
                </a:moveTo>
                <a:lnTo>
                  <a:pt x="569021" y="0"/>
                </a:lnTo>
                <a:lnTo>
                  <a:pt x="1325828" y="1464557"/>
                </a:lnTo>
                <a:lnTo>
                  <a:pt x="0" y="1586619"/>
                </a:lnTo>
                <a:close/>
              </a:path>
            </a:pathLst>
          </a:custGeom>
          <a:solidFill>
            <a:srgbClr val="67AD13">
              <a:alpha val="7764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8" name="Gleichschenkliges Dreieck 27"/>
          <p:cNvSpPr/>
          <p:nvPr/>
        </p:nvSpPr>
        <p:spPr bwMode="auto">
          <a:xfrm rot="13500462">
            <a:off x="3507456" y="3753528"/>
            <a:ext cx="1186635" cy="1030006"/>
          </a:xfrm>
          <a:prstGeom prst="triangle">
            <a:avLst>
              <a:gd name="adj" fmla="val 52848"/>
            </a:avLst>
          </a:prstGeom>
          <a:solidFill>
            <a:schemeClr val="accent4">
              <a:lumMod val="60000"/>
              <a:lumOff val="40000"/>
              <a:alpha val="6392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9" name="Gleichschenkliges Dreieck 28"/>
          <p:cNvSpPr/>
          <p:nvPr/>
        </p:nvSpPr>
        <p:spPr bwMode="auto">
          <a:xfrm rot="20683163">
            <a:off x="2475353" y="2838366"/>
            <a:ext cx="1141585" cy="1904782"/>
          </a:xfrm>
          <a:custGeom>
            <a:avLst/>
            <a:gdLst>
              <a:gd name="connsiteX0" fmla="*/ 0 w 1061672"/>
              <a:gd name="connsiteY0" fmla="*/ 1610936 h 1610936"/>
              <a:gd name="connsiteX1" fmla="*/ 530836 w 1061672"/>
              <a:gd name="connsiteY1" fmla="*/ 0 h 1610936"/>
              <a:gd name="connsiteX2" fmla="*/ 1061672 w 1061672"/>
              <a:gd name="connsiteY2" fmla="*/ 1610936 h 1610936"/>
              <a:gd name="connsiteX3" fmla="*/ 0 w 1061672"/>
              <a:gd name="connsiteY3" fmla="*/ 1610936 h 1610936"/>
              <a:gd name="connsiteX0" fmla="*/ 0 w 1622904"/>
              <a:gd name="connsiteY0" fmla="*/ 1263160 h 1610936"/>
              <a:gd name="connsiteX1" fmla="*/ 1092068 w 1622904"/>
              <a:gd name="connsiteY1" fmla="*/ 0 h 1610936"/>
              <a:gd name="connsiteX2" fmla="*/ 1622904 w 1622904"/>
              <a:gd name="connsiteY2" fmla="*/ 1610936 h 1610936"/>
              <a:gd name="connsiteX3" fmla="*/ 0 w 1622904"/>
              <a:gd name="connsiteY3" fmla="*/ 1263160 h 1610936"/>
              <a:gd name="connsiteX0" fmla="*/ 0 w 1141585"/>
              <a:gd name="connsiteY0" fmla="*/ 1263160 h 1904782"/>
              <a:gd name="connsiteX1" fmla="*/ 1092068 w 1141585"/>
              <a:gd name="connsiteY1" fmla="*/ 0 h 1904782"/>
              <a:gd name="connsiteX2" fmla="*/ 1141585 w 1141585"/>
              <a:gd name="connsiteY2" fmla="*/ 1904782 h 1904782"/>
              <a:gd name="connsiteX3" fmla="*/ 0 w 1141585"/>
              <a:gd name="connsiteY3" fmla="*/ 1263160 h 1904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41585" h="1904782">
                <a:moveTo>
                  <a:pt x="0" y="1263160"/>
                </a:moveTo>
                <a:lnTo>
                  <a:pt x="1092068" y="0"/>
                </a:lnTo>
                <a:lnTo>
                  <a:pt x="1141585" y="1904782"/>
                </a:lnTo>
                <a:lnTo>
                  <a:pt x="0" y="1263160"/>
                </a:lnTo>
                <a:close/>
              </a:path>
            </a:pathLst>
          </a:custGeom>
          <a:solidFill>
            <a:srgbClr val="00B0F0">
              <a:alpha val="5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0" name="Gleichschenkliges Dreieck 29"/>
          <p:cNvSpPr/>
          <p:nvPr/>
        </p:nvSpPr>
        <p:spPr bwMode="auto">
          <a:xfrm rot="19276952">
            <a:off x="931337" y="3643022"/>
            <a:ext cx="1606176" cy="782322"/>
          </a:xfrm>
          <a:custGeom>
            <a:avLst/>
            <a:gdLst>
              <a:gd name="connsiteX0" fmla="*/ 0 w 837391"/>
              <a:gd name="connsiteY0" fmla="*/ 782322 h 782322"/>
              <a:gd name="connsiteX1" fmla="*/ 418696 w 837391"/>
              <a:gd name="connsiteY1" fmla="*/ 0 h 782322"/>
              <a:gd name="connsiteX2" fmla="*/ 837391 w 837391"/>
              <a:gd name="connsiteY2" fmla="*/ 782322 h 782322"/>
              <a:gd name="connsiteX3" fmla="*/ 0 w 837391"/>
              <a:gd name="connsiteY3" fmla="*/ 782322 h 782322"/>
              <a:gd name="connsiteX0" fmla="*/ 0 w 1606176"/>
              <a:gd name="connsiteY0" fmla="*/ 616773 h 782322"/>
              <a:gd name="connsiteX1" fmla="*/ 1187481 w 1606176"/>
              <a:gd name="connsiteY1" fmla="*/ 0 h 782322"/>
              <a:gd name="connsiteX2" fmla="*/ 1606176 w 1606176"/>
              <a:gd name="connsiteY2" fmla="*/ 782322 h 782322"/>
              <a:gd name="connsiteX3" fmla="*/ 0 w 1606176"/>
              <a:gd name="connsiteY3" fmla="*/ 616773 h 782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6176" h="782322">
                <a:moveTo>
                  <a:pt x="0" y="616773"/>
                </a:moveTo>
                <a:lnTo>
                  <a:pt x="1187481" y="0"/>
                </a:lnTo>
                <a:lnTo>
                  <a:pt x="1606176" y="782322"/>
                </a:lnTo>
                <a:lnTo>
                  <a:pt x="0" y="616773"/>
                </a:lnTo>
                <a:close/>
              </a:path>
            </a:pathLst>
          </a:custGeom>
          <a:solidFill>
            <a:srgbClr val="00B0F0">
              <a:alpha val="5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1" name="Gleichschenkliges Dreieck 30"/>
          <p:cNvSpPr/>
          <p:nvPr/>
        </p:nvSpPr>
        <p:spPr bwMode="auto">
          <a:xfrm rot="5678618">
            <a:off x="2315266" y="2471747"/>
            <a:ext cx="1170908" cy="1582688"/>
          </a:xfrm>
          <a:prstGeom prst="triangle">
            <a:avLst/>
          </a:prstGeom>
          <a:solidFill>
            <a:srgbClr val="C55A11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3" name="Gleichschenkliges Dreieck 32"/>
          <p:cNvSpPr/>
          <p:nvPr/>
        </p:nvSpPr>
        <p:spPr bwMode="auto">
          <a:xfrm rot="16719386">
            <a:off x="1842341" y="4849041"/>
            <a:ext cx="1241506" cy="998605"/>
          </a:xfrm>
          <a:prstGeom prst="triangle">
            <a:avLst/>
          </a:prstGeom>
          <a:solidFill>
            <a:srgbClr val="71DBE9">
              <a:alpha val="7764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4" name="Gleichschenkliges Dreieck 33"/>
          <p:cNvSpPr/>
          <p:nvPr/>
        </p:nvSpPr>
        <p:spPr bwMode="auto">
          <a:xfrm rot="12206885">
            <a:off x="3092867" y="2997459"/>
            <a:ext cx="1274530" cy="699726"/>
          </a:xfrm>
          <a:prstGeom prst="triangle">
            <a:avLst>
              <a:gd name="adj" fmla="val 56195"/>
            </a:avLst>
          </a:prstGeom>
          <a:solidFill>
            <a:schemeClr val="accent2">
              <a:lumMod val="40000"/>
              <a:lumOff val="60000"/>
              <a:alpha val="6392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5" name="Gleichschenkliges Dreieck 28"/>
          <p:cNvSpPr/>
          <p:nvPr/>
        </p:nvSpPr>
        <p:spPr bwMode="auto">
          <a:xfrm rot="20683163">
            <a:off x="3580018" y="4498347"/>
            <a:ext cx="617246" cy="642371"/>
          </a:xfrm>
          <a:custGeom>
            <a:avLst/>
            <a:gdLst>
              <a:gd name="connsiteX0" fmla="*/ 0 w 1061672"/>
              <a:gd name="connsiteY0" fmla="*/ 1610936 h 1610936"/>
              <a:gd name="connsiteX1" fmla="*/ 530836 w 1061672"/>
              <a:gd name="connsiteY1" fmla="*/ 0 h 1610936"/>
              <a:gd name="connsiteX2" fmla="*/ 1061672 w 1061672"/>
              <a:gd name="connsiteY2" fmla="*/ 1610936 h 1610936"/>
              <a:gd name="connsiteX3" fmla="*/ 0 w 1061672"/>
              <a:gd name="connsiteY3" fmla="*/ 1610936 h 1610936"/>
              <a:gd name="connsiteX0" fmla="*/ 0 w 1622904"/>
              <a:gd name="connsiteY0" fmla="*/ 1263160 h 1610936"/>
              <a:gd name="connsiteX1" fmla="*/ 1092068 w 1622904"/>
              <a:gd name="connsiteY1" fmla="*/ 0 h 1610936"/>
              <a:gd name="connsiteX2" fmla="*/ 1622904 w 1622904"/>
              <a:gd name="connsiteY2" fmla="*/ 1610936 h 1610936"/>
              <a:gd name="connsiteX3" fmla="*/ 0 w 1622904"/>
              <a:gd name="connsiteY3" fmla="*/ 1263160 h 1610936"/>
              <a:gd name="connsiteX0" fmla="*/ 0 w 1141585"/>
              <a:gd name="connsiteY0" fmla="*/ 1263160 h 1904782"/>
              <a:gd name="connsiteX1" fmla="*/ 1092068 w 1141585"/>
              <a:gd name="connsiteY1" fmla="*/ 0 h 1904782"/>
              <a:gd name="connsiteX2" fmla="*/ 1141585 w 1141585"/>
              <a:gd name="connsiteY2" fmla="*/ 1904782 h 1904782"/>
              <a:gd name="connsiteX3" fmla="*/ 0 w 1141585"/>
              <a:gd name="connsiteY3" fmla="*/ 1263160 h 1904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41585" h="1904782">
                <a:moveTo>
                  <a:pt x="0" y="1263160"/>
                </a:moveTo>
                <a:lnTo>
                  <a:pt x="1092068" y="0"/>
                </a:lnTo>
                <a:lnTo>
                  <a:pt x="1141585" y="1904782"/>
                </a:lnTo>
                <a:lnTo>
                  <a:pt x="0" y="1263160"/>
                </a:lnTo>
                <a:close/>
              </a:path>
            </a:pathLst>
          </a:custGeom>
          <a:solidFill>
            <a:srgbClr val="002060">
              <a:alpha val="5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6" name="Gleichschenkliges Dreieck 35"/>
          <p:cNvSpPr/>
          <p:nvPr/>
        </p:nvSpPr>
        <p:spPr bwMode="auto">
          <a:xfrm rot="8146825">
            <a:off x="1379058" y="2822334"/>
            <a:ext cx="1288074" cy="707668"/>
          </a:xfrm>
          <a:prstGeom prst="triangle">
            <a:avLst/>
          </a:prstGeom>
          <a:solidFill>
            <a:srgbClr val="FA7BFD">
              <a:alpha val="3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7" name="Gleichschenkliges Dreieck 25"/>
          <p:cNvSpPr/>
          <p:nvPr/>
        </p:nvSpPr>
        <p:spPr bwMode="auto">
          <a:xfrm rot="1818244">
            <a:off x="2781269" y="4643836"/>
            <a:ext cx="800585" cy="667549"/>
          </a:xfrm>
          <a:custGeom>
            <a:avLst/>
            <a:gdLst>
              <a:gd name="connsiteX0" fmla="*/ 0 w 1513614"/>
              <a:gd name="connsiteY0" fmla="*/ 1464557 h 1464557"/>
              <a:gd name="connsiteX1" fmla="*/ 756807 w 1513614"/>
              <a:gd name="connsiteY1" fmla="*/ 0 h 1464557"/>
              <a:gd name="connsiteX2" fmla="*/ 1513614 w 1513614"/>
              <a:gd name="connsiteY2" fmla="*/ 1464557 h 1464557"/>
              <a:gd name="connsiteX3" fmla="*/ 0 w 1513614"/>
              <a:gd name="connsiteY3" fmla="*/ 1464557 h 1464557"/>
              <a:gd name="connsiteX0" fmla="*/ 0 w 1325828"/>
              <a:gd name="connsiteY0" fmla="*/ 1586619 h 1586619"/>
              <a:gd name="connsiteX1" fmla="*/ 569021 w 1325828"/>
              <a:gd name="connsiteY1" fmla="*/ 0 h 1586619"/>
              <a:gd name="connsiteX2" fmla="*/ 1325828 w 1325828"/>
              <a:gd name="connsiteY2" fmla="*/ 1464557 h 1586619"/>
              <a:gd name="connsiteX3" fmla="*/ 0 w 1325828"/>
              <a:gd name="connsiteY3" fmla="*/ 1586619 h 1586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25828" h="1586619">
                <a:moveTo>
                  <a:pt x="0" y="1586619"/>
                </a:moveTo>
                <a:lnTo>
                  <a:pt x="569021" y="0"/>
                </a:lnTo>
                <a:lnTo>
                  <a:pt x="1325828" y="1464557"/>
                </a:lnTo>
                <a:lnTo>
                  <a:pt x="0" y="1586619"/>
                </a:lnTo>
                <a:close/>
              </a:path>
            </a:pathLst>
          </a:custGeom>
          <a:solidFill>
            <a:srgbClr val="412A23">
              <a:alpha val="7725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7662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" name="Rechteck 15"/>
          <p:cNvSpPr/>
          <p:nvPr/>
        </p:nvSpPr>
        <p:spPr bwMode="auto">
          <a:xfrm>
            <a:off x="191344" y="947486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17" name="Gruppieren 16"/>
          <p:cNvGrpSpPr/>
          <p:nvPr/>
        </p:nvGrpSpPr>
        <p:grpSpPr>
          <a:xfrm>
            <a:off x="279779" y="221122"/>
            <a:ext cx="1754150" cy="687598"/>
            <a:chOff x="279779" y="221122"/>
            <a:chExt cx="2903056" cy="1137950"/>
          </a:xfrm>
        </p:grpSpPr>
        <p:pic>
          <p:nvPicPr>
            <p:cNvPr id="19" name="Grafik 18" descr="Stadt Bielefeld&#10;Der Oberbürgermeister"/>
            <p:cNvPicPr>
              <a:picLocks noChangeAspect="1" noChangeArrowheads="1"/>
            </p:cNvPicPr>
            <p:nvPr/>
          </p:nvPicPr>
          <p:blipFill>
            <a:blip r:embed="rId3"/>
            <a:srcRect r="76897"/>
            <a:stretch/>
          </p:blipFill>
          <p:spPr bwMode="auto">
            <a:xfrm>
              <a:off x="279779" y="221122"/>
              <a:ext cx="893352" cy="1064141"/>
            </a:xfrm>
            <a:prstGeom prst="rect">
              <a:avLst/>
            </a:prstGeom>
            <a:noFill/>
          </p:spPr>
        </p:pic>
        <p:pic>
          <p:nvPicPr>
            <p:cNvPr id="22" name="Picture 1" descr="Stadt Bielefeld&#10;Der Oberbürgermeister"/>
            <p:cNvPicPr>
              <a:picLocks noChangeAspect="1" noChangeArrowheads="1"/>
            </p:cNvPicPr>
            <p:nvPr/>
          </p:nvPicPr>
          <p:blipFill>
            <a:blip r:embed="rId3"/>
            <a:srcRect l="25912" t="36951" r="23757" b="22852"/>
            <a:stretch/>
          </p:blipFill>
          <p:spPr bwMode="auto">
            <a:xfrm>
              <a:off x="1173131" y="917006"/>
              <a:ext cx="2009704" cy="442066"/>
            </a:xfrm>
            <a:prstGeom prst="rect">
              <a:avLst/>
            </a:prstGeom>
            <a:noFill/>
          </p:spPr>
        </p:pic>
      </p:grpSp>
      <p:sp>
        <p:nvSpPr>
          <p:cNvPr id="26" name="Textfeld 25"/>
          <p:cNvSpPr txBox="1"/>
          <p:nvPr/>
        </p:nvSpPr>
        <p:spPr bwMode="auto">
          <a:xfrm>
            <a:off x="261851" y="1067250"/>
            <a:ext cx="69142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rgbClr val="35AAAD"/>
                </a:solidFill>
              </a:rPr>
              <a:t>Handlungsfeld 4: </a:t>
            </a:r>
          </a:p>
          <a:p>
            <a:pPr>
              <a:defRPr/>
            </a:pPr>
            <a:r>
              <a:rPr lang="de-DE" sz="3200" b="1" dirty="0" smtClean="0">
                <a:solidFill>
                  <a:srgbClr val="35AAAD"/>
                </a:solidFill>
              </a:rPr>
              <a:t>Kultur der Generationen</a:t>
            </a:r>
            <a:endParaRPr lang="de-DE" sz="3200" b="1" dirty="0">
              <a:solidFill>
                <a:srgbClr val="35AAAD"/>
              </a:solidFill>
            </a:endParaRPr>
          </a:p>
        </p:txBody>
      </p:sp>
      <p:pic>
        <p:nvPicPr>
          <p:cNvPr id="28" name="Picture 3" descr="490ddaf1-2be9-45f1-8463-3ece9e14e38c@Pro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Ellipse 28"/>
          <p:cNvSpPr/>
          <p:nvPr/>
        </p:nvSpPr>
        <p:spPr bwMode="auto">
          <a:xfrm>
            <a:off x="891588" y="2255242"/>
            <a:ext cx="4268308" cy="4268308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522" r="-14522"/>
            </a:stretch>
          </a:blipFill>
          <a:ln w="114300">
            <a:solidFill>
              <a:srgbClr val="35AA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Gleichschenkliges Dreieck 29"/>
          <p:cNvSpPr/>
          <p:nvPr/>
        </p:nvSpPr>
        <p:spPr bwMode="auto">
          <a:xfrm rot="2268251">
            <a:off x="1358281" y="4231108"/>
            <a:ext cx="1619040" cy="1511052"/>
          </a:xfrm>
          <a:prstGeom prst="triangle">
            <a:avLst/>
          </a:prstGeom>
          <a:solidFill>
            <a:srgbClr val="00B0F0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1" name="Gleichschenkliges Dreieck 30"/>
          <p:cNvSpPr/>
          <p:nvPr/>
        </p:nvSpPr>
        <p:spPr bwMode="auto">
          <a:xfrm rot="9061289">
            <a:off x="1894199" y="4403249"/>
            <a:ext cx="1994879" cy="1861824"/>
          </a:xfrm>
          <a:prstGeom prst="triangle">
            <a:avLst/>
          </a:prstGeom>
          <a:solidFill>
            <a:srgbClr val="4CC5C8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2" name="Gleichschenkliges Dreieck 31"/>
          <p:cNvSpPr/>
          <p:nvPr/>
        </p:nvSpPr>
        <p:spPr bwMode="auto">
          <a:xfrm rot="11246946">
            <a:off x="3703502" y="5321545"/>
            <a:ext cx="825455" cy="770398"/>
          </a:xfrm>
          <a:prstGeom prst="triangle">
            <a:avLst/>
          </a:prstGeom>
          <a:solidFill>
            <a:schemeClr val="accent2">
              <a:lumMod val="75000"/>
              <a:alpha val="7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3" name="Gleichschenkliges Dreieck 32"/>
          <p:cNvSpPr/>
          <p:nvPr/>
        </p:nvSpPr>
        <p:spPr bwMode="auto">
          <a:xfrm rot="19407083">
            <a:off x="2909215" y="4787039"/>
            <a:ext cx="1203225" cy="1122971"/>
          </a:xfrm>
          <a:prstGeom prst="triangle">
            <a:avLst/>
          </a:prstGeom>
          <a:solidFill>
            <a:schemeClr val="accent2">
              <a:lumMod val="40000"/>
              <a:lumOff val="60000"/>
              <a:alpha val="7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4" name="Gleichschenkliges Dreieck 33"/>
          <p:cNvSpPr/>
          <p:nvPr/>
        </p:nvSpPr>
        <p:spPr bwMode="auto">
          <a:xfrm rot="5660360">
            <a:off x="2109525" y="5336129"/>
            <a:ext cx="272100" cy="253951"/>
          </a:xfrm>
          <a:prstGeom prst="triangle">
            <a:avLst/>
          </a:prstGeom>
          <a:solidFill>
            <a:srgbClr val="BE029A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5" name="Gleichschenkliges Dreieck 34"/>
          <p:cNvSpPr/>
          <p:nvPr/>
        </p:nvSpPr>
        <p:spPr bwMode="auto">
          <a:xfrm rot="11080959">
            <a:off x="3429784" y="5636743"/>
            <a:ext cx="512873" cy="478665"/>
          </a:xfrm>
          <a:prstGeom prst="triangle">
            <a:avLst/>
          </a:prstGeom>
          <a:solidFill>
            <a:srgbClr val="00D661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18" name="Textfeld 17"/>
          <p:cNvSpPr txBox="1"/>
          <p:nvPr/>
        </p:nvSpPr>
        <p:spPr bwMode="auto">
          <a:xfrm>
            <a:off x="5807968" y="1018198"/>
            <a:ext cx="6579522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[Auswahl]</a:t>
            </a:r>
            <a:br>
              <a:rPr lang="de-DE" sz="1600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</a:br>
            <a:r>
              <a:rPr lang="de-DE" sz="1600" b="1" dirty="0" smtClean="0">
                <a:solidFill>
                  <a:srgbClr val="36A2B8"/>
                </a:solidFill>
              </a:rPr>
              <a:t/>
            </a:r>
            <a:br>
              <a:rPr lang="de-DE" sz="1600" b="1" dirty="0" smtClean="0">
                <a:solidFill>
                  <a:srgbClr val="36A2B8"/>
                </a:solidFill>
              </a:rPr>
            </a:br>
            <a:r>
              <a:rPr lang="de-DE" sz="2400" b="1" dirty="0" smtClean="0">
                <a:solidFill>
                  <a:srgbClr val="2B8091"/>
                </a:solidFill>
                <a:sym typeface="Wingdings 3" panose="05040102010807070707" pitchFamily="18" charset="2"/>
              </a:rPr>
              <a:t> </a:t>
            </a:r>
            <a:r>
              <a:rPr lang="de-DE" sz="2400" b="1" dirty="0" smtClean="0">
                <a:solidFill>
                  <a:srgbClr val="2B8091"/>
                </a:solidFill>
              </a:rPr>
              <a:t>Ziel 13 | </a:t>
            </a:r>
            <a:r>
              <a:rPr lang="de-DE" sz="2400" b="1" dirty="0" err="1">
                <a:solidFill>
                  <a:srgbClr val="2B8091"/>
                </a:solidFill>
              </a:rPr>
              <a:t>KiTas</a:t>
            </a:r>
            <a:r>
              <a:rPr lang="de-DE" sz="2400" b="1" dirty="0">
                <a:solidFill>
                  <a:srgbClr val="2B8091"/>
                </a:solidFill>
              </a:rPr>
              <a:t> und Schulen ǀ </a:t>
            </a:r>
            <a:r>
              <a:rPr lang="de-DE" sz="2400" dirty="0" err="1">
                <a:solidFill>
                  <a:srgbClr val="2B8091"/>
                </a:solidFill>
              </a:rPr>
              <a:t>KiTas</a:t>
            </a:r>
            <a:r>
              <a:rPr lang="de-DE" sz="2400" dirty="0">
                <a:solidFill>
                  <a:srgbClr val="2B8091"/>
                </a:solidFill>
              </a:rPr>
              <a:t> und </a:t>
            </a:r>
            <a:endParaRPr lang="de-DE" sz="2400" dirty="0" smtClean="0">
              <a:solidFill>
                <a:srgbClr val="2B8091"/>
              </a:solidFill>
            </a:endParaRPr>
          </a:p>
          <a:p>
            <a:r>
              <a:rPr lang="de-DE" sz="2400" dirty="0" smtClean="0">
                <a:solidFill>
                  <a:srgbClr val="2B8091"/>
                </a:solidFill>
              </a:rPr>
              <a:t>Schulen </a:t>
            </a:r>
            <a:r>
              <a:rPr lang="de-DE" sz="2400" dirty="0">
                <a:solidFill>
                  <a:srgbClr val="2B8091"/>
                </a:solidFill>
              </a:rPr>
              <a:t>werden befähigt, zukunftsfähige </a:t>
            </a:r>
            <a:endParaRPr lang="de-DE" sz="2400" dirty="0" smtClean="0">
              <a:solidFill>
                <a:srgbClr val="2B8091"/>
              </a:solidFill>
            </a:endParaRPr>
          </a:p>
          <a:p>
            <a:r>
              <a:rPr lang="de-DE" sz="2400" dirty="0" smtClean="0">
                <a:solidFill>
                  <a:srgbClr val="2B8091"/>
                </a:solidFill>
              </a:rPr>
              <a:t>Konzepte </a:t>
            </a:r>
            <a:r>
              <a:rPr lang="de-DE" sz="2400" dirty="0">
                <a:solidFill>
                  <a:srgbClr val="2B8091"/>
                </a:solidFill>
              </a:rPr>
              <a:t>und Rahmenbedingungen für die </a:t>
            </a:r>
            <a:endParaRPr lang="de-DE" sz="2400" dirty="0" smtClean="0">
              <a:solidFill>
                <a:srgbClr val="2B8091"/>
              </a:solidFill>
            </a:endParaRPr>
          </a:p>
          <a:p>
            <a:r>
              <a:rPr lang="de-DE" sz="2400" dirty="0" smtClean="0">
                <a:solidFill>
                  <a:srgbClr val="2B8091"/>
                </a:solidFill>
              </a:rPr>
              <a:t>(</a:t>
            </a:r>
            <a:r>
              <a:rPr lang="de-DE" sz="2400" dirty="0">
                <a:solidFill>
                  <a:srgbClr val="2B8091"/>
                </a:solidFill>
              </a:rPr>
              <a:t>inter-)kulturelle Bildung zu entwickeln. </a:t>
            </a:r>
            <a:endParaRPr lang="de-DE" sz="2400" dirty="0" smtClean="0">
              <a:solidFill>
                <a:srgbClr val="2B8091"/>
              </a:solidFill>
            </a:endParaRPr>
          </a:p>
          <a:p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z.B</a:t>
            </a:r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. </a:t>
            </a:r>
          </a:p>
          <a:p>
            <a:r>
              <a:rPr lang="de-DE" sz="2400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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Flexible Angebote schaffen (z.B. Kulturführerschein, Gutschein-Programm)</a:t>
            </a:r>
            <a:endParaRPr lang="de-DE" sz="24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de-DE" sz="2400" dirty="0" smtClean="0">
              <a:solidFill>
                <a:schemeClr val="accent5">
                  <a:lumMod val="50000"/>
                </a:schemeClr>
              </a:solidFill>
              <a:sym typeface="Wingdings 3" panose="05040102010807070707" pitchFamily="18" charset="2"/>
            </a:endParaRPr>
          </a:p>
          <a:p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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Monitoring Programme der </a:t>
            </a:r>
            <a:r>
              <a:rPr lang="de-DE" sz="2400" dirty="0" err="1" smtClean="0">
                <a:solidFill>
                  <a:schemeClr val="accent5">
                    <a:lumMod val="50000"/>
                  </a:schemeClr>
                </a:solidFill>
              </a:rPr>
              <a:t>kult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. Bildung </a:t>
            </a:r>
            <a:endParaRPr lang="de-DE" sz="24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de-DE" sz="1600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dirty="0">
                <a:solidFill>
                  <a:srgbClr val="2B8091"/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 smtClean="0">
                <a:solidFill>
                  <a:srgbClr val="2B8091"/>
                </a:solidFill>
                <a:sym typeface="Wingdings 3" panose="05040102010807070707" pitchFamily="18" charset="2"/>
              </a:rPr>
              <a:t> </a:t>
            </a:r>
            <a:r>
              <a:rPr lang="de-DE" sz="2400" b="1" dirty="0" smtClean="0">
                <a:solidFill>
                  <a:srgbClr val="2B8091"/>
                </a:solidFill>
              </a:rPr>
              <a:t>Ziel </a:t>
            </a:r>
            <a:r>
              <a:rPr lang="de-DE" sz="2400" b="1" dirty="0">
                <a:solidFill>
                  <a:srgbClr val="2B8091"/>
                </a:solidFill>
              </a:rPr>
              <a:t>| </a:t>
            </a:r>
            <a:r>
              <a:rPr lang="de-DE" sz="2400" b="1" dirty="0" smtClean="0">
                <a:solidFill>
                  <a:srgbClr val="2B8091"/>
                </a:solidFill>
              </a:rPr>
              <a:t>Quartiere</a:t>
            </a:r>
          </a:p>
          <a:p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z.B</a:t>
            </a:r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. </a:t>
            </a:r>
          </a:p>
          <a:p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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Kulturelle Bildung an </a:t>
            </a:r>
            <a:r>
              <a:rPr lang="de-DE" sz="2400" dirty="0" err="1" smtClean="0">
                <a:solidFill>
                  <a:schemeClr val="accent5">
                    <a:lumMod val="50000"/>
                  </a:schemeClr>
                </a:solidFill>
              </a:rPr>
              <a:t>KiTas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 und Schulen außerhalb der Betreuungszeiten etablieren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55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3" name="Flussdiagramm: Sortieren 2"/>
          <p:cNvSpPr/>
          <p:nvPr/>
        </p:nvSpPr>
        <p:spPr bwMode="auto">
          <a:xfrm>
            <a:off x="576932" y="2351366"/>
            <a:ext cx="4776647" cy="4063406"/>
          </a:xfrm>
          <a:custGeom>
            <a:avLst/>
            <a:gdLst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000 h 10000"/>
              <a:gd name="connsiteX1" fmla="*/ 10000 w 10000"/>
              <a:gd name="connsiteY1" fmla="*/ 5000 h 10000"/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000 h 10000"/>
              <a:gd name="connsiteX1" fmla="*/ 10000 w 10000"/>
              <a:gd name="connsiteY1" fmla="*/ 5000 h 10000"/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0 w 10000"/>
              <a:gd name="connsiteY3" fmla="*/ 5000 h 10000"/>
              <a:gd name="connsiteX0" fmla="*/ 0 w 10000"/>
              <a:gd name="connsiteY0" fmla="*/ 5000 h 5000"/>
              <a:gd name="connsiteX1" fmla="*/ 5000 w 10000"/>
              <a:gd name="connsiteY1" fmla="*/ 0 h 5000"/>
              <a:gd name="connsiteX2" fmla="*/ 10000 w 10000"/>
              <a:gd name="connsiteY2" fmla="*/ 5000 h 5000"/>
              <a:gd name="connsiteX3" fmla="*/ 0 w 10000"/>
              <a:gd name="connsiteY3" fmla="*/ 5000 h 5000"/>
              <a:gd name="connsiteX0" fmla="*/ 0 w 10000"/>
              <a:gd name="connsiteY0" fmla="*/ 5000 h 5000"/>
              <a:gd name="connsiteX1" fmla="*/ 10000 w 10000"/>
              <a:gd name="connsiteY1" fmla="*/ 5000 h 5000"/>
              <a:gd name="connsiteX0" fmla="*/ 0 w 10000"/>
              <a:gd name="connsiteY0" fmla="*/ 5000 h 5000"/>
              <a:gd name="connsiteX1" fmla="*/ 5000 w 10000"/>
              <a:gd name="connsiteY1" fmla="*/ 0 h 5000"/>
              <a:gd name="connsiteX2" fmla="*/ 10000 w 10000"/>
              <a:gd name="connsiteY2" fmla="*/ 5000 h 5000"/>
              <a:gd name="connsiteX3" fmla="*/ 0 w 10000"/>
              <a:gd name="connsiteY3" fmla="*/ 5000 h 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5000" stroke="0" extrusionOk="0">
                <a:moveTo>
                  <a:pt x="0" y="5000"/>
                </a:moveTo>
                <a:lnTo>
                  <a:pt x="5000" y="0"/>
                </a:lnTo>
                <a:lnTo>
                  <a:pt x="10000" y="5000"/>
                </a:lnTo>
                <a:lnTo>
                  <a:pt x="0" y="5000"/>
                </a:lnTo>
                <a:close/>
              </a:path>
              <a:path w="10000" h="5000" fill="none" extrusionOk="0">
                <a:moveTo>
                  <a:pt x="0" y="5000"/>
                </a:moveTo>
                <a:lnTo>
                  <a:pt x="10000" y="5000"/>
                </a:lnTo>
              </a:path>
              <a:path w="10000" h="5000" fill="none">
                <a:moveTo>
                  <a:pt x="0" y="5000"/>
                </a:moveTo>
                <a:lnTo>
                  <a:pt x="5000" y="0"/>
                </a:lnTo>
                <a:lnTo>
                  <a:pt x="10000" y="5000"/>
                </a:lnTo>
                <a:lnTo>
                  <a:pt x="0" y="5000"/>
                </a:lnTo>
                <a:close/>
              </a:path>
            </a:pathLst>
          </a:custGeom>
          <a:solidFill>
            <a:schemeClr val="bg1"/>
          </a:solidFill>
          <a:ln w="1397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Rechteck 24"/>
          <p:cNvSpPr/>
          <p:nvPr/>
        </p:nvSpPr>
        <p:spPr bwMode="auto">
          <a:xfrm>
            <a:off x="191344" y="947486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26" name="Gruppieren 25"/>
          <p:cNvGrpSpPr/>
          <p:nvPr/>
        </p:nvGrpSpPr>
        <p:grpSpPr>
          <a:xfrm>
            <a:off x="279779" y="221122"/>
            <a:ext cx="1754150" cy="687598"/>
            <a:chOff x="279779" y="221122"/>
            <a:chExt cx="2903056" cy="1137950"/>
          </a:xfrm>
        </p:grpSpPr>
        <p:pic>
          <p:nvPicPr>
            <p:cNvPr id="27" name="Grafik 26" descr="Stadt Bielefeld&#10;Der Oberbürgermeister"/>
            <p:cNvPicPr>
              <a:picLocks noChangeAspect="1" noChangeArrowheads="1"/>
            </p:cNvPicPr>
            <p:nvPr/>
          </p:nvPicPr>
          <p:blipFill>
            <a:blip r:embed="rId3"/>
            <a:srcRect r="76897"/>
            <a:stretch/>
          </p:blipFill>
          <p:spPr bwMode="auto">
            <a:xfrm>
              <a:off x="279779" y="221122"/>
              <a:ext cx="893352" cy="1064141"/>
            </a:xfrm>
            <a:prstGeom prst="rect">
              <a:avLst/>
            </a:prstGeom>
            <a:noFill/>
          </p:spPr>
        </p:pic>
        <p:pic>
          <p:nvPicPr>
            <p:cNvPr id="28" name="Picture 1" descr="Stadt Bielefeld&#10;Der Oberbürgermeister"/>
            <p:cNvPicPr>
              <a:picLocks noChangeAspect="1" noChangeArrowheads="1"/>
            </p:cNvPicPr>
            <p:nvPr/>
          </p:nvPicPr>
          <p:blipFill>
            <a:blip r:embed="rId3"/>
            <a:srcRect l="25912" t="36951" r="23757" b="22852"/>
            <a:stretch/>
          </p:blipFill>
          <p:spPr bwMode="auto">
            <a:xfrm>
              <a:off x="1173131" y="917006"/>
              <a:ext cx="2009704" cy="442066"/>
            </a:xfrm>
            <a:prstGeom prst="rect">
              <a:avLst/>
            </a:prstGeom>
            <a:noFill/>
          </p:spPr>
        </p:pic>
      </p:grpSp>
      <p:sp>
        <p:nvSpPr>
          <p:cNvPr id="29" name="Textfeld 28"/>
          <p:cNvSpPr txBox="1"/>
          <p:nvPr/>
        </p:nvSpPr>
        <p:spPr bwMode="auto">
          <a:xfrm>
            <a:off x="261851" y="1067250"/>
            <a:ext cx="69142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chemeClr val="accent4">
                    <a:lumMod val="75000"/>
                  </a:schemeClr>
                </a:solidFill>
              </a:rPr>
              <a:t>Handlungsfeld 5: </a:t>
            </a:r>
          </a:p>
          <a:p>
            <a:pPr>
              <a:defRPr/>
            </a:pPr>
            <a:r>
              <a:rPr lang="de-DE" sz="3200" b="1" dirty="0" smtClean="0">
                <a:solidFill>
                  <a:schemeClr val="accent4">
                    <a:lumMod val="75000"/>
                  </a:schemeClr>
                </a:solidFill>
              </a:rPr>
              <a:t>Kultur der kreativen Orte</a:t>
            </a:r>
            <a:endParaRPr lang="de-DE" sz="32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0" name="Textfeld 29"/>
          <p:cNvSpPr txBox="1"/>
          <p:nvPr/>
        </p:nvSpPr>
        <p:spPr bwMode="auto">
          <a:xfrm>
            <a:off x="5807968" y="1018198"/>
            <a:ext cx="61926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[Auswahl]</a:t>
            </a:r>
          </a:p>
          <a:p>
            <a:r>
              <a:rPr lang="de-DE" sz="2400" b="1" dirty="0" smtClean="0">
                <a:solidFill>
                  <a:srgbClr val="A47D00"/>
                </a:solidFill>
                <a:sym typeface="Wingdings 3" panose="05040102010807070707" pitchFamily="18" charset="2"/>
              </a:rPr>
              <a:t> </a:t>
            </a:r>
            <a:r>
              <a:rPr lang="de-DE" sz="2400" b="1" dirty="0" smtClean="0">
                <a:solidFill>
                  <a:srgbClr val="A47D00"/>
                </a:solidFill>
              </a:rPr>
              <a:t>Ziel | Räume für professionelle Kreative</a:t>
            </a:r>
            <a:endParaRPr lang="de-DE" sz="2400" b="1" dirty="0">
              <a:solidFill>
                <a:srgbClr val="A47D00"/>
              </a:solidFill>
            </a:endParaRPr>
          </a:p>
          <a:p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z.B. </a:t>
            </a:r>
          </a:p>
          <a:p>
            <a:r>
              <a:rPr lang="de-DE" sz="2400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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Jugendkulturhaus einrichten</a:t>
            </a:r>
          </a:p>
          <a:p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dirty="0">
                <a:solidFill>
                  <a:srgbClr val="A47D00"/>
                </a:solidFill>
                <a:sym typeface="Wingdings 3" panose="05040102010807070707" pitchFamily="18" charset="2"/>
              </a:rPr>
              <a:t> </a:t>
            </a:r>
            <a:r>
              <a:rPr lang="de-DE" sz="2400" b="1" dirty="0" smtClean="0">
                <a:solidFill>
                  <a:srgbClr val="A47D00"/>
                </a:solidFill>
              </a:rPr>
              <a:t>Ziel </a:t>
            </a:r>
            <a:r>
              <a:rPr lang="de-DE" sz="2400" b="1" dirty="0">
                <a:solidFill>
                  <a:srgbClr val="A47D00"/>
                </a:solidFill>
              </a:rPr>
              <a:t>| Digital erweiterte Räume </a:t>
            </a: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</a:t>
            </a:r>
          </a:p>
          <a:p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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Digitale Kunst- und Kulturproduktion</a:t>
            </a:r>
            <a:endParaRPr lang="de-DE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1" name="Picture 3" descr="490ddaf1-2be9-45f1-8463-3ece9e14e38c@Pro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Ellipse 31"/>
          <p:cNvSpPr/>
          <p:nvPr/>
        </p:nvSpPr>
        <p:spPr bwMode="auto">
          <a:xfrm>
            <a:off x="891588" y="2255242"/>
            <a:ext cx="4268308" cy="4268308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4823" t="-37294" r="-8196" b="-23800"/>
            </a:stretch>
          </a:blipFill>
          <a:ln w="1143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Gleichschenkliges Dreieck 32"/>
          <p:cNvSpPr/>
          <p:nvPr/>
        </p:nvSpPr>
        <p:spPr bwMode="auto">
          <a:xfrm rot="7109050">
            <a:off x="2194884" y="4881383"/>
            <a:ext cx="1528809" cy="1426838"/>
          </a:xfrm>
          <a:prstGeom prst="triangle">
            <a:avLst/>
          </a:prstGeom>
          <a:solidFill>
            <a:srgbClr val="4CC5C8">
              <a:alpha val="6392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4" name="Gleichschenkliges Dreieck 33"/>
          <p:cNvSpPr/>
          <p:nvPr/>
        </p:nvSpPr>
        <p:spPr bwMode="auto">
          <a:xfrm rot="5660360">
            <a:off x="3494368" y="2760485"/>
            <a:ext cx="739701" cy="690364"/>
          </a:xfrm>
          <a:prstGeom prst="triangle">
            <a:avLst/>
          </a:prstGeom>
          <a:solidFill>
            <a:srgbClr val="BE029A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5" name="Gleichschenkliges Dreieck 34"/>
          <p:cNvSpPr/>
          <p:nvPr/>
        </p:nvSpPr>
        <p:spPr bwMode="auto">
          <a:xfrm rot="10612680">
            <a:off x="2820679" y="4765350"/>
            <a:ext cx="1491198" cy="1391737"/>
          </a:xfrm>
          <a:prstGeom prst="triangle">
            <a:avLst/>
          </a:prstGeom>
          <a:solidFill>
            <a:srgbClr val="C55A11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6" name="Gleichschenkliges Dreieck 35"/>
          <p:cNvSpPr/>
          <p:nvPr/>
        </p:nvSpPr>
        <p:spPr bwMode="auto">
          <a:xfrm rot="11080959">
            <a:off x="1945178" y="4875398"/>
            <a:ext cx="739701" cy="690364"/>
          </a:xfrm>
          <a:prstGeom prst="triangle">
            <a:avLst/>
          </a:prstGeom>
          <a:solidFill>
            <a:srgbClr val="00D661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7" name="Gleichschenkliges Dreieck 36"/>
          <p:cNvSpPr/>
          <p:nvPr/>
        </p:nvSpPr>
        <p:spPr bwMode="auto">
          <a:xfrm rot="14374499">
            <a:off x="1649039" y="3161389"/>
            <a:ext cx="2477244" cy="2312015"/>
          </a:xfrm>
          <a:prstGeom prst="triangle">
            <a:avLst/>
          </a:prstGeom>
          <a:solidFill>
            <a:srgbClr val="BF9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8" name="Gleichschenkliges Dreieck 37"/>
          <p:cNvSpPr/>
          <p:nvPr/>
        </p:nvSpPr>
        <p:spPr bwMode="auto">
          <a:xfrm rot="19407083">
            <a:off x="3501179" y="5113292"/>
            <a:ext cx="595106" cy="555413"/>
          </a:xfrm>
          <a:prstGeom prst="triangle">
            <a:avLst/>
          </a:prstGeom>
          <a:solidFill>
            <a:schemeClr val="accent2">
              <a:lumMod val="40000"/>
              <a:lumOff val="60000"/>
              <a:alpha val="7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3009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" name="Rechteck 12"/>
          <p:cNvSpPr/>
          <p:nvPr/>
        </p:nvSpPr>
        <p:spPr bwMode="auto">
          <a:xfrm>
            <a:off x="191344" y="947486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/>
          <p:cNvSpPr/>
          <p:nvPr/>
        </p:nvSpPr>
        <p:spPr bwMode="auto">
          <a:xfrm>
            <a:off x="1169704" y="2265846"/>
            <a:ext cx="4268308" cy="4268308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0911" t="-31813" r="-27173" b="-4823"/>
            </a:stretch>
          </a:blipFill>
          <a:ln w="114300">
            <a:solidFill>
              <a:srgbClr val="BE02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7" name="Gruppieren 6"/>
          <p:cNvGrpSpPr/>
          <p:nvPr/>
        </p:nvGrpSpPr>
        <p:grpSpPr>
          <a:xfrm>
            <a:off x="279779" y="221122"/>
            <a:ext cx="1754150" cy="687598"/>
            <a:chOff x="279779" y="221122"/>
            <a:chExt cx="2903056" cy="1137950"/>
          </a:xfrm>
        </p:grpSpPr>
        <p:pic>
          <p:nvPicPr>
            <p:cNvPr id="8" name="Grafik 7" descr="Stadt Bielefeld&#10;Der Oberbürgermeister"/>
            <p:cNvPicPr>
              <a:picLocks noChangeAspect="1" noChangeArrowheads="1"/>
            </p:cNvPicPr>
            <p:nvPr/>
          </p:nvPicPr>
          <p:blipFill>
            <a:blip r:embed="rId4"/>
            <a:srcRect r="76897"/>
            <a:stretch/>
          </p:blipFill>
          <p:spPr bwMode="auto">
            <a:xfrm>
              <a:off x="279779" y="221122"/>
              <a:ext cx="893352" cy="1064141"/>
            </a:xfrm>
            <a:prstGeom prst="rect">
              <a:avLst/>
            </a:prstGeom>
            <a:noFill/>
          </p:spPr>
        </p:pic>
        <p:pic>
          <p:nvPicPr>
            <p:cNvPr id="9" name="Picture 1" descr="Stadt Bielefeld&#10;Der Oberbürgermeister"/>
            <p:cNvPicPr>
              <a:picLocks noChangeAspect="1" noChangeArrowheads="1"/>
            </p:cNvPicPr>
            <p:nvPr/>
          </p:nvPicPr>
          <p:blipFill>
            <a:blip r:embed="rId4"/>
            <a:srcRect l="25912" t="36951" r="23757" b="22852"/>
            <a:stretch/>
          </p:blipFill>
          <p:spPr bwMode="auto">
            <a:xfrm>
              <a:off x="1173131" y="917006"/>
              <a:ext cx="2009704" cy="442066"/>
            </a:xfrm>
            <a:prstGeom prst="rect">
              <a:avLst/>
            </a:prstGeom>
            <a:noFill/>
          </p:spPr>
        </p:pic>
      </p:grpSp>
      <p:sp>
        <p:nvSpPr>
          <p:cNvPr id="11" name="Textfeld 10"/>
          <p:cNvSpPr txBox="1"/>
          <p:nvPr/>
        </p:nvSpPr>
        <p:spPr bwMode="auto">
          <a:xfrm>
            <a:off x="261851" y="1067250"/>
            <a:ext cx="69142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rgbClr val="BE029A"/>
                </a:solidFill>
              </a:rPr>
              <a:t>Handlungsfeld </a:t>
            </a:r>
            <a:r>
              <a:rPr lang="de-DE" sz="3200" b="1" dirty="0">
                <a:solidFill>
                  <a:srgbClr val="BE029A"/>
                </a:solidFill>
              </a:rPr>
              <a:t>6</a:t>
            </a:r>
            <a:r>
              <a:rPr lang="de-DE" sz="3200" b="1" dirty="0" smtClean="0">
                <a:solidFill>
                  <a:srgbClr val="BE029A"/>
                </a:solidFill>
              </a:rPr>
              <a:t>: </a:t>
            </a:r>
          </a:p>
          <a:p>
            <a:pPr>
              <a:defRPr/>
            </a:pPr>
            <a:r>
              <a:rPr lang="de-DE" sz="3200" b="1" dirty="0" smtClean="0">
                <a:solidFill>
                  <a:srgbClr val="BE029A"/>
                </a:solidFill>
              </a:rPr>
              <a:t>Kultur der Finanzierung und </a:t>
            </a:r>
          </a:p>
          <a:p>
            <a:pPr>
              <a:defRPr/>
            </a:pPr>
            <a:r>
              <a:rPr lang="de-DE" sz="3200" b="1" dirty="0" smtClean="0">
                <a:solidFill>
                  <a:srgbClr val="BE029A"/>
                </a:solidFill>
              </a:rPr>
              <a:t>Förderung </a:t>
            </a:r>
            <a:endParaRPr lang="de-DE" sz="3200" b="1" dirty="0">
              <a:solidFill>
                <a:srgbClr val="BE029A"/>
              </a:solidFill>
            </a:endParaRPr>
          </a:p>
        </p:txBody>
      </p:sp>
      <p:sp>
        <p:nvSpPr>
          <p:cNvPr id="24" name="Textfeld 23"/>
          <p:cNvSpPr txBox="1"/>
          <p:nvPr/>
        </p:nvSpPr>
        <p:spPr bwMode="auto">
          <a:xfrm>
            <a:off x="6097614" y="1018198"/>
            <a:ext cx="583103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i="1" dirty="0" smtClean="0">
                <a:solidFill>
                  <a:schemeClr val="accent5">
                    <a:lumMod val="50000"/>
                  </a:schemeClr>
                </a:solidFill>
              </a:rPr>
              <a:t>Aktuelle Situation: </a:t>
            </a:r>
          </a:p>
          <a:p>
            <a:endParaRPr lang="de-DE" sz="2400" i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i="1" dirty="0" smtClean="0">
                <a:solidFill>
                  <a:schemeClr val="accent5">
                    <a:lumMod val="50000"/>
                  </a:schemeClr>
                </a:solidFill>
              </a:rPr>
              <a:t>In Bielefeld werden die </a:t>
            </a:r>
            <a:r>
              <a:rPr lang="de-DE" sz="2400" b="1" i="1" dirty="0" smtClean="0">
                <a:solidFill>
                  <a:schemeClr val="accent5">
                    <a:lumMod val="50000"/>
                  </a:schemeClr>
                </a:solidFill>
              </a:rPr>
              <a:t>Landesprogramme für kulturelle Bildung in Schulen </a:t>
            </a:r>
            <a:r>
              <a:rPr lang="de-DE" sz="2400" i="1" dirty="0" smtClean="0">
                <a:solidFill>
                  <a:schemeClr val="accent5">
                    <a:lumMod val="50000"/>
                  </a:schemeClr>
                </a:solidFill>
              </a:rPr>
              <a:t>umgesetzt (Kultur und Schule, Kulturstrolche, Kulturrucksack, Kulturscouts, </a:t>
            </a:r>
            <a:r>
              <a:rPr lang="de-DE" sz="2400" i="1" dirty="0" err="1" smtClean="0">
                <a:solidFill>
                  <a:schemeClr val="accent5">
                    <a:lumMod val="50000"/>
                  </a:schemeClr>
                </a:solidFill>
              </a:rPr>
              <a:t>JeKits</a:t>
            </a:r>
            <a:r>
              <a:rPr lang="de-DE" sz="2400" i="1" dirty="0" smtClean="0">
                <a:solidFill>
                  <a:schemeClr val="accent5">
                    <a:lumMod val="50000"/>
                  </a:schemeClr>
                </a:solidFill>
              </a:rPr>
              <a:t>).</a:t>
            </a:r>
          </a:p>
          <a:p>
            <a:r>
              <a:rPr lang="de-DE" sz="2400" i="1" dirty="0" smtClean="0">
                <a:solidFill>
                  <a:schemeClr val="accent5">
                    <a:lumMod val="50000"/>
                  </a:schemeClr>
                </a:solidFill>
              </a:rPr>
              <a:t>Bielefeld übernimmt jeweils die Eigenanteile. </a:t>
            </a:r>
          </a:p>
          <a:p>
            <a:endParaRPr lang="de-DE" sz="2400" i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i="1" dirty="0" smtClean="0">
                <a:solidFill>
                  <a:schemeClr val="accent5">
                    <a:lumMod val="50000"/>
                  </a:schemeClr>
                </a:solidFill>
              </a:rPr>
              <a:t>Weitere Finanzierungsmöglichkeiten </a:t>
            </a:r>
            <a:r>
              <a:rPr lang="de-DE" sz="2400" i="1" dirty="0" smtClean="0">
                <a:solidFill>
                  <a:schemeClr val="accent5">
                    <a:lumMod val="50000"/>
                  </a:schemeClr>
                </a:solidFill>
              </a:rPr>
              <a:t>für Kulturelle Bildung für Schulen werden über die </a:t>
            </a:r>
            <a:r>
              <a:rPr lang="de-DE" sz="2400" b="1" i="1" dirty="0" smtClean="0">
                <a:solidFill>
                  <a:schemeClr val="accent5">
                    <a:lumMod val="50000"/>
                  </a:schemeClr>
                </a:solidFill>
              </a:rPr>
              <a:t>Koordinierungsstelle Kulturelle Bildung direkt vermittelt. </a:t>
            </a:r>
            <a:endParaRPr lang="de-DE" sz="2400" b="1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" name="Picture 3" descr="490ddaf1-2be9-45f1-8463-3ece9e14e38c@Prod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Gleichschenkliges Dreieck 14"/>
          <p:cNvSpPr/>
          <p:nvPr/>
        </p:nvSpPr>
        <p:spPr bwMode="auto">
          <a:xfrm rot="7109050">
            <a:off x="3544546" y="3063295"/>
            <a:ext cx="700942" cy="654190"/>
          </a:xfrm>
          <a:prstGeom prst="triangle">
            <a:avLst/>
          </a:prstGeom>
          <a:solidFill>
            <a:srgbClr val="4CC5C8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18" name="Gleichschenkliges Dreieck 17"/>
          <p:cNvSpPr/>
          <p:nvPr/>
        </p:nvSpPr>
        <p:spPr bwMode="auto">
          <a:xfrm rot="9061289">
            <a:off x="2665683" y="2824598"/>
            <a:ext cx="739701" cy="690364"/>
          </a:xfrm>
          <a:prstGeom prst="triangle">
            <a:avLst/>
          </a:prstGeom>
          <a:solidFill>
            <a:schemeClr val="accent4">
              <a:lumMod val="75000"/>
              <a:alpha val="7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19" name="Gleichschenkliges Dreieck 18"/>
          <p:cNvSpPr/>
          <p:nvPr/>
        </p:nvSpPr>
        <p:spPr bwMode="auto">
          <a:xfrm rot="11080959">
            <a:off x="2875671" y="3115084"/>
            <a:ext cx="739701" cy="690364"/>
          </a:xfrm>
          <a:prstGeom prst="triangle">
            <a:avLst/>
          </a:prstGeom>
          <a:solidFill>
            <a:srgbClr val="00D661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0" name="Gleichschenkliges Dreieck 19"/>
          <p:cNvSpPr/>
          <p:nvPr/>
        </p:nvSpPr>
        <p:spPr bwMode="auto">
          <a:xfrm rot="14952252">
            <a:off x="2552133" y="3379773"/>
            <a:ext cx="739701" cy="690364"/>
          </a:xfrm>
          <a:prstGeom prst="triangle">
            <a:avLst/>
          </a:prstGeom>
          <a:solidFill>
            <a:schemeClr val="accent2">
              <a:lumMod val="75000"/>
              <a:alpha val="7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1" name="Gleichschenkliges Dreieck 20"/>
          <p:cNvSpPr/>
          <p:nvPr/>
        </p:nvSpPr>
        <p:spPr bwMode="auto">
          <a:xfrm rot="19407083">
            <a:off x="3164428" y="3507250"/>
            <a:ext cx="938632" cy="876026"/>
          </a:xfrm>
          <a:prstGeom prst="triangle">
            <a:avLst/>
          </a:prstGeom>
          <a:solidFill>
            <a:schemeClr val="accent2">
              <a:lumMod val="40000"/>
              <a:lumOff val="60000"/>
              <a:alpha val="7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2" name="Gleichschenkliges Dreieck 21"/>
          <p:cNvSpPr/>
          <p:nvPr/>
        </p:nvSpPr>
        <p:spPr bwMode="auto">
          <a:xfrm rot="10800000">
            <a:off x="2476930" y="4188157"/>
            <a:ext cx="2322925" cy="2167989"/>
          </a:xfrm>
          <a:prstGeom prst="triangle">
            <a:avLst/>
          </a:prstGeom>
          <a:solidFill>
            <a:srgbClr val="BE029A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96460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7" name="Rechteck 26"/>
          <p:cNvSpPr/>
          <p:nvPr/>
        </p:nvSpPr>
        <p:spPr bwMode="auto">
          <a:xfrm>
            <a:off x="191344" y="926220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Gleichschenkliges Dreieck 27"/>
          <p:cNvSpPr/>
          <p:nvPr/>
        </p:nvSpPr>
        <p:spPr bwMode="auto">
          <a:xfrm rot="10800000">
            <a:off x="376305" y="3501024"/>
            <a:ext cx="1285846" cy="1200123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Gleichschenkliges Dreieck 28"/>
          <p:cNvSpPr/>
          <p:nvPr/>
        </p:nvSpPr>
        <p:spPr bwMode="auto">
          <a:xfrm rot="10800000">
            <a:off x="1491615" y="5301208"/>
            <a:ext cx="738138" cy="688929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Gleichschenkliges Dreieck 30"/>
          <p:cNvSpPr/>
          <p:nvPr/>
        </p:nvSpPr>
        <p:spPr bwMode="auto">
          <a:xfrm rot="10800000">
            <a:off x="1672936" y="1946402"/>
            <a:ext cx="556816" cy="519695"/>
          </a:xfrm>
          <a:prstGeom prst="triangle">
            <a:avLst/>
          </a:prstGeom>
          <a:solidFill>
            <a:srgbClr val="008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Gleichschenkliges Dreieck 31"/>
          <p:cNvSpPr/>
          <p:nvPr/>
        </p:nvSpPr>
        <p:spPr bwMode="auto">
          <a:xfrm>
            <a:off x="10570794" y="2276872"/>
            <a:ext cx="1285846" cy="1200123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Gleichschenkliges Dreieck 32"/>
          <p:cNvSpPr/>
          <p:nvPr/>
        </p:nvSpPr>
        <p:spPr bwMode="auto">
          <a:xfrm rot="12251048">
            <a:off x="10289696" y="1173701"/>
            <a:ext cx="738138" cy="688929"/>
          </a:xfrm>
          <a:prstGeom prst="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Gleichschenkliges Dreieck 33"/>
          <p:cNvSpPr/>
          <p:nvPr/>
        </p:nvSpPr>
        <p:spPr bwMode="auto">
          <a:xfrm rot="10800000">
            <a:off x="3143673" y="6474377"/>
            <a:ext cx="738138" cy="688929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Grafik 2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r="76897"/>
          <a:stretch/>
        </p:blipFill>
        <p:spPr bwMode="auto">
          <a:xfrm>
            <a:off x="279779" y="251603"/>
            <a:ext cx="451563" cy="537892"/>
          </a:xfrm>
          <a:prstGeom prst="rect">
            <a:avLst/>
          </a:prstGeom>
          <a:noFill/>
        </p:spPr>
      </p:pic>
      <p:pic>
        <p:nvPicPr>
          <p:cNvPr id="4" name="Grafik 1"/>
          <p:cNvPicPr>
            <a:picLocks noChangeAspect="1" noChangeArrowheads="1"/>
          </p:cNvPicPr>
          <p:nvPr/>
        </p:nvPicPr>
        <p:blipFill>
          <a:blip r:embed="rId4"/>
          <a:srcRect r="867"/>
          <a:stretch/>
        </p:blipFill>
        <p:spPr bwMode="auto">
          <a:xfrm>
            <a:off x="10271496" y="260648"/>
            <a:ext cx="1729160" cy="528846"/>
          </a:xfrm>
          <a:prstGeom prst="rect">
            <a:avLst/>
          </a:prstGeom>
          <a:noFill/>
        </p:spPr>
      </p:pic>
      <p:pic>
        <p:nvPicPr>
          <p:cNvPr id="6" name="Picture 1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l="25912" t="36951" r="23757" b="22852"/>
          <a:stretch/>
        </p:blipFill>
        <p:spPr bwMode="auto">
          <a:xfrm>
            <a:off x="694805" y="535635"/>
            <a:ext cx="1368747" cy="301077"/>
          </a:xfrm>
          <a:prstGeom prst="rect">
            <a:avLst/>
          </a:prstGeom>
          <a:noFill/>
        </p:spPr>
      </p:pic>
      <p:sp>
        <p:nvSpPr>
          <p:cNvPr id="8" name="Textfeld 7"/>
          <p:cNvSpPr txBox="1"/>
          <p:nvPr/>
        </p:nvSpPr>
        <p:spPr bwMode="auto">
          <a:xfrm>
            <a:off x="279778" y="1073527"/>
            <a:ext cx="94886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chemeClr val="accent5">
                    <a:lumMod val="50000"/>
                  </a:schemeClr>
                </a:solidFill>
              </a:rPr>
              <a:t>Geplantes Verfahren &amp; Termine</a:t>
            </a:r>
          </a:p>
        </p:txBody>
      </p:sp>
      <p:sp>
        <p:nvSpPr>
          <p:cNvPr id="12" name="Textfeld 11"/>
          <p:cNvSpPr txBox="1"/>
          <p:nvPr/>
        </p:nvSpPr>
        <p:spPr bwMode="auto">
          <a:xfrm>
            <a:off x="2351584" y="1700808"/>
            <a:ext cx="9649072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04.09. Kulturausschuss – 1. Lesung</a:t>
            </a:r>
          </a:p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11.09. 	Seniorenrat</a:t>
            </a:r>
          </a:p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11.09. 	Integrationsrat </a:t>
            </a:r>
          </a:p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17.09. 	Stadtentwicklungsausschuss</a:t>
            </a:r>
          </a:p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02.10. 	Jugendhilfeausschuss</a:t>
            </a:r>
          </a:p>
          <a:p>
            <a:pPr>
              <a:spcBef>
                <a:spcPts val="1200"/>
              </a:spcBef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08.10. 	Schul- und Sportausschuss </a:t>
            </a:r>
          </a:p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09.10. 	Beirat für Behindertenfragen </a:t>
            </a:r>
          </a:p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27.11.	Kulturausschuss</a:t>
            </a:r>
          </a:p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 Voraussichtlich Anfang 2025: Rat der Stadt Bielefeld</a:t>
            </a:r>
            <a:endParaRPr lang="de-DE" sz="2400" dirty="0">
              <a:solidFill>
                <a:schemeClr val="accent5">
                  <a:lumMod val="50000"/>
                </a:schemeClr>
              </a:solidFill>
              <a:sym typeface="Wingdings" panose="05000000000000000000" pitchFamily="2" charset="2"/>
            </a:endParaRPr>
          </a:p>
        </p:txBody>
      </p:sp>
      <p:sp>
        <p:nvSpPr>
          <p:cNvPr id="20" name="Textfeld 19"/>
          <p:cNvSpPr txBox="1"/>
          <p:nvPr/>
        </p:nvSpPr>
        <p:spPr bwMode="auto">
          <a:xfrm>
            <a:off x="7176120" y="3791581"/>
            <a:ext cx="4824536" cy="1200329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de-DE" sz="2400" b="1" dirty="0" smtClean="0">
                <a:solidFill>
                  <a:srgbClr val="C00000"/>
                </a:solidFill>
                <a:sym typeface="Wingdings" panose="05000000000000000000" pitchFamily="2" charset="2"/>
              </a:rPr>
              <a:t>Rückmeldungen bitte bis zum</a:t>
            </a:r>
            <a:br>
              <a:rPr lang="de-DE" sz="2400" b="1" dirty="0" smtClean="0">
                <a:solidFill>
                  <a:srgbClr val="C00000"/>
                </a:solidFill>
                <a:sym typeface="Wingdings" panose="05000000000000000000" pitchFamily="2" charset="2"/>
              </a:rPr>
            </a:br>
            <a:r>
              <a:rPr lang="de-DE" sz="2400" b="1" u="sng" dirty="0" smtClean="0">
                <a:solidFill>
                  <a:srgbClr val="C00000"/>
                </a:solidFill>
                <a:sym typeface="Wingdings" panose="05000000000000000000" pitchFamily="2" charset="2"/>
              </a:rPr>
              <a:t>15.10. </a:t>
            </a:r>
            <a:r>
              <a:rPr lang="de-DE" sz="2400" b="1" dirty="0" smtClean="0">
                <a:solidFill>
                  <a:srgbClr val="C00000"/>
                </a:solidFill>
                <a:sym typeface="Wingdings" panose="05000000000000000000" pitchFamily="2" charset="2"/>
              </a:rPr>
              <a:t>an Johanna Trockels </a:t>
            </a:r>
            <a:r>
              <a:rPr lang="de-DE" sz="2400" dirty="0" smtClean="0">
                <a:solidFill>
                  <a:srgbClr val="C00000"/>
                </a:solidFill>
                <a:sym typeface="Wingdings" panose="05000000000000000000" pitchFamily="2" charset="2"/>
                <a:hlinkClick r:id="rId5"/>
              </a:rPr>
              <a:t>JohannaMarie.Trockels@bielefeld.de</a:t>
            </a:r>
            <a:endParaRPr lang="de-DE" sz="2400" dirty="0">
              <a:solidFill>
                <a:srgbClr val="C00000"/>
              </a:solidFill>
              <a:sym typeface="Wingdings" panose="05000000000000000000" pitchFamily="2" charset="2"/>
            </a:endParaRPr>
          </a:p>
        </p:txBody>
      </p:sp>
      <p:sp>
        <p:nvSpPr>
          <p:cNvPr id="35" name="Gleichschenkliges Dreieck 34"/>
          <p:cNvSpPr/>
          <p:nvPr/>
        </p:nvSpPr>
        <p:spPr bwMode="auto">
          <a:xfrm rot="11573584">
            <a:off x="10995191" y="5812223"/>
            <a:ext cx="815695" cy="761315"/>
          </a:xfrm>
          <a:prstGeom prst="triangle">
            <a:avLst/>
          </a:prstGeom>
          <a:solidFill>
            <a:srgbClr val="BE02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1846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" name="Rechteck 16"/>
          <p:cNvSpPr/>
          <p:nvPr/>
        </p:nvSpPr>
        <p:spPr bwMode="auto">
          <a:xfrm>
            <a:off x="191344" y="926220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9" name="Grafik 18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r="76897"/>
          <a:stretch/>
        </p:blipFill>
        <p:spPr bwMode="auto">
          <a:xfrm>
            <a:off x="279779" y="251603"/>
            <a:ext cx="451563" cy="537892"/>
          </a:xfrm>
          <a:prstGeom prst="rect">
            <a:avLst/>
          </a:prstGeom>
          <a:noFill/>
        </p:spPr>
      </p:pic>
      <p:pic>
        <p:nvPicPr>
          <p:cNvPr id="20" name="Grafik 1"/>
          <p:cNvPicPr>
            <a:picLocks noChangeAspect="1" noChangeArrowheads="1"/>
          </p:cNvPicPr>
          <p:nvPr/>
        </p:nvPicPr>
        <p:blipFill>
          <a:blip r:embed="rId4"/>
          <a:srcRect r="867"/>
          <a:stretch/>
        </p:blipFill>
        <p:spPr bwMode="auto">
          <a:xfrm>
            <a:off x="10271496" y="260648"/>
            <a:ext cx="1729160" cy="528846"/>
          </a:xfrm>
          <a:prstGeom prst="rect">
            <a:avLst/>
          </a:prstGeom>
          <a:noFill/>
        </p:spPr>
      </p:pic>
      <p:pic>
        <p:nvPicPr>
          <p:cNvPr id="22" name="Picture 1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l="25912" t="36951" r="23757" b="22852"/>
          <a:stretch/>
        </p:blipFill>
        <p:spPr bwMode="auto">
          <a:xfrm>
            <a:off x="694805" y="535635"/>
            <a:ext cx="1368747" cy="301077"/>
          </a:xfrm>
          <a:prstGeom prst="rect">
            <a:avLst/>
          </a:prstGeom>
          <a:noFill/>
        </p:spPr>
      </p:pic>
      <p:sp>
        <p:nvSpPr>
          <p:cNvPr id="24" name="Textfeld 23"/>
          <p:cNvSpPr txBox="1"/>
          <p:nvPr/>
        </p:nvSpPr>
        <p:spPr bwMode="auto">
          <a:xfrm>
            <a:off x="279779" y="1073527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chemeClr val="accent5">
                    <a:lumMod val="50000"/>
                  </a:schemeClr>
                </a:solidFill>
              </a:rPr>
              <a:t>Die Umsetzungsphase</a:t>
            </a:r>
          </a:p>
        </p:txBody>
      </p:sp>
      <p:sp>
        <p:nvSpPr>
          <p:cNvPr id="25" name="Textfeld 24"/>
          <p:cNvSpPr txBox="1"/>
          <p:nvPr/>
        </p:nvSpPr>
        <p:spPr bwMode="auto">
          <a:xfrm>
            <a:off x="2351585" y="1700808"/>
            <a:ext cx="4098316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Der KEP ist als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Leitfaden, Werkzeug, Wissens- und Ideenspeicher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zu verstehen – nicht als </a:t>
            </a:r>
            <a:r>
              <a:rPr lang="de-DE" sz="2400" dirty="0" err="1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To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-Do-Liste. </a:t>
            </a:r>
            <a:b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</a:b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/>
            </a:r>
            <a:b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</a:b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Die Umsetzung erfolgt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partizipativ und kooperativ.</a:t>
            </a:r>
            <a:b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</a:b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/>
            </a:r>
            <a:b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</a:b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Die </a:t>
            </a:r>
            <a:r>
              <a:rPr lang="de-DE" sz="2400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Handlungsempfehlungen werden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sukzessive entwickelt, geplant und umgesetzt</a:t>
            </a:r>
            <a:r>
              <a:rPr lang="de-DE" sz="2400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. </a:t>
            </a:r>
          </a:p>
          <a:p>
            <a:pPr>
              <a:spcBef>
                <a:spcPts val="1200"/>
              </a:spcBef>
              <a:defRPr/>
            </a:pPr>
            <a:endParaRPr lang="de-DE" sz="2400" dirty="0" smtClean="0">
              <a:solidFill>
                <a:schemeClr val="accent5">
                  <a:lumMod val="50000"/>
                </a:schemeClr>
              </a:solidFill>
              <a:sym typeface="Wingdings" panose="05000000000000000000" pitchFamily="2" charset="2"/>
            </a:endParaRPr>
          </a:p>
        </p:txBody>
      </p:sp>
      <p:sp>
        <p:nvSpPr>
          <p:cNvPr id="26" name="Gleichschenkliges Dreieck 25"/>
          <p:cNvSpPr/>
          <p:nvPr/>
        </p:nvSpPr>
        <p:spPr bwMode="auto">
          <a:xfrm rot="10800000">
            <a:off x="376305" y="3501024"/>
            <a:ext cx="1285846" cy="1200123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Gleichschenkliges Dreieck 26"/>
          <p:cNvSpPr/>
          <p:nvPr/>
        </p:nvSpPr>
        <p:spPr bwMode="auto">
          <a:xfrm rot="10800000">
            <a:off x="1491615" y="5301208"/>
            <a:ext cx="738138" cy="688929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Gleichschenkliges Dreieck 27"/>
          <p:cNvSpPr/>
          <p:nvPr/>
        </p:nvSpPr>
        <p:spPr bwMode="auto">
          <a:xfrm rot="10800000">
            <a:off x="1672936" y="1946402"/>
            <a:ext cx="556816" cy="519695"/>
          </a:xfrm>
          <a:prstGeom prst="triangle">
            <a:avLst/>
          </a:prstGeom>
          <a:solidFill>
            <a:srgbClr val="008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Gleichschenkliges Dreieck 28"/>
          <p:cNvSpPr/>
          <p:nvPr/>
        </p:nvSpPr>
        <p:spPr bwMode="auto">
          <a:xfrm rot="10800000">
            <a:off x="3143673" y="6474377"/>
            <a:ext cx="738138" cy="688929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Textfeld 29"/>
          <p:cNvSpPr txBox="1"/>
          <p:nvPr/>
        </p:nvSpPr>
        <p:spPr bwMode="auto">
          <a:xfrm>
            <a:off x="6700131" y="1686139"/>
            <a:ext cx="42201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Die Umsetzung erfolgt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i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nnerhalb der </a:t>
            </a:r>
            <a:b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bestehenden Strukturen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.</a:t>
            </a:r>
            <a:b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Die gesonderte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Finanzierung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 einzelner Maßnahmen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wird bei Bedarf im Planungsprozess kalkuliert und abgestimmt. </a:t>
            </a:r>
          </a:p>
        </p:txBody>
      </p:sp>
      <p:sp>
        <p:nvSpPr>
          <p:cNvPr id="31" name="Gleichschenkliges Dreieck 30"/>
          <p:cNvSpPr/>
          <p:nvPr/>
        </p:nvSpPr>
        <p:spPr bwMode="auto">
          <a:xfrm rot="12251048">
            <a:off x="10289696" y="1173701"/>
            <a:ext cx="738138" cy="688929"/>
          </a:xfrm>
          <a:prstGeom prst="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Gleichschenkliges Dreieck 31"/>
          <p:cNvSpPr/>
          <p:nvPr/>
        </p:nvSpPr>
        <p:spPr bwMode="auto">
          <a:xfrm>
            <a:off x="10570794" y="2276872"/>
            <a:ext cx="1285846" cy="1200123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Gleichschenkliges Dreieck 32"/>
          <p:cNvSpPr/>
          <p:nvPr/>
        </p:nvSpPr>
        <p:spPr bwMode="auto">
          <a:xfrm rot="11573584">
            <a:off x="10995191" y="5812223"/>
            <a:ext cx="815695" cy="761315"/>
          </a:xfrm>
          <a:prstGeom prst="triangle">
            <a:avLst/>
          </a:prstGeom>
          <a:solidFill>
            <a:srgbClr val="BE02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9312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1" name="Grafik 10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intBrush/>
                    </a14:imgEffect>
                  </a14:imgLayer>
                </a14:imgProps>
              </a:ext>
            </a:extLst>
          </a:blip>
          <a:srcRect l="2625" t="-46752" r="8110" b="-2"/>
          <a:stretch/>
        </p:blipFill>
        <p:spPr bwMode="auto">
          <a:xfrm>
            <a:off x="-24680" y="-27384"/>
            <a:ext cx="12241360" cy="6885384"/>
          </a:xfrm>
          <a:prstGeom prst="rect">
            <a:avLst/>
          </a:prstGeom>
        </p:spPr>
      </p:pic>
      <p:sp>
        <p:nvSpPr>
          <p:cNvPr id="13" name="Textfeld 12"/>
          <p:cNvSpPr txBox="1"/>
          <p:nvPr/>
        </p:nvSpPr>
        <p:spPr bwMode="auto">
          <a:xfrm>
            <a:off x="28271" y="2588916"/>
            <a:ext cx="1219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de-DE" sz="6000" b="1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Vielen Dank für Ihre Aufmerksamkeit!</a:t>
            </a:r>
          </a:p>
        </p:txBody>
      </p:sp>
      <p:pic>
        <p:nvPicPr>
          <p:cNvPr id="19" name="Grafik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980"/>
          <a:stretch/>
        </p:blipFill>
        <p:spPr bwMode="auto">
          <a:xfrm>
            <a:off x="407368" y="244397"/>
            <a:ext cx="5256584" cy="1672436"/>
          </a:xfrm>
          <a:prstGeom prst="rect">
            <a:avLst/>
          </a:prstGeom>
        </p:spPr>
      </p:pic>
      <p:grpSp>
        <p:nvGrpSpPr>
          <p:cNvPr id="20" name="Gruppieren 19"/>
          <p:cNvGrpSpPr/>
          <p:nvPr/>
        </p:nvGrpSpPr>
        <p:grpSpPr>
          <a:xfrm>
            <a:off x="6384032" y="495519"/>
            <a:ext cx="4992159" cy="1525618"/>
            <a:chOff x="3319158" y="2857433"/>
            <a:chExt cx="5658587" cy="1729280"/>
          </a:xfrm>
        </p:grpSpPr>
        <p:sp>
          <p:nvSpPr>
            <p:cNvPr id="21" name="Rechteck 20"/>
            <p:cNvSpPr/>
            <p:nvPr/>
          </p:nvSpPr>
          <p:spPr bwMode="auto">
            <a:xfrm>
              <a:off x="4426937" y="2996951"/>
              <a:ext cx="1162060" cy="14525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2" name="Rechteck 21"/>
            <p:cNvSpPr/>
            <p:nvPr/>
          </p:nvSpPr>
          <p:spPr bwMode="auto">
            <a:xfrm>
              <a:off x="4972142" y="2992669"/>
              <a:ext cx="1162060" cy="8758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3" name="Rechteck 22"/>
            <p:cNvSpPr/>
            <p:nvPr/>
          </p:nvSpPr>
          <p:spPr bwMode="auto">
            <a:xfrm>
              <a:off x="6079516" y="3501008"/>
              <a:ext cx="1712372" cy="4151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24" name="Picture 3" descr="490ddaf1-2be9-45f1-8463-3ece9e14e38c@Prod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9158" y="2857433"/>
              <a:ext cx="5658587" cy="17292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Gleichschenkliges Dreieck 4"/>
          <p:cNvSpPr/>
          <p:nvPr/>
        </p:nvSpPr>
        <p:spPr>
          <a:xfrm rot="10800000">
            <a:off x="623393" y="3902336"/>
            <a:ext cx="1285846" cy="1200123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Gleichschenkliges Dreieck 24"/>
          <p:cNvSpPr/>
          <p:nvPr/>
        </p:nvSpPr>
        <p:spPr bwMode="auto">
          <a:xfrm rot="10800000">
            <a:off x="1738703" y="5702520"/>
            <a:ext cx="738138" cy="68892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Gleichschenkliges Dreieck 25"/>
          <p:cNvSpPr/>
          <p:nvPr/>
        </p:nvSpPr>
        <p:spPr bwMode="auto">
          <a:xfrm rot="11573584">
            <a:off x="10994934" y="2761857"/>
            <a:ext cx="815695" cy="761315"/>
          </a:xfrm>
          <a:prstGeom prst="triangle">
            <a:avLst/>
          </a:prstGeom>
          <a:solidFill>
            <a:srgbClr val="BE02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Gleichschenkliges Dreieck 26"/>
          <p:cNvSpPr/>
          <p:nvPr/>
        </p:nvSpPr>
        <p:spPr bwMode="auto">
          <a:xfrm rot="10800000">
            <a:off x="1920024" y="2347714"/>
            <a:ext cx="556816" cy="519695"/>
          </a:xfrm>
          <a:prstGeom prst="triangle">
            <a:avLst/>
          </a:prstGeom>
          <a:solidFill>
            <a:srgbClr val="008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Gleichschenkliges Dreieck 27"/>
          <p:cNvSpPr/>
          <p:nvPr/>
        </p:nvSpPr>
        <p:spPr bwMode="auto">
          <a:xfrm rot="10800000">
            <a:off x="9840417" y="5030892"/>
            <a:ext cx="1285846" cy="1200123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Gleichschenkliges Dreieck 28"/>
          <p:cNvSpPr/>
          <p:nvPr/>
        </p:nvSpPr>
        <p:spPr bwMode="auto">
          <a:xfrm rot="12251048">
            <a:off x="9960927" y="1757132"/>
            <a:ext cx="738138" cy="688929"/>
          </a:xfrm>
          <a:prstGeom prst="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Gleichschenkliges Dreieck 29"/>
          <p:cNvSpPr/>
          <p:nvPr/>
        </p:nvSpPr>
        <p:spPr bwMode="auto">
          <a:xfrm rot="10800000">
            <a:off x="3143673" y="6474377"/>
            <a:ext cx="738138" cy="688929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9649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700</Words>
  <Application>Microsoft Office PowerPoint</Application>
  <DocSecurity>0</DocSecurity>
  <PresentationFormat>Breitbild</PresentationFormat>
  <Paragraphs>176</Paragraphs>
  <Slides>16</Slides>
  <Notes>16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9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16</vt:i4>
      </vt:variant>
    </vt:vector>
  </HeadingPairs>
  <TitlesOfParts>
    <vt:vector size="26" baseType="lpstr">
      <vt:lpstr>72 Black</vt:lpstr>
      <vt:lpstr>Arial</vt:lpstr>
      <vt:lpstr>Bahnschrift</vt:lpstr>
      <vt:lpstr>Calibri</vt:lpstr>
      <vt:lpstr>Calibri Light</vt:lpstr>
      <vt:lpstr>Webdings</vt:lpstr>
      <vt:lpstr>Wingdings</vt:lpstr>
      <vt:lpstr>Wingdings 2</vt:lpstr>
      <vt:lpstr>Wingdings 3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Manager/>
  <Company>S. Bielefeld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subject/>
  <dc:creator>Trockels, Johanna Marie (410.1)</dc:creator>
  <cp:keywords/>
  <dc:description/>
  <cp:lastModifiedBy>Zellermann, Astrid (400.221)</cp:lastModifiedBy>
  <cp:revision>1148</cp:revision>
  <cp:lastPrinted>2024-08-20T12:56:24Z</cp:lastPrinted>
  <dcterms:created xsi:type="dcterms:W3CDTF">2023-06-13T09:31:57Z</dcterms:created>
  <dcterms:modified xsi:type="dcterms:W3CDTF">2024-10-07T11:04:49Z</dcterms:modified>
  <cp:category/>
  <dc:identifier/>
  <cp:contentStatus/>
  <dc:language/>
  <cp:version/>
</cp:coreProperties>
</file>