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8"/>
  </p:notesMasterIdLst>
  <p:handoutMasterIdLst>
    <p:handoutMasterId r:id="rId29"/>
  </p:handoutMasterIdLst>
  <p:sldIdLst>
    <p:sldId id="264" r:id="rId2"/>
    <p:sldId id="266" r:id="rId3"/>
    <p:sldId id="288" r:id="rId4"/>
    <p:sldId id="326" r:id="rId5"/>
    <p:sldId id="333" r:id="rId6"/>
    <p:sldId id="296" r:id="rId7"/>
    <p:sldId id="330" r:id="rId8"/>
    <p:sldId id="334" r:id="rId9"/>
    <p:sldId id="340" r:id="rId10"/>
    <p:sldId id="289" r:id="rId11"/>
    <p:sldId id="293" r:id="rId12"/>
    <p:sldId id="271" r:id="rId13"/>
    <p:sldId id="344" r:id="rId14"/>
    <p:sldId id="300" r:id="rId15"/>
    <p:sldId id="273" r:id="rId16"/>
    <p:sldId id="304" r:id="rId17"/>
    <p:sldId id="313" r:id="rId18"/>
    <p:sldId id="275" r:id="rId19"/>
    <p:sldId id="306" r:id="rId20"/>
    <p:sldId id="335" r:id="rId21"/>
    <p:sldId id="343" r:id="rId22"/>
    <p:sldId id="331" r:id="rId23"/>
    <p:sldId id="290" r:id="rId24"/>
    <p:sldId id="285" r:id="rId25"/>
    <p:sldId id="332" r:id="rId26"/>
    <p:sldId id="261" r:id="rId27"/>
  </p:sldIdLst>
  <p:sldSz cx="9144000" cy="5143500" type="screen16x9"/>
  <p:notesSz cx="6797675" cy="9926638"/>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aß, Dagmar (360.2)" initials="dM" lastIdx="20" clrIdx="0">
    <p:extLst/>
  </p:cmAuthor>
  <p:cmAuthor id="2" name="Maaß" initials="M" lastIdx="7" clrIdx="1"/>
  <p:cmAuthor id="3" name="Bannert, Moritz (360.22)" initials="BM(" lastIdx="8" clrIdx="2">
    <p:extLst>
      <p:ext uri="{19B8F6BF-5375-455C-9EA6-DF929625EA0E}">
        <p15:presenceInfo xmlns:p15="http://schemas.microsoft.com/office/powerpoint/2012/main" userId="Bannert, Moritz (360.22)"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9966"/>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4" autoAdjust="0"/>
    <p:restoredTop sz="83488" autoAdjust="0"/>
  </p:normalViewPr>
  <p:slideViewPr>
    <p:cSldViewPr snapToGrid="0" snapToObjects="1">
      <p:cViewPr varScale="1">
        <p:scale>
          <a:sx n="134" d="100"/>
          <a:sy n="134" d="100"/>
        </p:scale>
        <p:origin x="1224" y="91"/>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81" d="100"/>
          <a:sy n="81" d="100"/>
        </p:scale>
        <p:origin x="399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AB231055-9045-EC42-A627-09A70D08C92C}" type="datetimeFigureOut">
              <a:rPr lang="de-DE" smtClean="0"/>
              <a:t>04.09.2024</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79E8EDB-5E4A-AD4E-B30F-BDD6F58DE425}" type="slidenum">
              <a:rPr lang="de-DE" smtClean="0"/>
              <a:t>‹Nr.›</a:t>
            </a:fld>
            <a:endParaRPr lang="de-DE"/>
          </a:p>
        </p:txBody>
      </p:sp>
    </p:spTree>
    <p:extLst>
      <p:ext uri="{BB962C8B-B14F-4D97-AF65-F5344CB8AC3E}">
        <p14:creationId xmlns:p14="http://schemas.microsoft.com/office/powerpoint/2010/main" val="36945783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87FEAE3-2199-E24B-8A37-AC306165FB57}" type="datetimeFigureOut">
              <a:rPr lang="de-DE" smtClean="0"/>
              <a:t>04.09.2024</a:t>
            </a:fld>
            <a:endParaRPr lang="de-DE"/>
          </a:p>
        </p:txBody>
      </p:sp>
      <p:sp>
        <p:nvSpPr>
          <p:cNvPr id="4" name="Folienbildplatzhalt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D799932-A8B8-8F42-A76C-E9DB1AB273F1}" type="slidenum">
              <a:rPr lang="de-DE" smtClean="0"/>
              <a:t>‹Nr.›</a:t>
            </a:fld>
            <a:endParaRPr lang="de-DE"/>
          </a:p>
        </p:txBody>
      </p:sp>
    </p:spTree>
    <p:extLst>
      <p:ext uri="{BB962C8B-B14F-4D97-AF65-F5344CB8AC3E}">
        <p14:creationId xmlns:p14="http://schemas.microsoft.com/office/powerpoint/2010/main" val="13591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a:t>
            </a:fld>
            <a:endParaRPr lang="de-DE" dirty="0"/>
          </a:p>
        </p:txBody>
      </p:sp>
    </p:spTree>
    <p:extLst>
      <p:ext uri="{BB962C8B-B14F-4D97-AF65-F5344CB8AC3E}">
        <p14:creationId xmlns:p14="http://schemas.microsoft.com/office/powerpoint/2010/main" val="3464751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2</a:t>
            </a:fld>
            <a:endParaRPr lang="de-DE"/>
          </a:p>
        </p:txBody>
      </p:sp>
    </p:spTree>
    <p:extLst>
      <p:ext uri="{BB962C8B-B14F-4D97-AF65-F5344CB8AC3E}">
        <p14:creationId xmlns:p14="http://schemas.microsoft.com/office/powerpoint/2010/main" val="667592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3</a:t>
            </a:fld>
            <a:endParaRPr lang="de-DE"/>
          </a:p>
        </p:txBody>
      </p:sp>
    </p:spTree>
    <p:extLst>
      <p:ext uri="{BB962C8B-B14F-4D97-AF65-F5344CB8AC3E}">
        <p14:creationId xmlns:p14="http://schemas.microsoft.com/office/powerpoint/2010/main" val="3524253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1200" b="1" kern="1200" dirty="0" smtClean="0">
              <a:solidFill>
                <a:schemeClr val="tx1"/>
              </a:solidFill>
              <a:effectLst/>
              <a:latin typeface="+mn-lt"/>
              <a:ea typeface="+mn-ea"/>
              <a:cs typeface="+mn-cs"/>
            </a:endParaRPr>
          </a:p>
          <a:p>
            <a:endParaRPr lang="de-DE" dirty="0" smtClean="0"/>
          </a:p>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4</a:t>
            </a:fld>
            <a:endParaRPr lang="de-DE"/>
          </a:p>
        </p:txBody>
      </p:sp>
    </p:spTree>
    <p:extLst>
      <p:ext uri="{BB962C8B-B14F-4D97-AF65-F5344CB8AC3E}">
        <p14:creationId xmlns:p14="http://schemas.microsoft.com/office/powerpoint/2010/main" val="1868555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5</a:t>
            </a:fld>
            <a:endParaRPr lang="de-DE"/>
          </a:p>
        </p:txBody>
      </p:sp>
    </p:spTree>
    <p:extLst>
      <p:ext uri="{BB962C8B-B14F-4D97-AF65-F5344CB8AC3E}">
        <p14:creationId xmlns:p14="http://schemas.microsoft.com/office/powerpoint/2010/main" val="729202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nSpc>
                <a:spcPct val="110000"/>
              </a:lnSpc>
              <a:spcBef>
                <a:spcPts val="0"/>
              </a:spcBef>
              <a:buNone/>
            </a:pPr>
            <a:endParaRPr lang="de-DE" sz="1200" dirty="0" smtClean="0"/>
          </a:p>
        </p:txBody>
      </p:sp>
      <p:sp>
        <p:nvSpPr>
          <p:cNvPr id="4" name="Foliennummernplatzhalter 3"/>
          <p:cNvSpPr>
            <a:spLocks noGrp="1"/>
          </p:cNvSpPr>
          <p:nvPr>
            <p:ph type="sldNum" sz="quarter" idx="10"/>
          </p:nvPr>
        </p:nvSpPr>
        <p:spPr/>
        <p:txBody>
          <a:bodyPr/>
          <a:lstStyle/>
          <a:p>
            <a:fld id="{8D799932-A8B8-8F42-A76C-E9DB1AB273F1}" type="slidenum">
              <a:rPr lang="de-DE" smtClean="0"/>
              <a:t>6</a:t>
            </a:fld>
            <a:endParaRPr lang="de-DE"/>
          </a:p>
        </p:txBody>
      </p:sp>
    </p:spTree>
    <p:extLst>
      <p:ext uri="{BB962C8B-B14F-4D97-AF65-F5344CB8AC3E}">
        <p14:creationId xmlns:p14="http://schemas.microsoft.com/office/powerpoint/2010/main" val="2027108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7</a:t>
            </a:fld>
            <a:endParaRPr lang="de-DE"/>
          </a:p>
        </p:txBody>
      </p:sp>
    </p:spTree>
    <p:extLst>
      <p:ext uri="{BB962C8B-B14F-4D97-AF65-F5344CB8AC3E}">
        <p14:creationId xmlns:p14="http://schemas.microsoft.com/office/powerpoint/2010/main" val="3660602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8</a:t>
            </a:fld>
            <a:endParaRPr lang="de-DE" dirty="0"/>
          </a:p>
        </p:txBody>
      </p:sp>
    </p:spTree>
    <p:extLst>
      <p:ext uri="{BB962C8B-B14F-4D97-AF65-F5344CB8AC3E}">
        <p14:creationId xmlns:p14="http://schemas.microsoft.com/office/powerpoint/2010/main" val="3984595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smtClean="0"/>
          </a:p>
          <a:p>
            <a:endParaRPr lang="de-DE" dirty="0" smtClean="0"/>
          </a:p>
          <a:p>
            <a:endParaRPr lang="de-DE" dirty="0" smtClean="0"/>
          </a:p>
        </p:txBody>
      </p:sp>
      <p:sp>
        <p:nvSpPr>
          <p:cNvPr id="4" name="Foliennummernplatzhalter 3"/>
          <p:cNvSpPr>
            <a:spLocks noGrp="1"/>
          </p:cNvSpPr>
          <p:nvPr>
            <p:ph type="sldNum" sz="quarter" idx="10"/>
          </p:nvPr>
        </p:nvSpPr>
        <p:spPr/>
        <p:txBody>
          <a:bodyPr/>
          <a:lstStyle/>
          <a:p>
            <a:fld id="{8D799932-A8B8-8F42-A76C-E9DB1AB273F1}" type="slidenum">
              <a:rPr lang="de-DE" smtClean="0"/>
              <a:t>9</a:t>
            </a:fld>
            <a:endParaRPr lang="de-DE"/>
          </a:p>
        </p:txBody>
      </p:sp>
    </p:spTree>
    <p:extLst>
      <p:ext uri="{BB962C8B-B14F-4D97-AF65-F5344CB8AC3E}">
        <p14:creationId xmlns:p14="http://schemas.microsoft.com/office/powerpoint/2010/main" val="3464897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10</a:t>
            </a:fld>
            <a:endParaRPr lang="de-DE" dirty="0"/>
          </a:p>
        </p:txBody>
      </p:sp>
    </p:spTree>
    <p:extLst>
      <p:ext uri="{BB962C8B-B14F-4D97-AF65-F5344CB8AC3E}">
        <p14:creationId xmlns:p14="http://schemas.microsoft.com/office/powerpoint/2010/main" val="40777734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11</a:t>
            </a:fld>
            <a:endParaRPr lang="de-DE" dirty="0"/>
          </a:p>
        </p:txBody>
      </p:sp>
    </p:spTree>
    <p:extLst>
      <p:ext uri="{BB962C8B-B14F-4D97-AF65-F5344CB8AC3E}">
        <p14:creationId xmlns:p14="http://schemas.microsoft.com/office/powerpoint/2010/main" val="1696317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12</a:t>
            </a:fld>
            <a:endParaRPr lang="de-DE" dirty="0"/>
          </a:p>
        </p:txBody>
      </p:sp>
    </p:spTree>
    <p:extLst>
      <p:ext uri="{BB962C8B-B14F-4D97-AF65-F5344CB8AC3E}">
        <p14:creationId xmlns:p14="http://schemas.microsoft.com/office/powerpoint/2010/main" val="1437361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13</a:t>
            </a:fld>
            <a:endParaRPr lang="de-DE" dirty="0"/>
          </a:p>
        </p:txBody>
      </p:sp>
    </p:spTree>
    <p:extLst>
      <p:ext uri="{BB962C8B-B14F-4D97-AF65-F5344CB8AC3E}">
        <p14:creationId xmlns:p14="http://schemas.microsoft.com/office/powerpoint/2010/main" val="3912482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14</a:t>
            </a:fld>
            <a:endParaRPr lang="de-DE" dirty="0"/>
          </a:p>
        </p:txBody>
      </p:sp>
    </p:spTree>
    <p:extLst>
      <p:ext uri="{BB962C8B-B14F-4D97-AF65-F5344CB8AC3E}">
        <p14:creationId xmlns:p14="http://schemas.microsoft.com/office/powerpoint/2010/main" val="2479953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15</a:t>
            </a:fld>
            <a:endParaRPr lang="de-DE" dirty="0"/>
          </a:p>
        </p:txBody>
      </p:sp>
    </p:spTree>
    <p:extLst>
      <p:ext uri="{BB962C8B-B14F-4D97-AF65-F5344CB8AC3E}">
        <p14:creationId xmlns:p14="http://schemas.microsoft.com/office/powerpoint/2010/main" val="32043754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16</a:t>
            </a:fld>
            <a:endParaRPr lang="de-DE" dirty="0"/>
          </a:p>
        </p:txBody>
      </p:sp>
    </p:spTree>
    <p:extLst>
      <p:ext uri="{BB962C8B-B14F-4D97-AF65-F5344CB8AC3E}">
        <p14:creationId xmlns:p14="http://schemas.microsoft.com/office/powerpoint/2010/main" val="24136670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17</a:t>
            </a:fld>
            <a:endParaRPr lang="de-DE" dirty="0"/>
          </a:p>
        </p:txBody>
      </p:sp>
    </p:spTree>
    <p:extLst>
      <p:ext uri="{BB962C8B-B14F-4D97-AF65-F5344CB8AC3E}">
        <p14:creationId xmlns:p14="http://schemas.microsoft.com/office/powerpoint/2010/main" val="176917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baseline="0" dirty="0" smtClean="0"/>
          </a:p>
          <a:p>
            <a:endParaRPr lang="de-DE" baseline="0" dirty="0" smtClean="0"/>
          </a:p>
          <a:p>
            <a:endParaRPr lang="de-DE" baseline="0" dirty="0" smtClean="0"/>
          </a:p>
          <a:p>
            <a:endParaRPr lang="de-DE" baseline="0" dirty="0" smtClean="0"/>
          </a:p>
          <a:p>
            <a:endParaRPr lang="de-DE" baseline="0" dirty="0" smtClean="0"/>
          </a:p>
        </p:txBody>
      </p:sp>
      <p:sp>
        <p:nvSpPr>
          <p:cNvPr id="4" name="Foliennummernplatzhalter 3"/>
          <p:cNvSpPr>
            <a:spLocks noGrp="1"/>
          </p:cNvSpPr>
          <p:nvPr>
            <p:ph type="sldNum" sz="quarter" idx="10"/>
          </p:nvPr>
        </p:nvSpPr>
        <p:spPr/>
        <p:txBody>
          <a:bodyPr/>
          <a:lstStyle/>
          <a:p>
            <a:fld id="{8D799932-A8B8-8F42-A76C-E9DB1AB273F1}" type="slidenum">
              <a:rPr lang="de-DE" smtClean="0"/>
              <a:t>18</a:t>
            </a:fld>
            <a:endParaRPr lang="de-DE" dirty="0"/>
          </a:p>
        </p:txBody>
      </p:sp>
    </p:spTree>
    <p:extLst>
      <p:ext uri="{BB962C8B-B14F-4D97-AF65-F5344CB8AC3E}">
        <p14:creationId xmlns:p14="http://schemas.microsoft.com/office/powerpoint/2010/main" val="3791912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19</a:t>
            </a:fld>
            <a:endParaRPr lang="de-DE"/>
          </a:p>
        </p:txBody>
      </p:sp>
    </p:spTree>
    <p:extLst>
      <p:ext uri="{BB962C8B-B14F-4D97-AF65-F5344CB8AC3E}">
        <p14:creationId xmlns:p14="http://schemas.microsoft.com/office/powerpoint/2010/main" val="2726981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20</a:t>
            </a:fld>
            <a:endParaRPr lang="de-DE"/>
          </a:p>
        </p:txBody>
      </p:sp>
    </p:spTree>
    <p:extLst>
      <p:ext uri="{BB962C8B-B14F-4D97-AF65-F5344CB8AC3E}">
        <p14:creationId xmlns:p14="http://schemas.microsoft.com/office/powerpoint/2010/main" val="3741014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baseline="0" dirty="0" smtClean="0"/>
          </a:p>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21</a:t>
            </a:fld>
            <a:endParaRPr lang="de-DE"/>
          </a:p>
        </p:txBody>
      </p:sp>
    </p:spTree>
    <p:extLst>
      <p:ext uri="{BB962C8B-B14F-4D97-AF65-F5344CB8AC3E}">
        <p14:creationId xmlns:p14="http://schemas.microsoft.com/office/powerpoint/2010/main" val="3080846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8D799932-A8B8-8F42-A76C-E9DB1AB273F1}" type="slidenum">
              <a:rPr lang="de-DE" smtClean="0"/>
              <a:t>22</a:t>
            </a:fld>
            <a:endParaRPr lang="de-DE"/>
          </a:p>
        </p:txBody>
      </p:sp>
    </p:spTree>
    <p:extLst>
      <p:ext uri="{BB962C8B-B14F-4D97-AF65-F5344CB8AC3E}">
        <p14:creationId xmlns:p14="http://schemas.microsoft.com/office/powerpoint/2010/main" val="2591851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23</a:t>
            </a:fld>
            <a:endParaRPr lang="de-DE"/>
          </a:p>
        </p:txBody>
      </p:sp>
    </p:spTree>
    <p:extLst>
      <p:ext uri="{BB962C8B-B14F-4D97-AF65-F5344CB8AC3E}">
        <p14:creationId xmlns:p14="http://schemas.microsoft.com/office/powerpoint/2010/main" val="36316809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endParaRPr lang="de-DE" dirty="0" smtClean="0"/>
          </a:p>
        </p:txBody>
      </p:sp>
      <p:sp>
        <p:nvSpPr>
          <p:cNvPr id="4" name="Foliennummernplatzhalter 3"/>
          <p:cNvSpPr>
            <a:spLocks noGrp="1"/>
          </p:cNvSpPr>
          <p:nvPr>
            <p:ph type="sldNum" sz="quarter" idx="10"/>
          </p:nvPr>
        </p:nvSpPr>
        <p:spPr/>
        <p:txBody>
          <a:bodyPr/>
          <a:lstStyle/>
          <a:p>
            <a:fld id="{8D799932-A8B8-8F42-A76C-E9DB1AB273F1}" type="slidenum">
              <a:rPr lang="de-DE" smtClean="0"/>
              <a:t>24</a:t>
            </a:fld>
            <a:endParaRPr lang="de-DE"/>
          </a:p>
        </p:txBody>
      </p:sp>
    </p:spTree>
    <p:extLst>
      <p:ext uri="{BB962C8B-B14F-4D97-AF65-F5344CB8AC3E}">
        <p14:creationId xmlns:p14="http://schemas.microsoft.com/office/powerpoint/2010/main" val="22002247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8D799932-A8B8-8F42-A76C-E9DB1AB273F1}" type="slidenum">
              <a:rPr lang="de-DE" smtClean="0"/>
              <a:t>25</a:t>
            </a:fld>
            <a:endParaRPr lang="de-DE"/>
          </a:p>
        </p:txBody>
      </p:sp>
    </p:spTree>
    <p:extLst>
      <p:ext uri="{BB962C8B-B14F-4D97-AF65-F5344CB8AC3E}">
        <p14:creationId xmlns:p14="http://schemas.microsoft.com/office/powerpoint/2010/main" val="35394619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8D799932-A8B8-8F42-A76C-E9DB1AB273F1}" type="slidenum">
              <a:rPr lang="de-DE" smtClean="0"/>
              <a:t>26</a:t>
            </a:fld>
            <a:endParaRPr lang="de-DE"/>
          </a:p>
        </p:txBody>
      </p:sp>
    </p:spTree>
    <p:extLst>
      <p:ext uri="{BB962C8B-B14F-4D97-AF65-F5344CB8AC3E}">
        <p14:creationId xmlns:p14="http://schemas.microsoft.com/office/powerpoint/2010/main" val="2248116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bg>
      <p:bgPr>
        <a:blipFill rotWithShape="1">
          <a:blip r:embed="rId2" cstate="print">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440296" y="2443734"/>
            <a:ext cx="7772400" cy="1397174"/>
          </a:xfrm>
        </p:spPr>
        <p:txBody>
          <a:bodyPr lIns="0" anchor="b" anchorCtr="0"/>
          <a:lstStyle>
            <a:lvl1pPr>
              <a:defRPr b="1" i="0" baseline="0">
                <a:solidFill>
                  <a:schemeClr val="bg1"/>
                </a:solidFill>
              </a:defRPr>
            </a:lvl1pPr>
          </a:lstStyle>
          <a:p>
            <a:r>
              <a:rPr lang="de-DE" dirty="0" smtClean="0"/>
              <a:t>Titel des Vortrags</a:t>
            </a:r>
            <a:br>
              <a:rPr lang="de-DE" dirty="0" smtClean="0"/>
            </a:br>
            <a:r>
              <a:rPr lang="de-DE" dirty="0" smtClean="0"/>
              <a:t>mit Unterzeile</a:t>
            </a:r>
            <a:endParaRPr lang="de-DE" dirty="0"/>
          </a:p>
        </p:txBody>
      </p:sp>
      <p:sp>
        <p:nvSpPr>
          <p:cNvPr id="4" name="Datumsplatzhalter 3"/>
          <p:cNvSpPr>
            <a:spLocks noGrp="1"/>
          </p:cNvSpPr>
          <p:nvPr>
            <p:ph type="dt" sz="half" idx="10"/>
          </p:nvPr>
        </p:nvSpPr>
        <p:spPr>
          <a:xfrm>
            <a:off x="464410" y="3840908"/>
            <a:ext cx="1725249" cy="273844"/>
          </a:xfrm>
        </p:spPr>
        <p:txBody>
          <a:bodyPr lIns="0"/>
          <a:lstStyle>
            <a:lvl1pPr>
              <a:defRPr sz="1800" b="0" i="0">
                <a:solidFill>
                  <a:schemeClr val="bg1"/>
                </a:solidFill>
              </a:defRPr>
            </a:lvl1pPr>
          </a:lstStyle>
          <a:p>
            <a:r>
              <a:rPr lang="de-DE" smtClean="0"/>
              <a:t>17.09.21</a:t>
            </a:r>
            <a:endParaRPr lang="de-DE" dirty="0"/>
          </a:p>
        </p:txBody>
      </p:sp>
    </p:spTree>
    <p:extLst>
      <p:ext uri="{BB962C8B-B14F-4D97-AF65-F5344CB8AC3E}">
        <p14:creationId xmlns:p14="http://schemas.microsoft.com/office/powerpoint/2010/main" val="101501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haltsfoli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e-DE" dirty="0" smtClean="0"/>
              <a:t>Titel bearbeiten</a:t>
            </a:r>
            <a:endParaRPr lang="de-DE" dirty="0"/>
          </a:p>
        </p:txBody>
      </p:sp>
      <p:sp>
        <p:nvSpPr>
          <p:cNvPr id="3" name="Inhaltsplatzhalter 2"/>
          <p:cNvSpPr>
            <a:spLocks noGrp="1"/>
          </p:cNvSpPr>
          <p:nvPr>
            <p:ph idx="1"/>
          </p:nvPr>
        </p:nvSpPr>
        <p:spPr/>
        <p:txBody>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p:txBody>
      </p:sp>
      <p:sp>
        <p:nvSpPr>
          <p:cNvPr id="4" name="Datumsplatzhalter 3"/>
          <p:cNvSpPr>
            <a:spLocks noGrp="1"/>
          </p:cNvSpPr>
          <p:nvPr>
            <p:ph type="dt" sz="half" idx="10"/>
          </p:nvPr>
        </p:nvSpPr>
        <p:spPr/>
        <p:txBody>
          <a:bodyPr/>
          <a:lstStyle>
            <a:lvl1pPr>
              <a:defRPr/>
            </a:lvl1pPr>
          </a:lstStyle>
          <a:p>
            <a:r>
              <a:rPr lang="de-DE" dirty="0" smtClean="0"/>
              <a:t>7.12.2022</a:t>
            </a:r>
            <a:endParaRPr lang="de-DE" dirty="0"/>
          </a:p>
        </p:txBody>
      </p:sp>
      <p:sp>
        <p:nvSpPr>
          <p:cNvPr id="5" name="Fußzeilenplatzhalter 4"/>
          <p:cNvSpPr>
            <a:spLocks noGrp="1"/>
          </p:cNvSpPr>
          <p:nvPr>
            <p:ph type="ftr" sz="quarter" idx="11"/>
          </p:nvPr>
        </p:nvSpPr>
        <p:spPr/>
        <p:txBody>
          <a:bodyPr/>
          <a:lstStyle>
            <a:lvl1pPr>
              <a:defRPr/>
            </a:lvl1pPr>
          </a:lstStyle>
          <a:p>
            <a:r>
              <a:rPr lang="de-DE" dirty="0" smtClean="0"/>
              <a:t>AG PV Freiflächenanlagen</a:t>
            </a:r>
            <a:endParaRPr lang="de-DE" dirty="0"/>
          </a:p>
        </p:txBody>
      </p:sp>
      <p:sp>
        <p:nvSpPr>
          <p:cNvPr id="6" name="Foliennummernplatzhalter 5"/>
          <p:cNvSpPr>
            <a:spLocks noGrp="1"/>
          </p:cNvSpPr>
          <p:nvPr>
            <p:ph type="sldNum" sz="quarter" idx="12"/>
          </p:nvPr>
        </p:nvSpPr>
        <p:spPr/>
        <p:txBody>
          <a:bodyPr/>
          <a:lstStyle>
            <a:lvl1pPr>
              <a:defRPr/>
            </a:lvl1pPr>
          </a:lstStyle>
          <a:p>
            <a:fld id="{FBF865EE-00F9-4432-929E-0DECBFCC9DF0}" type="slidenum">
              <a:rPr lang="de-DE" smtClean="0"/>
              <a:pPr/>
              <a:t>‹Nr.›</a:t>
            </a:fld>
            <a:endParaRPr lang="de-DE" dirty="0"/>
          </a:p>
        </p:txBody>
      </p:sp>
      <p:sp>
        <p:nvSpPr>
          <p:cNvPr id="8" name="Textplatzhalter 7"/>
          <p:cNvSpPr>
            <a:spLocks noGrp="1"/>
          </p:cNvSpPr>
          <p:nvPr>
            <p:ph type="body" sz="quarter" idx="13" hasCustomPrompt="1"/>
          </p:nvPr>
        </p:nvSpPr>
        <p:spPr>
          <a:xfrm>
            <a:off x="457200" y="371475"/>
            <a:ext cx="7921625" cy="415925"/>
          </a:xfrm>
        </p:spPr>
        <p:txBody>
          <a:bodyPr>
            <a:normAutofit/>
          </a:bodyPr>
          <a:lstStyle>
            <a:lvl1pPr marL="0" indent="0">
              <a:buNone/>
              <a:defRPr sz="2000" b="1" baseline="0">
                <a:solidFill>
                  <a:schemeClr val="bg1"/>
                </a:solidFill>
              </a:defRPr>
            </a:lvl1pPr>
          </a:lstStyle>
          <a:p>
            <a:pPr lvl="0"/>
            <a:r>
              <a:rPr lang="de-DE" dirty="0" smtClean="0"/>
              <a:t>Platz für eine Headline</a:t>
            </a:r>
            <a:endParaRPr lang="de-DE" dirty="0"/>
          </a:p>
        </p:txBody>
      </p:sp>
    </p:spTree>
    <p:extLst>
      <p:ext uri="{BB962C8B-B14F-4D97-AF65-F5344CB8AC3E}">
        <p14:creationId xmlns:p14="http://schemas.microsoft.com/office/powerpoint/2010/main" val="3777473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r>
              <a:rPr lang="de-DE" smtClean="0"/>
              <a:t>17.09.21</a:t>
            </a:r>
            <a:endParaRPr lang="de-DE" dirty="0"/>
          </a:p>
        </p:txBody>
      </p:sp>
      <p:sp>
        <p:nvSpPr>
          <p:cNvPr id="4" name="Fußzeilenplatzhalter 3"/>
          <p:cNvSpPr>
            <a:spLocks noGrp="1"/>
          </p:cNvSpPr>
          <p:nvPr>
            <p:ph type="ftr" sz="quarter" idx="11"/>
          </p:nvPr>
        </p:nvSpPr>
        <p:spPr/>
        <p:txBody>
          <a:bodyPr/>
          <a:lstStyle>
            <a:lvl1pPr>
              <a:defRPr/>
            </a:lvl1pPr>
          </a:lstStyle>
          <a:p>
            <a:endParaRPr lang="de-DE" dirty="0" smtClean="0"/>
          </a:p>
          <a:p>
            <a:r>
              <a:rPr lang="de-DE" dirty="0" smtClean="0"/>
              <a:t>AG PV Freiflächenanlagen</a:t>
            </a:r>
          </a:p>
          <a:p>
            <a:endParaRPr lang="de-DE" dirty="0"/>
          </a:p>
        </p:txBody>
      </p:sp>
      <p:sp>
        <p:nvSpPr>
          <p:cNvPr id="5" name="Foliennummernplatzhalter 4"/>
          <p:cNvSpPr>
            <a:spLocks noGrp="1"/>
          </p:cNvSpPr>
          <p:nvPr>
            <p:ph type="sldNum" sz="quarter" idx="12"/>
          </p:nvPr>
        </p:nvSpPr>
        <p:spPr/>
        <p:txBody>
          <a:bodyPr/>
          <a:lstStyle/>
          <a:p>
            <a:fld id="{F447CDE3-A38D-E441-BF47-DAAD4A0C3F70}" type="slidenum">
              <a:rPr lang="de-DE" smtClean="0"/>
              <a:pPr/>
              <a:t>‹Nr.›</a:t>
            </a:fld>
            <a:endParaRPr lang="de-DE" dirty="0"/>
          </a:p>
        </p:txBody>
      </p:sp>
    </p:spTree>
    <p:extLst>
      <p:ext uri="{BB962C8B-B14F-4D97-AF65-F5344CB8AC3E}">
        <p14:creationId xmlns:p14="http://schemas.microsoft.com/office/powerpoint/2010/main" val="4164331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piteltrenner">
    <p:bg>
      <p:bgPr>
        <a:blipFill rotWithShape="1">
          <a:blip r:embed="rId2" cstate="print">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lvl1pPr>
              <a:defRPr>
                <a:solidFill>
                  <a:schemeClr val="bg1"/>
                </a:solidFill>
              </a:defRPr>
            </a:lvl1pPr>
          </a:lstStyle>
          <a:p>
            <a:r>
              <a:rPr lang="de-DE" smtClean="0"/>
              <a:t>17.09.21</a:t>
            </a:r>
            <a:endParaRPr lang="de-DE" dirty="0"/>
          </a:p>
        </p:txBody>
      </p:sp>
      <p:sp>
        <p:nvSpPr>
          <p:cNvPr id="5" name="Fußzeilenplatzhalter 4"/>
          <p:cNvSpPr>
            <a:spLocks noGrp="1"/>
          </p:cNvSpPr>
          <p:nvPr>
            <p:ph type="ftr" sz="quarter" idx="11"/>
          </p:nvPr>
        </p:nvSpPr>
        <p:spPr/>
        <p:txBody>
          <a:bodyPr/>
          <a:lstStyle>
            <a:lvl1pPr>
              <a:defRPr>
                <a:solidFill>
                  <a:schemeClr val="bg1"/>
                </a:solidFill>
              </a:defRPr>
            </a:lvl1pPr>
          </a:lstStyle>
          <a:p>
            <a:r>
              <a:rPr lang="de-DE" smtClean="0"/>
              <a:t>|   Stadt Bielefeld Amt für xxxx</a:t>
            </a:r>
            <a:endParaRPr lang="de-DE" dirty="0"/>
          </a:p>
        </p:txBody>
      </p:sp>
      <p:sp>
        <p:nvSpPr>
          <p:cNvPr id="6" name="Foliennummernplatzhalter 5"/>
          <p:cNvSpPr>
            <a:spLocks noGrp="1"/>
          </p:cNvSpPr>
          <p:nvPr>
            <p:ph type="sldNum" sz="quarter" idx="12"/>
          </p:nvPr>
        </p:nvSpPr>
        <p:spPr/>
        <p:txBody>
          <a:bodyPr/>
          <a:lstStyle>
            <a:lvl1pPr>
              <a:defRPr>
                <a:solidFill>
                  <a:schemeClr val="bg1"/>
                </a:solidFill>
              </a:defRPr>
            </a:lvl1pPr>
          </a:lstStyle>
          <a:p>
            <a:fld id="{F447CDE3-A38D-E441-BF47-DAAD4A0C3F70}" type="slidenum">
              <a:rPr lang="de-DE" smtClean="0"/>
              <a:pPr/>
              <a:t>‹Nr.›</a:t>
            </a:fld>
            <a:endParaRPr lang="de-DE"/>
          </a:p>
        </p:txBody>
      </p:sp>
      <p:sp>
        <p:nvSpPr>
          <p:cNvPr id="8" name="Titel 7"/>
          <p:cNvSpPr>
            <a:spLocks noGrp="1"/>
          </p:cNvSpPr>
          <p:nvPr>
            <p:ph type="title" hasCustomPrompt="1"/>
          </p:nvPr>
        </p:nvSpPr>
        <p:spPr>
          <a:xfrm>
            <a:off x="457200" y="1681655"/>
            <a:ext cx="6321972" cy="2588172"/>
          </a:xfrm>
        </p:spPr>
        <p:txBody>
          <a:bodyPr/>
          <a:lstStyle>
            <a:lvl1pPr>
              <a:defRPr baseline="0">
                <a:solidFill>
                  <a:schemeClr val="bg1"/>
                </a:solidFill>
              </a:defRPr>
            </a:lvl1pPr>
          </a:lstStyle>
          <a:p>
            <a:r>
              <a:rPr lang="de-DE" dirty="0" smtClean="0"/>
              <a:t>Hier eine Headline für ein neues Kapitel</a:t>
            </a:r>
            <a:br>
              <a:rPr lang="de-DE" dirty="0" smtClean="0"/>
            </a:br>
            <a:endParaRPr lang="de-DE" dirty="0"/>
          </a:p>
        </p:txBody>
      </p:sp>
    </p:spTree>
    <p:extLst>
      <p:ext uri="{BB962C8B-B14F-4D97-AF65-F5344CB8AC3E}">
        <p14:creationId xmlns:p14="http://schemas.microsoft.com/office/powerpoint/2010/main" val="2779261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p:txBody>
      </p:sp>
      <p:sp>
        <p:nvSpPr>
          <p:cNvPr id="4" name="Inhaltsplatzhalter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p:txBody>
      </p:sp>
      <p:sp>
        <p:nvSpPr>
          <p:cNvPr id="5" name="Datumsplatzhalter 4"/>
          <p:cNvSpPr>
            <a:spLocks noGrp="1"/>
          </p:cNvSpPr>
          <p:nvPr>
            <p:ph type="dt" sz="half" idx="10"/>
          </p:nvPr>
        </p:nvSpPr>
        <p:spPr/>
        <p:txBody>
          <a:bodyPr/>
          <a:lstStyle/>
          <a:p>
            <a:r>
              <a:rPr lang="de-DE" smtClean="0"/>
              <a:t>17.09.21</a:t>
            </a:r>
            <a:endParaRPr lang="de-DE"/>
          </a:p>
        </p:txBody>
      </p:sp>
      <p:sp>
        <p:nvSpPr>
          <p:cNvPr id="6" name="Fußzeilenplatzhalter 5"/>
          <p:cNvSpPr>
            <a:spLocks noGrp="1"/>
          </p:cNvSpPr>
          <p:nvPr>
            <p:ph type="ftr" sz="quarter" idx="11"/>
          </p:nvPr>
        </p:nvSpPr>
        <p:spPr/>
        <p:txBody>
          <a:bodyPr/>
          <a:lstStyle/>
          <a:p>
            <a:r>
              <a:rPr lang="de-DE" smtClean="0"/>
              <a:t>|   Stadt Bielefeld Amt für xxxx</a:t>
            </a:r>
            <a:endParaRPr lang="de-DE"/>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0" y="371475"/>
            <a:ext cx="7921625" cy="415925"/>
          </a:xfrm>
        </p:spPr>
        <p:txBody>
          <a:bodyPr>
            <a:normAutofit/>
          </a:bodyPr>
          <a:lstStyle>
            <a:lvl1pPr marL="0" indent="0">
              <a:buNone/>
              <a:defRPr sz="2000" b="1" baseline="0">
                <a:solidFill>
                  <a:schemeClr val="bg1"/>
                </a:solidFill>
              </a:defRPr>
            </a:lvl1pPr>
          </a:lstStyle>
          <a:p>
            <a:pPr lvl="0"/>
            <a:r>
              <a:rPr lang="de-DE" dirty="0" smtClean="0"/>
              <a:t>Platz für eine Headline</a:t>
            </a:r>
            <a:endParaRPr lang="de-DE" dirty="0"/>
          </a:p>
        </p:txBody>
      </p:sp>
    </p:spTree>
    <p:extLst>
      <p:ext uri="{BB962C8B-B14F-4D97-AF65-F5344CB8AC3E}">
        <p14:creationId xmlns:p14="http://schemas.microsoft.com/office/powerpoint/2010/main" val="1816057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sp>
        <p:nvSpPr>
          <p:cNvPr id="5" name="Datumsplatzhalter 4"/>
          <p:cNvSpPr>
            <a:spLocks noGrp="1"/>
          </p:cNvSpPr>
          <p:nvPr>
            <p:ph type="dt" sz="half" idx="10"/>
          </p:nvPr>
        </p:nvSpPr>
        <p:spPr/>
        <p:txBody>
          <a:bodyPr/>
          <a:lstStyle/>
          <a:p>
            <a:r>
              <a:rPr lang="de-DE" smtClean="0"/>
              <a:t>17.09.21</a:t>
            </a:r>
            <a:endParaRPr lang="de-DE"/>
          </a:p>
        </p:txBody>
      </p:sp>
      <p:sp>
        <p:nvSpPr>
          <p:cNvPr id="6" name="Fußzeilenplatzhalter 5"/>
          <p:cNvSpPr>
            <a:spLocks noGrp="1"/>
          </p:cNvSpPr>
          <p:nvPr>
            <p:ph type="ftr" sz="quarter" idx="11"/>
          </p:nvPr>
        </p:nvSpPr>
        <p:spPr/>
        <p:txBody>
          <a:bodyPr/>
          <a:lstStyle/>
          <a:p>
            <a:r>
              <a:rPr lang="de-DE" smtClean="0"/>
              <a:t>|   Stadt Bielefeld Amt für xxxx</a:t>
            </a:r>
            <a:endParaRPr lang="de-DE"/>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0" y="371475"/>
            <a:ext cx="7921625" cy="415925"/>
          </a:xfrm>
        </p:spPr>
        <p:txBody>
          <a:bodyPr>
            <a:normAutofit/>
          </a:bodyPr>
          <a:lstStyle>
            <a:lvl1pPr marL="0" indent="0">
              <a:buNone/>
              <a:defRPr sz="2000" b="1" baseline="0">
                <a:solidFill>
                  <a:schemeClr val="bg1"/>
                </a:solidFill>
              </a:defRPr>
            </a:lvl1pPr>
          </a:lstStyle>
          <a:p>
            <a:pPr lvl="0"/>
            <a:r>
              <a:rPr lang="de-DE" dirty="0" smtClean="0"/>
              <a:t>Platz für eine Headline</a:t>
            </a:r>
            <a:endParaRPr lang="de-DE" dirty="0"/>
          </a:p>
        </p:txBody>
      </p:sp>
      <p:sp>
        <p:nvSpPr>
          <p:cNvPr id="9" name="Bildplatzhalter 8"/>
          <p:cNvSpPr>
            <a:spLocks noGrp="1"/>
          </p:cNvSpPr>
          <p:nvPr>
            <p:ph type="pic" sz="quarter" idx="14"/>
          </p:nvPr>
        </p:nvSpPr>
        <p:spPr>
          <a:xfrm>
            <a:off x="0" y="887413"/>
            <a:ext cx="5708650" cy="3879850"/>
          </a:xfrm>
        </p:spPr>
        <p:txBody>
          <a:bodyPr/>
          <a:lstStyle/>
          <a:p>
            <a:endParaRPr lang="de-DE"/>
          </a:p>
        </p:txBody>
      </p:sp>
      <p:sp>
        <p:nvSpPr>
          <p:cNvPr id="11" name="Bildplatzhalter 10"/>
          <p:cNvSpPr>
            <a:spLocks noGrp="1"/>
          </p:cNvSpPr>
          <p:nvPr>
            <p:ph type="pic" sz="quarter" idx="15"/>
          </p:nvPr>
        </p:nvSpPr>
        <p:spPr>
          <a:xfrm>
            <a:off x="5708650" y="887413"/>
            <a:ext cx="3435350" cy="1944954"/>
          </a:xfrm>
        </p:spPr>
        <p:txBody>
          <a:bodyPr/>
          <a:lstStyle/>
          <a:p>
            <a:endParaRPr lang="de-DE"/>
          </a:p>
        </p:txBody>
      </p:sp>
      <p:sp>
        <p:nvSpPr>
          <p:cNvPr id="13" name="Bildplatzhalter 12"/>
          <p:cNvSpPr>
            <a:spLocks noGrp="1"/>
          </p:cNvSpPr>
          <p:nvPr>
            <p:ph type="pic" sz="quarter" idx="16"/>
          </p:nvPr>
        </p:nvSpPr>
        <p:spPr>
          <a:xfrm>
            <a:off x="5708650" y="2832367"/>
            <a:ext cx="3435350" cy="1934896"/>
          </a:xfrm>
        </p:spPr>
        <p:txBody>
          <a:bodyPr/>
          <a:lstStyle/>
          <a:p>
            <a:endParaRPr lang="de-DE"/>
          </a:p>
        </p:txBody>
      </p:sp>
    </p:spTree>
    <p:extLst>
      <p:ext uri="{BB962C8B-B14F-4D97-AF65-F5344CB8AC3E}">
        <p14:creationId xmlns:p14="http://schemas.microsoft.com/office/powerpoint/2010/main" val="628674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Zwei Inhalte">
    <p:spTree>
      <p:nvGrpSpPr>
        <p:cNvPr id="1" name=""/>
        <p:cNvGrpSpPr/>
        <p:nvPr/>
      </p:nvGrpSpPr>
      <p:grpSpPr>
        <a:xfrm>
          <a:off x="0" y="0"/>
          <a:ext cx="0" cy="0"/>
          <a:chOff x="0" y="0"/>
          <a:chExt cx="0" cy="0"/>
        </a:xfrm>
      </p:grpSpPr>
      <p:sp>
        <p:nvSpPr>
          <p:cNvPr id="9" name="Bildplatzhalter 8"/>
          <p:cNvSpPr>
            <a:spLocks noGrp="1"/>
          </p:cNvSpPr>
          <p:nvPr>
            <p:ph type="pic" sz="quarter" idx="14"/>
          </p:nvPr>
        </p:nvSpPr>
        <p:spPr>
          <a:xfrm>
            <a:off x="0" y="887412"/>
            <a:ext cx="9144000" cy="4256087"/>
          </a:xfrm>
        </p:spPr>
        <p:txBody>
          <a:bodyPr/>
          <a:lstStyle/>
          <a:p>
            <a:endParaRPr lang="de-DE"/>
          </a:p>
        </p:txBody>
      </p:sp>
      <p:sp>
        <p:nvSpPr>
          <p:cNvPr id="5" name="Datumsplatzhalter 4"/>
          <p:cNvSpPr>
            <a:spLocks noGrp="1"/>
          </p:cNvSpPr>
          <p:nvPr>
            <p:ph type="dt" sz="half" idx="10"/>
          </p:nvPr>
        </p:nvSpPr>
        <p:spPr/>
        <p:txBody>
          <a:bodyPr/>
          <a:lstStyle/>
          <a:p>
            <a:r>
              <a:rPr lang="de-DE" smtClean="0"/>
              <a:t>17.09.21</a:t>
            </a:r>
            <a:endParaRPr lang="de-DE"/>
          </a:p>
        </p:txBody>
      </p:sp>
      <p:sp>
        <p:nvSpPr>
          <p:cNvPr id="6" name="Fußzeilenplatzhalter 5"/>
          <p:cNvSpPr>
            <a:spLocks noGrp="1"/>
          </p:cNvSpPr>
          <p:nvPr>
            <p:ph type="ftr" sz="quarter" idx="11"/>
          </p:nvPr>
        </p:nvSpPr>
        <p:spPr/>
        <p:txBody>
          <a:bodyPr/>
          <a:lstStyle/>
          <a:p>
            <a:r>
              <a:rPr lang="de-DE" smtClean="0"/>
              <a:t>|   Stadt Bielefeld Amt für xxxx</a:t>
            </a:r>
            <a:endParaRPr lang="de-DE"/>
          </a:p>
        </p:txBody>
      </p:sp>
      <p:sp>
        <p:nvSpPr>
          <p:cNvPr id="7" name="Foliennummernplatzhalter 6"/>
          <p:cNvSpPr>
            <a:spLocks noGrp="1"/>
          </p:cNvSpPr>
          <p:nvPr>
            <p:ph type="sldNum" sz="quarter" idx="12"/>
          </p:nvPr>
        </p:nvSpPr>
        <p:spPr/>
        <p:txBody>
          <a:bodyPr/>
          <a:lstStyle/>
          <a:p>
            <a:fld id="{F447CDE3-A38D-E441-BF47-DAAD4A0C3F70}" type="slidenum">
              <a:rPr lang="de-DE" smtClean="0"/>
              <a:t>‹Nr.›</a:t>
            </a:fld>
            <a:endParaRPr lang="de-DE"/>
          </a:p>
        </p:txBody>
      </p:sp>
      <p:sp>
        <p:nvSpPr>
          <p:cNvPr id="8" name="Textplatzhalter 7"/>
          <p:cNvSpPr>
            <a:spLocks noGrp="1"/>
          </p:cNvSpPr>
          <p:nvPr>
            <p:ph type="body" sz="quarter" idx="13" hasCustomPrompt="1"/>
          </p:nvPr>
        </p:nvSpPr>
        <p:spPr>
          <a:xfrm>
            <a:off x="457200" y="371475"/>
            <a:ext cx="7921625" cy="415925"/>
          </a:xfrm>
        </p:spPr>
        <p:txBody>
          <a:bodyPr>
            <a:normAutofit/>
          </a:bodyPr>
          <a:lstStyle>
            <a:lvl1pPr marL="0" indent="0">
              <a:buNone/>
              <a:defRPr sz="2000" b="1" baseline="0">
                <a:solidFill>
                  <a:schemeClr val="bg1"/>
                </a:solidFill>
              </a:defRPr>
            </a:lvl1pPr>
          </a:lstStyle>
          <a:p>
            <a:pPr lvl="0"/>
            <a:r>
              <a:rPr lang="de-DE" dirty="0" smtClean="0"/>
              <a:t>Platz für eine Headline</a:t>
            </a:r>
            <a:endParaRPr lang="de-DE" dirty="0"/>
          </a:p>
        </p:txBody>
      </p:sp>
    </p:spTree>
    <p:extLst>
      <p:ext uri="{BB962C8B-B14F-4D97-AF65-F5344CB8AC3E}">
        <p14:creationId xmlns:p14="http://schemas.microsoft.com/office/powerpoint/2010/main" val="198164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cstate="print">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982061"/>
            <a:ext cx="8229600" cy="857250"/>
          </a:xfrm>
          <a:prstGeom prst="rect">
            <a:avLst/>
          </a:prstGeom>
        </p:spPr>
        <p:txBody>
          <a:bodyPr vert="horz" lIns="0" tIns="45720" rIns="91440" bIns="45720" rtlCol="0" anchor="ctr">
            <a:normAutofit/>
          </a:bodyPr>
          <a:lstStyle/>
          <a:p>
            <a:r>
              <a:rPr lang="de-DE" dirty="0" smtClean="0"/>
              <a:t>Titel bearbeiten</a:t>
            </a:r>
            <a:endParaRPr lang="de-DE" dirty="0"/>
          </a:p>
        </p:txBody>
      </p:sp>
      <p:sp>
        <p:nvSpPr>
          <p:cNvPr id="3" name="Textplatzhalter 2"/>
          <p:cNvSpPr>
            <a:spLocks noGrp="1"/>
          </p:cNvSpPr>
          <p:nvPr>
            <p:ph type="body" idx="1"/>
          </p:nvPr>
        </p:nvSpPr>
        <p:spPr>
          <a:xfrm>
            <a:off x="457200" y="1839311"/>
            <a:ext cx="8229600" cy="2755312"/>
          </a:xfrm>
          <a:prstGeom prst="rect">
            <a:avLst/>
          </a:prstGeom>
        </p:spPr>
        <p:txBody>
          <a:bodyPr vert="horz" lIns="0" tIns="45720" rIns="91440" bIns="45720" rtlCol="0">
            <a:normAutofit/>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p:txBody>
      </p:sp>
      <p:sp>
        <p:nvSpPr>
          <p:cNvPr id="4" name="Datumsplatzhalter 3"/>
          <p:cNvSpPr>
            <a:spLocks noGrp="1"/>
          </p:cNvSpPr>
          <p:nvPr>
            <p:ph type="dt" sz="half" idx="2"/>
          </p:nvPr>
        </p:nvSpPr>
        <p:spPr>
          <a:xfrm>
            <a:off x="457200" y="4767263"/>
            <a:ext cx="874110" cy="273844"/>
          </a:xfrm>
          <a:prstGeom prst="rect">
            <a:avLst/>
          </a:prstGeom>
        </p:spPr>
        <p:txBody>
          <a:bodyPr vert="horz" lIns="0" tIns="45720" rIns="91440" bIns="45720" rtlCol="0" anchor="ctr"/>
          <a:lstStyle>
            <a:lvl1pPr algn="l">
              <a:defRPr sz="1200" b="1" i="0">
                <a:solidFill>
                  <a:schemeClr val="tx1"/>
                </a:solidFill>
              </a:defRPr>
            </a:lvl1pPr>
          </a:lstStyle>
          <a:p>
            <a:r>
              <a:rPr lang="de-DE" smtClean="0"/>
              <a:t>17.09.21</a:t>
            </a:r>
            <a:endParaRPr lang="de-DE" dirty="0"/>
          </a:p>
        </p:txBody>
      </p:sp>
      <p:sp>
        <p:nvSpPr>
          <p:cNvPr id="5" name="Fußzeilenplatzhalter 4"/>
          <p:cNvSpPr>
            <a:spLocks noGrp="1"/>
          </p:cNvSpPr>
          <p:nvPr>
            <p:ph type="ftr" sz="quarter" idx="3"/>
          </p:nvPr>
        </p:nvSpPr>
        <p:spPr>
          <a:xfrm>
            <a:off x="1331310" y="4767263"/>
            <a:ext cx="6761656" cy="273844"/>
          </a:xfrm>
          <a:prstGeom prst="rect">
            <a:avLst/>
          </a:prstGeom>
        </p:spPr>
        <p:txBody>
          <a:bodyPr vert="horz" lIns="0" tIns="45720" rIns="91440" bIns="45720" rtlCol="0" anchor="ctr"/>
          <a:lstStyle>
            <a:lvl1pPr algn="l">
              <a:defRPr sz="1200">
                <a:solidFill>
                  <a:schemeClr val="tx1"/>
                </a:solidFill>
              </a:defRPr>
            </a:lvl1pPr>
          </a:lstStyle>
          <a:p>
            <a:r>
              <a:rPr lang="de-DE" smtClean="0"/>
              <a:t>|   Stadt Bielefeld Amt für xxxx</a:t>
            </a:r>
            <a:endParaRPr lang="de-DE" dirty="0"/>
          </a:p>
        </p:txBody>
      </p:sp>
      <p:sp>
        <p:nvSpPr>
          <p:cNvPr id="6" name="Foliennummernplatzhalter 5"/>
          <p:cNvSpPr>
            <a:spLocks noGrp="1"/>
          </p:cNvSpPr>
          <p:nvPr>
            <p:ph type="sldNum" sz="quarter" idx="4"/>
          </p:nvPr>
        </p:nvSpPr>
        <p:spPr>
          <a:xfrm>
            <a:off x="8092967" y="4767263"/>
            <a:ext cx="593833" cy="273844"/>
          </a:xfrm>
          <a:prstGeom prst="rect">
            <a:avLst/>
          </a:prstGeom>
        </p:spPr>
        <p:txBody>
          <a:bodyPr vert="horz" lIns="91440" tIns="45720" rIns="91440" bIns="45720" rtlCol="0" anchor="ctr"/>
          <a:lstStyle>
            <a:lvl1pPr algn="r">
              <a:defRPr sz="1200">
                <a:solidFill>
                  <a:schemeClr val="tx1"/>
                </a:solidFill>
              </a:defRPr>
            </a:lvl1pPr>
          </a:lstStyle>
          <a:p>
            <a:fld id="{F447CDE3-A38D-E441-BF47-DAAD4A0C3F70}" type="slidenum">
              <a:rPr lang="de-DE" smtClean="0"/>
              <a:pPr/>
              <a:t>‹Nr.›</a:t>
            </a:fld>
            <a:endParaRPr lang="de-DE" dirty="0"/>
          </a:p>
        </p:txBody>
      </p:sp>
    </p:spTree>
    <p:extLst>
      <p:ext uri="{BB962C8B-B14F-4D97-AF65-F5344CB8AC3E}">
        <p14:creationId xmlns:p14="http://schemas.microsoft.com/office/powerpoint/2010/main" val="335012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1" r:id="rId4"/>
    <p:sldLayoutId id="2147483652" r:id="rId5"/>
    <p:sldLayoutId id="2147483653" r:id="rId6"/>
    <p:sldLayoutId id="2147483654" r:id="rId7"/>
  </p:sldLayoutIdLst>
  <p:hf hdr="0"/>
  <p:txStyles>
    <p:titleStyle>
      <a:lvl1pPr algn="l" defTabSz="457200" rtl="0" eaLnBrk="1" latinLnBrk="0" hangingPunct="1">
        <a:spcBef>
          <a:spcPct val="0"/>
        </a:spcBef>
        <a:buNone/>
        <a:defRPr sz="3600" b="1" i="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440296" y="3549374"/>
            <a:ext cx="7772400" cy="1397174"/>
          </a:xfrm>
        </p:spPr>
        <p:txBody>
          <a:bodyPr>
            <a:normAutofit fontScale="90000"/>
          </a:bodyPr>
          <a:lstStyle/>
          <a:p>
            <a:r>
              <a:rPr lang="de-DE" dirty="0" smtClean="0"/>
              <a:t>Standortkonzept </a:t>
            </a:r>
            <a:br>
              <a:rPr lang="de-DE" dirty="0" smtClean="0"/>
            </a:br>
            <a:r>
              <a:rPr lang="de-DE" dirty="0" smtClean="0"/>
              <a:t>Photovoltaik-Freiflächenanlagen</a:t>
            </a:r>
            <a:br>
              <a:rPr lang="de-DE" dirty="0" smtClean="0"/>
            </a:br>
            <a:r>
              <a:rPr lang="de-DE" dirty="0" smtClean="0"/>
              <a:t>in Bielefeld</a:t>
            </a:r>
            <a:br>
              <a:rPr lang="de-DE" dirty="0" smtClean="0"/>
            </a:br>
            <a:r>
              <a:rPr lang="de-DE" dirty="0" smtClean="0"/>
              <a:t/>
            </a:r>
            <a:br>
              <a:rPr lang="de-DE" dirty="0" smtClean="0"/>
            </a:br>
            <a:r>
              <a:rPr lang="de-DE" sz="1800" b="0" dirty="0" smtClean="0"/>
              <a:t>Erarbeitet von der AG „Photovoltaik-Freiflächenanlagen“ des Umweltamtes und des Bauamtes</a:t>
            </a:r>
            <a:r>
              <a:rPr lang="de-DE" sz="2200" b="0" dirty="0" smtClean="0"/>
              <a:t/>
            </a:r>
            <a:br>
              <a:rPr lang="de-DE" sz="2200" b="0" dirty="0" smtClean="0"/>
            </a:br>
            <a:r>
              <a:rPr lang="de-DE" sz="2200" b="0" dirty="0" smtClean="0"/>
              <a:t/>
            </a:r>
            <a:br>
              <a:rPr lang="de-DE" sz="2200" b="0" dirty="0" smtClean="0"/>
            </a:br>
            <a:r>
              <a:rPr lang="de-DE" sz="1800" b="0" dirty="0" smtClean="0"/>
              <a:t>Stand August 2024 </a:t>
            </a:r>
            <a:endParaRPr lang="de-DE" sz="1800" b="0" dirty="0"/>
          </a:p>
        </p:txBody>
      </p:sp>
    </p:spTree>
    <p:extLst>
      <p:ext uri="{BB962C8B-B14F-4D97-AF65-F5344CB8AC3E}">
        <p14:creationId xmlns:p14="http://schemas.microsoft.com/office/powerpoint/2010/main" val="17614292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374697" y="986787"/>
            <a:ext cx="8229600" cy="3846469"/>
          </a:xfrm>
        </p:spPr>
        <p:txBody>
          <a:bodyPr>
            <a:normAutofit lnSpcReduction="10000"/>
          </a:bodyPr>
          <a:lstStyle/>
          <a:p>
            <a:endParaRPr lang="de-DE" dirty="0" smtClean="0"/>
          </a:p>
          <a:p>
            <a:r>
              <a:rPr lang="de-DE" b="1" dirty="0" smtClean="0"/>
              <a:t>Handlungsprogramm Klimaschutz (2018)</a:t>
            </a:r>
            <a:r>
              <a:rPr lang="de-DE" dirty="0" smtClean="0"/>
              <a:t>: </a:t>
            </a:r>
            <a:br>
              <a:rPr lang="de-DE" dirty="0" smtClean="0"/>
            </a:br>
            <a:r>
              <a:rPr lang="de-DE" dirty="0" smtClean="0"/>
              <a:t>Ziel ist der Ausbau erneuerbarer Energie, 80% des Strombedarfs soll bis 2035 aus erneuerbaren Energien gedeckt werden</a:t>
            </a:r>
          </a:p>
          <a:p>
            <a:endParaRPr lang="de-DE" dirty="0"/>
          </a:p>
          <a:p>
            <a:r>
              <a:rPr lang="de-DE" dirty="0" smtClean="0"/>
              <a:t>Beschluss des </a:t>
            </a:r>
            <a:r>
              <a:rPr lang="de-DE" dirty="0"/>
              <a:t>Haupt-, Wirtschaftsförderungs- und </a:t>
            </a:r>
            <a:r>
              <a:rPr lang="de-DE" dirty="0" smtClean="0"/>
              <a:t>Beteiligungsausschusses, 29.09.2022: </a:t>
            </a:r>
            <a:r>
              <a:rPr lang="de-DE" b="1" dirty="0" smtClean="0"/>
              <a:t>Klimaneutralität</a:t>
            </a:r>
            <a:r>
              <a:rPr lang="de-DE" dirty="0" smtClean="0"/>
              <a:t> bis 2030    </a:t>
            </a:r>
          </a:p>
          <a:p>
            <a:endParaRPr lang="de-DE" dirty="0" smtClean="0"/>
          </a:p>
          <a:p>
            <a:endParaRPr lang="de-DE" dirty="0" smtClean="0"/>
          </a:p>
        </p:txBody>
      </p:sp>
      <p:sp>
        <p:nvSpPr>
          <p:cNvPr id="6" name="Textplatzhalter 5"/>
          <p:cNvSpPr>
            <a:spLocks noGrp="1"/>
          </p:cNvSpPr>
          <p:nvPr>
            <p:ph type="body" sz="quarter" idx="13"/>
          </p:nvPr>
        </p:nvSpPr>
        <p:spPr/>
        <p:txBody>
          <a:bodyPr/>
          <a:lstStyle/>
          <a:p>
            <a:r>
              <a:rPr lang="de-DE" dirty="0" smtClean="0"/>
              <a:t>Was vorab geschah…</a:t>
            </a:r>
            <a:endParaRPr lang="de-DE" dirty="0"/>
          </a:p>
        </p:txBody>
      </p:sp>
      <p:sp>
        <p:nvSpPr>
          <p:cNvPr id="7" name="Foliennummernplatzhalter 6"/>
          <p:cNvSpPr>
            <a:spLocks noGrp="1"/>
          </p:cNvSpPr>
          <p:nvPr>
            <p:ph type="sldNum" sz="quarter" idx="12"/>
          </p:nvPr>
        </p:nvSpPr>
        <p:spPr>
          <a:xfrm>
            <a:off x="8081908" y="4767263"/>
            <a:ext cx="593833" cy="273844"/>
          </a:xfrm>
        </p:spPr>
        <p:txBody>
          <a:bodyPr/>
          <a:lstStyle/>
          <a:p>
            <a:fld id="{F447CDE3-A38D-E441-BF47-DAAD4A0C3F70}" type="slidenum">
              <a:rPr lang="de-DE" smtClean="0"/>
              <a:t>2</a:t>
            </a:fld>
            <a:endParaRPr lang="de-DE" dirty="0"/>
          </a:p>
        </p:txBody>
      </p:sp>
    </p:spTree>
    <p:extLst>
      <p:ext uri="{BB962C8B-B14F-4D97-AF65-F5344CB8AC3E}">
        <p14:creationId xmlns:p14="http://schemas.microsoft.com/office/powerpoint/2010/main" val="34674784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374697" y="986787"/>
            <a:ext cx="8229600" cy="3846469"/>
          </a:xfrm>
        </p:spPr>
        <p:txBody>
          <a:bodyPr>
            <a:normAutofit/>
          </a:bodyPr>
          <a:lstStyle/>
          <a:p>
            <a:endParaRPr lang="de-DE" sz="2000" dirty="0" smtClean="0"/>
          </a:p>
          <a:p>
            <a:r>
              <a:rPr lang="de-DE" sz="2000" dirty="0" smtClean="0"/>
              <a:t>Klimanotstand, Ukraine-Krieg</a:t>
            </a:r>
            <a:br>
              <a:rPr lang="de-DE" sz="2000" dirty="0" smtClean="0"/>
            </a:br>
            <a:r>
              <a:rPr lang="de-DE" sz="2000" dirty="0" smtClean="0"/>
              <a:t>		 Notwendigkeit </a:t>
            </a:r>
            <a:r>
              <a:rPr lang="de-DE" sz="2000" dirty="0"/>
              <a:t>zur Steigerung </a:t>
            </a:r>
            <a:r>
              <a:rPr lang="de-DE" sz="2000" dirty="0" smtClean="0"/>
              <a:t/>
            </a:r>
            <a:br>
              <a:rPr lang="de-DE" sz="2000" dirty="0" smtClean="0"/>
            </a:br>
            <a:r>
              <a:rPr lang="de-DE" sz="2000" dirty="0" smtClean="0"/>
              <a:t>		 der Nutzung erneuerbarer </a:t>
            </a:r>
            <a:r>
              <a:rPr lang="de-DE" sz="2000" dirty="0"/>
              <a:t>Energien </a:t>
            </a:r>
            <a:r>
              <a:rPr lang="de-DE" sz="2000" dirty="0" smtClean="0"/>
              <a:t/>
            </a:r>
            <a:br>
              <a:rPr lang="de-DE" sz="2000" dirty="0" smtClean="0"/>
            </a:br>
            <a:endParaRPr lang="de-DE" sz="2000" dirty="0"/>
          </a:p>
          <a:p>
            <a:r>
              <a:rPr lang="de-DE" sz="2000" dirty="0"/>
              <a:t>Zahlreiche Anfragen für die Errichtung von </a:t>
            </a:r>
            <a:r>
              <a:rPr lang="de-DE" sz="2000" dirty="0" smtClean="0"/>
              <a:t>Photovoltaik-Freiflächenanlagen (PV </a:t>
            </a:r>
            <a:r>
              <a:rPr lang="de-DE" sz="2000" dirty="0"/>
              <a:t>– </a:t>
            </a:r>
            <a:r>
              <a:rPr lang="de-DE" sz="2000" dirty="0" smtClean="0"/>
              <a:t>FFA) der </a:t>
            </a:r>
            <a:r>
              <a:rPr lang="de-DE" sz="2000" dirty="0"/>
              <a:t>Stadtwerke, des ISB, </a:t>
            </a:r>
            <a:r>
              <a:rPr lang="de-DE" sz="2000" dirty="0" smtClean="0"/>
              <a:t>Privater</a:t>
            </a:r>
            <a:br>
              <a:rPr lang="de-DE" sz="2000" dirty="0" smtClean="0"/>
            </a:br>
            <a:endParaRPr lang="de-DE" sz="2000" dirty="0"/>
          </a:p>
          <a:p>
            <a:r>
              <a:rPr lang="de-DE" sz="2000" u="sng" dirty="0" smtClean="0"/>
              <a:t>Beschluss des </a:t>
            </a:r>
            <a:r>
              <a:rPr lang="de-DE" sz="2000" u="sng" dirty="0" err="1" smtClean="0"/>
              <a:t>AfUK</a:t>
            </a:r>
            <a:r>
              <a:rPr lang="de-DE" sz="2000" u="sng" dirty="0" smtClean="0"/>
              <a:t> vom 26.04.2022</a:t>
            </a:r>
            <a:r>
              <a:rPr lang="de-DE" sz="2000" dirty="0" smtClean="0"/>
              <a:t>: </a:t>
            </a:r>
            <a:r>
              <a:rPr lang="de-DE" sz="2000" dirty="0"/>
              <a:t/>
            </a:r>
            <a:br>
              <a:rPr lang="de-DE" sz="2000" dirty="0"/>
            </a:br>
            <a:r>
              <a:rPr lang="de-DE" sz="2000" dirty="0"/>
              <a:t>Flächenscreening für </a:t>
            </a:r>
            <a:r>
              <a:rPr lang="de-DE" sz="2000" dirty="0" smtClean="0"/>
              <a:t>Potentialflächen für großflächige PV-FFA, Bewertung für die Realisierung, Strategie mit Prioritätensetzung</a:t>
            </a:r>
            <a:endParaRPr lang="de-DE" sz="2000" dirty="0"/>
          </a:p>
          <a:p>
            <a:pPr>
              <a:spcBef>
                <a:spcPts val="0"/>
              </a:spcBef>
            </a:pPr>
            <a:endParaRPr lang="de-DE" sz="2000" dirty="0" smtClean="0"/>
          </a:p>
        </p:txBody>
      </p:sp>
      <p:sp>
        <p:nvSpPr>
          <p:cNvPr id="6" name="Textplatzhalter 5"/>
          <p:cNvSpPr>
            <a:spLocks noGrp="1"/>
          </p:cNvSpPr>
          <p:nvPr>
            <p:ph type="body" sz="quarter" idx="13"/>
          </p:nvPr>
        </p:nvSpPr>
        <p:spPr/>
        <p:txBody>
          <a:bodyPr/>
          <a:lstStyle/>
          <a:p>
            <a:r>
              <a:rPr lang="de-DE" dirty="0" smtClean="0"/>
              <a:t>…bis zur Beschlussfassung</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3</a:t>
            </a:fld>
            <a:endParaRPr lang="de-DE"/>
          </a:p>
        </p:txBody>
      </p:sp>
      <p:sp>
        <p:nvSpPr>
          <p:cNvPr id="2" name="Pfeil nach rechts 1"/>
          <p:cNvSpPr/>
          <p:nvPr/>
        </p:nvSpPr>
        <p:spPr>
          <a:xfrm>
            <a:off x="767895" y="1758072"/>
            <a:ext cx="424362" cy="212181"/>
          </a:xfrm>
          <a:prstGeom prst="rightArrow">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7863080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690513"/>
            <a:ext cx="8229600" cy="857250"/>
          </a:xfrm>
        </p:spPr>
        <p:txBody>
          <a:bodyPr>
            <a:normAutofit/>
          </a:bodyPr>
          <a:lstStyle/>
          <a:p>
            <a:r>
              <a:rPr lang="de-DE" sz="2400" dirty="0"/>
              <a:t>Landesentwicklungsplan (LEP) NRW 2019</a:t>
            </a:r>
          </a:p>
        </p:txBody>
      </p:sp>
      <p:sp>
        <p:nvSpPr>
          <p:cNvPr id="3" name="Inhaltsplatzhalter 2"/>
          <p:cNvSpPr>
            <a:spLocks noGrp="1"/>
          </p:cNvSpPr>
          <p:nvPr>
            <p:ph idx="1"/>
          </p:nvPr>
        </p:nvSpPr>
        <p:spPr>
          <a:xfrm>
            <a:off x="457200" y="1348981"/>
            <a:ext cx="8229600" cy="2755312"/>
          </a:xfrm>
        </p:spPr>
        <p:txBody>
          <a:bodyPr>
            <a:normAutofit fontScale="25000" lnSpcReduction="20000"/>
          </a:bodyPr>
          <a:lstStyle/>
          <a:p>
            <a:pPr marL="0" lvl="0" indent="0">
              <a:lnSpc>
                <a:spcPct val="107000"/>
              </a:lnSpc>
              <a:buNone/>
              <a:tabLst>
                <a:tab pos="457200" algn="l"/>
              </a:tabLst>
            </a:pPr>
            <a:r>
              <a:rPr lang="de-DE" sz="6400" b="1" u="sng" dirty="0" smtClean="0">
                <a:ea typeface="Calibri" panose="020F0502020204030204" pitchFamily="34" charset="0"/>
                <a:cs typeface="Arial" panose="020B0604020202020204" pitchFamily="34" charset="0"/>
              </a:rPr>
              <a:t>Ziel 10.2-5</a:t>
            </a:r>
          </a:p>
          <a:p>
            <a:pPr lvl="0">
              <a:lnSpc>
                <a:spcPct val="107000"/>
              </a:lnSpc>
              <a:buFont typeface="Arial" panose="020B0604020202020204" pitchFamily="34" charset="0"/>
              <a:buChar char="•"/>
              <a:tabLst>
                <a:tab pos="457200" algn="l"/>
              </a:tabLst>
            </a:pPr>
            <a:r>
              <a:rPr lang="de-DE" sz="5600" dirty="0" smtClean="0">
                <a:ea typeface="Calibri" panose="020F0502020204030204" pitchFamily="34" charset="0"/>
                <a:cs typeface="Arial" panose="020B0604020202020204" pitchFamily="34" charset="0"/>
              </a:rPr>
              <a:t>Nutzung vorhandener baulicher Anlagen ist der Anlage von PV-FFA vorzuziehen</a:t>
            </a:r>
            <a:br>
              <a:rPr lang="de-DE" sz="5600" dirty="0" smtClean="0">
                <a:ea typeface="Calibri" panose="020F0502020204030204" pitchFamily="34" charset="0"/>
                <a:cs typeface="Arial" panose="020B0604020202020204" pitchFamily="34" charset="0"/>
              </a:rPr>
            </a:br>
            <a:endParaRPr lang="de-DE" sz="5600" dirty="0" smtClean="0">
              <a:ea typeface="Calibri" panose="020F0502020204030204" pitchFamily="34" charset="0"/>
              <a:cs typeface="Arial" panose="020B0604020202020204" pitchFamily="34" charset="0"/>
            </a:endParaRPr>
          </a:p>
          <a:p>
            <a:pPr marL="0" lvl="0" indent="0">
              <a:lnSpc>
                <a:spcPct val="107000"/>
              </a:lnSpc>
              <a:buNone/>
              <a:tabLst>
                <a:tab pos="457200" algn="l"/>
              </a:tabLst>
            </a:pPr>
            <a:r>
              <a:rPr lang="de-DE" sz="5600" dirty="0" smtClean="0">
                <a:ea typeface="Calibri" panose="020F0502020204030204" pitchFamily="34" charset="0"/>
                <a:cs typeface="Arial" panose="020B0604020202020204" pitchFamily="34" charset="0"/>
              </a:rPr>
              <a:t>Ansonsten PV-FFA nur</a:t>
            </a:r>
          </a:p>
          <a:p>
            <a:pPr>
              <a:lnSpc>
                <a:spcPct val="107000"/>
              </a:lnSpc>
              <a:tabLst>
                <a:tab pos="457200" algn="l"/>
              </a:tabLst>
            </a:pPr>
            <a:r>
              <a:rPr lang="de-DE" sz="5600" dirty="0" smtClean="0">
                <a:ea typeface="Calibri" panose="020F0502020204030204" pitchFamily="34" charset="0"/>
                <a:cs typeface="Arial" panose="020B0604020202020204" pitchFamily="34" charset="0"/>
              </a:rPr>
              <a:t>zur </a:t>
            </a:r>
            <a:r>
              <a:rPr lang="de-DE" sz="5600" dirty="0">
                <a:ea typeface="Calibri" panose="020F0502020204030204" pitchFamily="34" charset="0"/>
                <a:cs typeface="Arial" panose="020B0604020202020204" pitchFamily="34" charset="0"/>
              </a:rPr>
              <a:t>Wiedernutzung von Brachflächen oder baulich geprägten militärischen </a:t>
            </a:r>
            <a:r>
              <a:rPr lang="de-DE" sz="5600" dirty="0" smtClean="0">
                <a:ea typeface="Calibri" panose="020F0502020204030204" pitchFamily="34" charset="0"/>
                <a:cs typeface="Arial" panose="020B0604020202020204" pitchFamily="34" charset="0"/>
              </a:rPr>
              <a:t>Konversionsflächen,</a:t>
            </a:r>
          </a:p>
          <a:p>
            <a:pPr>
              <a:lnSpc>
                <a:spcPct val="107000"/>
              </a:lnSpc>
              <a:tabLst>
                <a:tab pos="457200" algn="l"/>
              </a:tabLst>
            </a:pPr>
            <a:r>
              <a:rPr lang="de-DE" sz="5600" dirty="0" smtClean="0">
                <a:ea typeface="Calibri" panose="020F0502020204030204" pitchFamily="34" charset="0"/>
                <a:cs typeface="Arial" panose="020B0604020202020204" pitchFamily="34" charset="0"/>
              </a:rPr>
              <a:t>auf Aufschüttungen oder</a:t>
            </a:r>
          </a:p>
          <a:p>
            <a:pPr>
              <a:lnSpc>
                <a:spcPct val="107000"/>
              </a:lnSpc>
              <a:tabLst>
                <a:tab pos="457200" algn="l"/>
              </a:tabLst>
            </a:pPr>
            <a:r>
              <a:rPr lang="de-DE" sz="5600" dirty="0">
                <a:ea typeface="Calibri" panose="020F0502020204030204" pitchFamily="34" charset="0"/>
                <a:cs typeface="Arial" panose="020B0604020202020204" pitchFamily="34" charset="0"/>
              </a:rPr>
              <a:t>entlang von Bundesfernstraßen oder überregionalen </a:t>
            </a:r>
            <a:r>
              <a:rPr lang="de-DE" sz="5600" dirty="0" smtClean="0">
                <a:ea typeface="Calibri" panose="020F0502020204030204" pitchFamily="34" charset="0"/>
                <a:cs typeface="Arial" panose="020B0604020202020204" pitchFamily="34" charset="0"/>
              </a:rPr>
              <a:t>Schienenwegen</a:t>
            </a:r>
            <a:r>
              <a:rPr lang="de-DE" sz="6400" dirty="0" smtClean="0">
                <a:ea typeface="Calibri" panose="020F0502020204030204" pitchFamily="34" charset="0"/>
                <a:cs typeface="Arial" panose="020B0604020202020204" pitchFamily="34" charset="0"/>
              </a:rPr>
              <a:t/>
            </a:r>
            <a:br>
              <a:rPr lang="de-DE" sz="6400" dirty="0" smtClean="0">
                <a:ea typeface="Calibri" panose="020F0502020204030204" pitchFamily="34" charset="0"/>
                <a:cs typeface="Arial" panose="020B0604020202020204" pitchFamily="34" charset="0"/>
              </a:rPr>
            </a:br>
            <a:endParaRPr lang="de-DE" sz="6400" dirty="0" smtClean="0">
              <a:ea typeface="Calibri" panose="020F0502020204030204" pitchFamily="34" charset="0"/>
              <a:cs typeface="Arial" panose="020B0604020202020204" pitchFamily="34" charset="0"/>
            </a:endParaRPr>
          </a:p>
          <a:p>
            <a:pPr marL="0" lvl="0" indent="0">
              <a:lnSpc>
                <a:spcPct val="107000"/>
              </a:lnSpc>
              <a:buNone/>
              <a:tabLst>
                <a:tab pos="457200" algn="l"/>
              </a:tabLst>
            </a:pPr>
            <a:r>
              <a:rPr lang="de-DE" sz="6400" b="1" u="sng" dirty="0">
                <a:ea typeface="Calibri" panose="020F0502020204030204" pitchFamily="34" charset="0"/>
                <a:cs typeface="Times New Roman" panose="02020603050405020304" pitchFamily="18" charset="0"/>
              </a:rPr>
              <a:t>Zweite Änderung LEP NRW 2024 zum Ausbau der erneuerbaren Energien</a:t>
            </a:r>
          </a:p>
          <a:p>
            <a:pPr>
              <a:lnSpc>
                <a:spcPct val="120000"/>
              </a:lnSpc>
              <a:spcBef>
                <a:spcPts val="0"/>
              </a:spcBef>
            </a:pPr>
            <a:r>
              <a:rPr lang="de-DE" sz="5600" dirty="0" smtClean="0">
                <a:ea typeface="Calibri" panose="020F0502020204030204" pitchFamily="34" charset="0"/>
                <a:cs typeface="Arial" panose="020B0604020202020204" pitchFamily="34" charset="0"/>
              </a:rPr>
              <a:t>Festlegung </a:t>
            </a:r>
            <a:r>
              <a:rPr lang="de-DE" sz="5600" dirty="0">
                <a:ea typeface="Calibri" panose="020F0502020204030204" pitchFamily="34" charset="0"/>
                <a:cs typeface="Arial" panose="020B0604020202020204" pitchFamily="34" charset="0"/>
              </a:rPr>
              <a:t>der </a:t>
            </a:r>
            <a:r>
              <a:rPr lang="de-DE" sz="5600" dirty="0" smtClean="0">
                <a:ea typeface="Calibri" panose="020F0502020204030204" pitchFamily="34" charset="0"/>
                <a:cs typeface="Arial" panose="020B0604020202020204" pitchFamily="34" charset="0"/>
              </a:rPr>
              <a:t>erneuerbaren Energien als </a:t>
            </a:r>
            <a:r>
              <a:rPr lang="de-DE" sz="5600" b="1" dirty="0">
                <a:ea typeface="Calibri" panose="020F0502020204030204" pitchFamily="34" charset="0"/>
                <a:cs typeface="Arial" panose="020B0604020202020204" pitchFamily="34" charset="0"/>
              </a:rPr>
              <a:t>vorrangiger Belang in </a:t>
            </a:r>
            <a:r>
              <a:rPr lang="de-DE" sz="5600" b="1" dirty="0" smtClean="0">
                <a:ea typeface="Calibri" panose="020F0502020204030204" pitchFamily="34" charset="0"/>
                <a:cs typeface="Arial" panose="020B0604020202020204" pitchFamily="34" charset="0"/>
              </a:rPr>
              <a:t>der Schutzgüterabwägung, </a:t>
            </a:r>
            <a:r>
              <a:rPr lang="de-DE" sz="5600" dirty="0" smtClean="0">
                <a:ea typeface="Calibri" panose="020F0502020204030204" pitchFamily="34" charset="0"/>
                <a:cs typeface="Arial" panose="020B0604020202020204" pitchFamily="34" charset="0"/>
              </a:rPr>
              <a:t>damit auch für PV-FFA</a:t>
            </a:r>
          </a:p>
          <a:p>
            <a:pPr>
              <a:lnSpc>
                <a:spcPct val="120000"/>
              </a:lnSpc>
              <a:spcBef>
                <a:spcPts val="0"/>
              </a:spcBef>
            </a:pPr>
            <a:r>
              <a:rPr lang="de-DE" sz="5600" b="1" dirty="0" smtClean="0">
                <a:ea typeface="Calibri" panose="020F0502020204030204" pitchFamily="34" charset="0"/>
                <a:cs typeface="Arial" panose="020B0604020202020204" pitchFamily="34" charset="0"/>
              </a:rPr>
              <a:t>Ausschlusskriterien </a:t>
            </a:r>
            <a:endParaRPr lang="de-DE" sz="5600" b="1" dirty="0">
              <a:ea typeface="Calibri" panose="020F0502020204030204" pitchFamily="34" charset="0"/>
              <a:cs typeface="Arial" panose="020B0604020202020204" pitchFamily="34" charset="0"/>
            </a:endParaRPr>
          </a:p>
          <a:p>
            <a:pPr lvl="2">
              <a:lnSpc>
                <a:spcPct val="120000"/>
              </a:lnSpc>
              <a:spcBef>
                <a:spcPts val="0"/>
              </a:spcBef>
              <a:buFont typeface="Arial" panose="020B0604020202020204" pitchFamily="34" charset="0"/>
              <a:buChar char="•"/>
            </a:pPr>
            <a:r>
              <a:rPr lang="de-DE" sz="5600" dirty="0" smtClean="0">
                <a:ea typeface="Calibri" panose="020F0502020204030204" pitchFamily="34" charset="0"/>
                <a:cs typeface="Arial" panose="020B0604020202020204" pitchFamily="34" charset="0"/>
              </a:rPr>
              <a:t>Bereich zum Schutz der Natur (BSN)</a:t>
            </a:r>
            <a:endParaRPr lang="de-DE" sz="5600" dirty="0">
              <a:ea typeface="Calibri" panose="020F0502020204030204" pitchFamily="34" charset="0"/>
              <a:cs typeface="Arial" panose="020B0604020202020204" pitchFamily="34" charset="0"/>
            </a:endParaRPr>
          </a:p>
          <a:p>
            <a:pPr lvl="2">
              <a:lnSpc>
                <a:spcPct val="120000"/>
              </a:lnSpc>
              <a:spcBef>
                <a:spcPts val="0"/>
              </a:spcBef>
              <a:buFont typeface="Arial" panose="020B0604020202020204" pitchFamily="34" charset="0"/>
              <a:buChar char="•"/>
            </a:pPr>
            <a:r>
              <a:rPr lang="de-DE" sz="5600" dirty="0" smtClean="0">
                <a:ea typeface="Calibri" panose="020F0502020204030204" pitchFamily="34" charset="0"/>
                <a:cs typeface="Arial" panose="020B0604020202020204" pitchFamily="34" charset="0"/>
              </a:rPr>
              <a:t>Wald</a:t>
            </a:r>
            <a:endParaRPr lang="de-DE" sz="5600" b="1" dirty="0">
              <a:ea typeface="Calibri" panose="020F0502020204030204" pitchFamily="34" charset="0"/>
              <a:cs typeface="Arial" panose="020B0604020202020204" pitchFamily="34" charset="0"/>
            </a:endParaRPr>
          </a:p>
          <a:p>
            <a:pPr lvl="2">
              <a:lnSpc>
                <a:spcPct val="120000"/>
              </a:lnSpc>
              <a:spcBef>
                <a:spcPts val="0"/>
              </a:spcBef>
              <a:buFont typeface="Arial" panose="020B0604020202020204" pitchFamily="34" charset="0"/>
              <a:buChar char="•"/>
            </a:pPr>
            <a:r>
              <a:rPr lang="de-DE" sz="5600" dirty="0" smtClean="0">
                <a:ea typeface="Calibri" panose="020F0502020204030204" pitchFamily="34" charset="0"/>
                <a:cs typeface="Arial" panose="020B0604020202020204" pitchFamily="34" charset="0"/>
              </a:rPr>
              <a:t>Überschwemmungsgebiete</a:t>
            </a:r>
          </a:p>
          <a:p>
            <a:pPr lvl="2">
              <a:lnSpc>
                <a:spcPct val="120000"/>
              </a:lnSpc>
              <a:spcBef>
                <a:spcPts val="0"/>
              </a:spcBef>
              <a:buFont typeface="Arial" panose="020B0604020202020204" pitchFamily="34" charset="0"/>
              <a:buChar char="•"/>
            </a:pPr>
            <a:endParaRPr lang="de-DE" sz="2800" dirty="0" smtClean="0">
              <a:latin typeface="Arial" panose="020B0604020202020204" pitchFamily="34" charset="0"/>
              <a:ea typeface="Calibri" panose="020F050202020403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endParaRPr lang="de-DE" sz="2800" dirty="0">
              <a:latin typeface="Arial" panose="020B0604020202020204" pitchFamily="34" charset="0"/>
              <a:ea typeface="Calibri" panose="020F0502020204030204" pitchFamily="34" charset="0"/>
              <a:cs typeface="Arial" panose="020B0604020202020204" pitchFamily="34" charset="0"/>
            </a:endParaRPr>
          </a:p>
          <a:p>
            <a:endParaRPr lang="de-DE" dirty="0"/>
          </a:p>
        </p:txBody>
      </p:sp>
      <p:sp>
        <p:nvSpPr>
          <p:cNvPr id="6" name="Foliennummernplatzhalter 5"/>
          <p:cNvSpPr>
            <a:spLocks noGrp="1"/>
          </p:cNvSpPr>
          <p:nvPr>
            <p:ph type="sldNum" sz="quarter" idx="12"/>
          </p:nvPr>
        </p:nvSpPr>
        <p:spPr/>
        <p:txBody>
          <a:bodyPr/>
          <a:lstStyle/>
          <a:p>
            <a:fld id="{FBF865EE-00F9-4432-929E-0DECBFCC9DF0}" type="slidenum">
              <a:rPr lang="de-DE" smtClean="0"/>
              <a:pPr/>
              <a:t>4</a:t>
            </a:fld>
            <a:endParaRPr lang="de-DE" dirty="0"/>
          </a:p>
        </p:txBody>
      </p:sp>
      <p:sp>
        <p:nvSpPr>
          <p:cNvPr id="7" name="Textplatzhalter 6"/>
          <p:cNvSpPr>
            <a:spLocks noGrp="1"/>
          </p:cNvSpPr>
          <p:nvPr>
            <p:ph type="body" sz="quarter" idx="13"/>
          </p:nvPr>
        </p:nvSpPr>
        <p:spPr/>
        <p:txBody>
          <a:bodyPr>
            <a:normAutofit fontScale="85000" lnSpcReduction="10000"/>
          </a:bodyPr>
          <a:lstStyle/>
          <a:p>
            <a:r>
              <a:rPr lang="de-DE" dirty="0"/>
              <a:t>Rechtsgrundlagen zur Errichtung von </a:t>
            </a:r>
            <a:r>
              <a:rPr lang="de-DE" dirty="0" smtClean="0"/>
              <a:t>Photovoltaik-Freiflächenanlagen</a:t>
            </a:r>
            <a:endParaRPr lang="de-DE" dirty="0"/>
          </a:p>
          <a:p>
            <a:endParaRPr lang="de-DE" dirty="0"/>
          </a:p>
        </p:txBody>
      </p:sp>
    </p:spTree>
    <p:extLst>
      <p:ext uri="{BB962C8B-B14F-4D97-AF65-F5344CB8AC3E}">
        <p14:creationId xmlns:p14="http://schemas.microsoft.com/office/powerpoint/2010/main" val="1346366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690513"/>
            <a:ext cx="8229600" cy="857250"/>
          </a:xfrm>
        </p:spPr>
        <p:txBody>
          <a:bodyPr>
            <a:normAutofit/>
          </a:bodyPr>
          <a:lstStyle/>
          <a:p>
            <a:r>
              <a:rPr lang="de-DE" sz="2400" dirty="0" smtClean="0"/>
              <a:t>Neue Rechtsgrundlagen in 2023/ 2024</a:t>
            </a:r>
            <a:endParaRPr lang="de-DE" sz="2400" dirty="0"/>
          </a:p>
        </p:txBody>
      </p:sp>
      <p:sp>
        <p:nvSpPr>
          <p:cNvPr id="3" name="Inhaltsplatzhalter 2"/>
          <p:cNvSpPr>
            <a:spLocks noGrp="1"/>
          </p:cNvSpPr>
          <p:nvPr>
            <p:ph idx="1"/>
          </p:nvPr>
        </p:nvSpPr>
        <p:spPr>
          <a:xfrm>
            <a:off x="457200" y="1667253"/>
            <a:ext cx="8382000" cy="3373854"/>
          </a:xfrm>
        </p:spPr>
        <p:txBody>
          <a:bodyPr>
            <a:normAutofit fontScale="25000" lnSpcReduction="20000"/>
          </a:bodyPr>
          <a:lstStyle/>
          <a:p>
            <a:pPr marL="0" indent="0">
              <a:lnSpc>
                <a:spcPct val="107000"/>
              </a:lnSpc>
              <a:buNone/>
              <a:tabLst>
                <a:tab pos="457200" algn="l"/>
              </a:tabLst>
            </a:pPr>
            <a:r>
              <a:rPr lang="de-DE" sz="6400" b="1" u="sng" dirty="0" smtClean="0">
                <a:ea typeface="Calibri" panose="020F0502020204030204" pitchFamily="34" charset="0"/>
                <a:cs typeface="Times New Roman" panose="02020603050405020304" pitchFamily="18" charset="0"/>
              </a:rPr>
              <a:t>Zweite Änderung </a:t>
            </a:r>
            <a:r>
              <a:rPr lang="de-DE" sz="6400" b="1" u="sng" dirty="0">
                <a:ea typeface="Calibri" panose="020F0502020204030204" pitchFamily="34" charset="0"/>
                <a:cs typeface="Times New Roman" panose="02020603050405020304" pitchFamily="18" charset="0"/>
              </a:rPr>
              <a:t>LEP NRW 2024 zum Ausbau der erneuerbaren </a:t>
            </a:r>
            <a:r>
              <a:rPr lang="de-DE" sz="6400" b="1" u="sng" dirty="0" smtClean="0">
                <a:ea typeface="Calibri" panose="020F0502020204030204" pitchFamily="34" charset="0"/>
                <a:cs typeface="Times New Roman" panose="02020603050405020304" pitchFamily="18" charset="0"/>
              </a:rPr>
              <a:t>Energien</a:t>
            </a:r>
          </a:p>
          <a:p>
            <a:pPr marL="0" indent="0">
              <a:lnSpc>
                <a:spcPct val="107000"/>
              </a:lnSpc>
              <a:buNone/>
              <a:tabLst>
                <a:tab pos="457200" algn="l"/>
              </a:tabLst>
            </a:pPr>
            <a:r>
              <a:rPr lang="de-DE" sz="6400" dirty="0" smtClean="0">
                <a:ea typeface="Calibri" panose="020F0502020204030204" pitchFamily="34" charset="0"/>
                <a:cs typeface="Arial" panose="020B0604020202020204" pitchFamily="34" charset="0"/>
              </a:rPr>
              <a:t>Festlegung </a:t>
            </a:r>
            <a:r>
              <a:rPr lang="de-DE" sz="6400" dirty="0">
                <a:ea typeface="Calibri" panose="020F0502020204030204" pitchFamily="34" charset="0"/>
                <a:cs typeface="Arial" panose="020B0604020202020204" pitchFamily="34" charset="0"/>
              </a:rPr>
              <a:t>der </a:t>
            </a:r>
            <a:r>
              <a:rPr lang="de-DE" sz="6400" b="1" dirty="0">
                <a:ea typeface="Calibri" panose="020F0502020204030204" pitchFamily="34" charset="0"/>
                <a:cs typeface="Arial" panose="020B0604020202020204" pitchFamily="34" charset="0"/>
              </a:rPr>
              <a:t>Raumbedeutsamkeit</a:t>
            </a:r>
            <a:r>
              <a:rPr lang="de-DE" sz="6400" dirty="0">
                <a:ea typeface="Calibri" panose="020F0502020204030204" pitchFamily="34" charset="0"/>
                <a:cs typeface="Arial" panose="020B0604020202020204" pitchFamily="34" charset="0"/>
              </a:rPr>
              <a:t> im Sinne des Ziels 10.2-5 LEP:</a:t>
            </a:r>
          </a:p>
          <a:p>
            <a:pPr lvl="2">
              <a:lnSpc>
                <a:spcPct val="120000"/>
              </a:lnSpc>
              <a:spcBef>
                <a:spcPts val="0"/>
              </a:spcBef>
              <a:buFont typeface="Arial" panose="020B0604020202020204" pitchFamily="34" charset="0"/>
              <a:buChar char="•"/>
            </a:pPr>
            <a:r>
              <a:rPr lang="de-DE" sz="6400" dirty="0">
                <a:ea typeface="Calibri" panose="020F0502020204030204" pitchFamily="34" charset="0"/>
                <a:cs typeface="Arial" panose="020B0604020202020204" pitchFamily="34" charset="0"/>
              </a:rPr>
              <a:t>raumbedeutsam i.d.R. ab einer Größe von </a:t>
            </a:r>
            <a:r>
              <a:rPr lang="de-DE" sz="6400" b="1" dirty="0">
                <a:ea typeface="Calibri" panose="020F0502020204030204" pitchFamily="34" charset="0"/>
                <a:cs typeface="Arial" panose="020B0604020202020204" pitchFamily="34" charset="0"/>
              </a:rPr>
              <a:t>10 ha </a:t>
            </a:r>
            <a:r>
              <a:rPr lang="de-DE" sz="6400" dirty="0">
                <a:ea typeface="Calibri" panose="020F0502020204030204" pitchFamily="34" charset="0"/>
                <a:cs typeface="Arial" panose="020B0604020202020204" pitchFamily="34" charset="0"/>
              </a:rPr>
              <a:t>und mehr </a:t>
            </a:r>
          </a:p>
          <a:p>
            <a:pPr lvl="2">
              <a:lnSpc>
                <a:spcPct val="120000"/>
              </a:lnSpc>
              <a:spcBef>
                <a:spcPts val="0"/>
              </a:spcBef>
              <a:buFont typeface="Arial" panose="020B0604020202020204" pitchFamily="34" charset="0"/>
              <a:buChar char="•"/>
            </a:pPr>
            <a:r>
              <a:rPr lang="de-DE" sz="6400" dirty="0">
                <a:ea typeface="Calibri" panose="020F0502020204030204" pitchFamily="34" charset="0"/>
                <a:cs typeface="Arial" panose="020B0604020202020204" pitchFamily="34" charset="0"/>
              </a:rPr>
              <a:t>Prüfung des Einzelfalls auf Raumbedeutsamkeit von </a:t>
            </a:r>
            <a:r>
              <a:rPr lang="de-DE" sz="6400" b="1" dirty="0">
                <a:ea typeface="Calibri" panose="020F0502020204030204" pitchFamily="34" charset="0"/>
                <a:cs typeface="Arial" panose="020B0604020202020204" pitchFamily="34" charset="0"/>
              </a:rPr>
              <a:t>2 ha bis 10 ha </a:t>
            </a:r>
          </a:p>
          <a:p>
            <a:pPr lvl="2">
              <a:lnSpc>
                <a:spcPct val="120000"/>
              </a:lnSpc>
              <a:spcBef>
                <a:spcPts val="0"/>
              </a:spcBef>
              <a:buFont typeface="Arial" panose="020B0604020202020204" pitchFamily="34" charset="0"/>
              <a:buChar char="•"/>
            </a:pPr>
            <a:r>
              <a:rPr lang="de-DE" sz="6400" dirty="0">
                <a:ea typeface="Calibri" panose="020F0502020204030204" pitchFamily="34" charset="0"/>
                <a:cs typeface="Arial" panose="020B0604020202020204" pitchFamily="34" charset="0"/>
              </a:rPr>
              <a:t>i.d.R. keine Raumbedeutsamkeit bei Flächen kleiner als 2 </a:t>
            </a:r>
            <a:r>
              <a:rPr lang="de-DE" sz="6400" dirty="0" smtClean="0">
                <a:ea typeface="Calibri" panose="020F0502020204030204" pitchFamily="34" charset="0"/>
                <a:cs typeface="Arial" panose="020B0604020202020204" pitchFamily="34" charset="0"/>
              </a:rPr>
              <a:t>ha</a:t>
            </a:r>
          </a:p>
          <a:p>
            <a:pPr lvl="2">
              <a:lnSpc>
                <a:spcPct val="120000"/>
              </a:lnSpc>
              <a:spcBef>
                <a:spcPts val="0"/>
              </a:spcBef>
              <a:buFont typeface="Arial" panose="020B0604020202020204" pitchFamily="34" charset="0"/>
              <a:buChar char="•"/>
            </a:pPr>
            <a:r>
              <a:rPr lang="de-DE" sz="6400" dirty="0" smtClean="0">
                <a:ea typeface="Calibri" panose="020F0502020204030204" pitchFamily="34" charset="0"/>
                <a:cs typeface="Arial" panose="020B0604020202020204" pitchFamily="34" charset="0"/>
              </a:rPr>
              <a:t>Regional- </a:t>
            </a:r>
            <a:r>
              <a:rPr lang="de-DE" sz="6400" dirty="0">
                <a:ea typeface="Calibri" panose="020F0502020204030204" pitchFamily="34" charset="0"/>
                <a:cs typeface="Arial" panose="020B0604020202020204" pitchFamily="34" charset="0"/>
              </a:rPr>
              <a:t>und Bauleitplanung für raumbedeutsame Freiflächen-Solarenergieanlagen auf hochwertigen Ackerböden (Bodenwertzahl größer als 55) </a:t>
            </a:r>
            <a:r>
              <a:rPr lang="de-DE" sz="6400" dirty="0" smtClean="0">
                <a:ea typeface="Calibri" panose="020F0502020204030204" pitchFamily="34" charset="0"/>
                <a:cs typeface="Arial" panose="020B0604020202020204" pitchFamily="34" charset="0"/>
              </a:rPr>
              <a:t>sind künftig </a:t>
            </a:r>
            <a:r>
              <a:rPr lang="de-DE" sz="6400" dirty="0">
                <a:ea typeface="Calibri" panose="020F0502020204030204" pitchFamily="34" charset="0"/>
                <a:cs typeface="Arial" panose="020B0604020202020204" pitchFamily="34" charset="0"/>
              </a:rPr>
              <a:t>nur noch als sogenannte </a:t>
            </a:r>
            <a:r>
              <a:rPr lang="de-DE" sz="6400" dirty="0" err="1">
                <a:ea typeface="Calibri" panose="020F0502020204030204" pitchFamily="34" charset="0"/>
                <a:cs typeface="Arial" panose="020B0604020202020204" pitchFamily="34" charset="0"/>
              </a:rPr>
              <a:t>Agri</a:t>
            </a:r>
            <a:r>
              <a:rPr lang="de-DE" sz="6400" dirty="0">
                <a:ea typeface="Calibri" panose="020F0502020204030204" pitchFamily="34" charset="0"/>
                <a:cs typeface="Arial" panose="020B0604020202020204" pitchFamily="34" charset="0"/>
              </a:rPr>
              <a:t>-PV-Anlagen </a:t>
            </a:r>
            <a:r>
              <a:rPr lang="de-DE" sz="6400" dirty="0" smtClean="0">
                <a:ea typeface="Calibri" panose="020F0502020204030204" pitchFamily="34" charset="0"/>
                <a:cs typeface="Arial" panose="020B0604020202020204" pitchFamily="34" charset="0"/>
              </a:rPr>
              <a:t>zulässig</a:t>
            </a:r>
          </a:p>
          <a:p>
            <a:pPr marL="914400" lvl="2" indent="0">
              <a:lnSpc>
                <a:spcPct val="120000"/>
              </a:lnSpc>
              <a:spcBef>
                <a:spcPts val="0"/>
              </a:spcBef>
              <a:buNone/>
            </a:pPr>
            <a:r>
              <a:rPr lang="de-DE" sz="6400" dirty="0" smtClean="0">
                <a:ea typeface="Calibri" panose="020F0502020204030204" pitchFamily="34" charset="0"/>
                <a:cs typeface="Arial" panose="020B0604020202020204" pitchFamily="34" charset="0"/>
              </a:rPr>
              <a:t/>
            </a:r>
            <a:br>
              <a:rPr lang="de-DE" sz="6400" dirty="0" smtClean="0">
                <a:ea typeface="Calibri" panose="020F0502020204030204" pitchFamily="34" charset="0"/>
                <a:cs typeface="Arial" panose="020B0604020202020204" pitchFamily="34" charset="0"/>
              </a:rPr>
            </a:br>
            <a:endParaRPr lang="de-DE" sz="6400" dirty="0" smtClean="0">
              <a:ea typeface="Calibri" panose="020F0502020204030204" pitchFamily="34" charset="0"/>
              <a:cs typeface="Arial" panose="020B0604020202020204" pitchFamily="34" charset="0"/>
            </a:endParaRPr>
          </a:p>
          <a:p>
            <a:pPr marL="0" lvl="0" indent="0">
              <a:lnSpc>
                <a:spcPct val="107000"/>
              </a:lnSpc>
              <a:buNone/>
              <a:tabLst>
                <a:tab pos="457200" algn="l"/>
              </a:tabLst>
            </a:pPr>
            <a:r>
              <a:rPr lang="de-DE" sz="6400" b="1" u="sng" dirty="0" smtClean="0">
                <a:ea typeface="Calibri" panose="020F0502020204030204" pitchFamily="34" charset="0"/>
                <a:cs typeface="Arial" panose="020B0604020202020204" pitchFamily="34" charset="0"/>
              </a:rPr>
              <a:t>Erneuerbare </a:t>
            </a:r>
            <a:r>
              <a:rPr lang="de-DE" sz="6400" b="1" u="sng" dirty="0" err="1" smtClean="0">
                <a:ea typeface="Calibri" panose="020F0502020204030204" pitchFamily="34" charset="0"/>
                <a:cs typeface="Arial" panose="020B0604020202020204" pitchFamily="34" charset="0"/>
              </a:rPr>
              <a:t>Energiengesetz</a:t>
            </a:r>
            <a:r>
              <a:rPr lang="de-DE" sz="6400" b="1" u="sng" dirty="0" smtClean="0">
                <a:ea typeface="Calibri" panose="020F0502020204030204" pitchFamily="34" charset="0"/>
                <a:cs typeface="Arial" panose="020B0604020202020204" pitchFamily="34" charset="0"/>
              </a:rPr>
              <a:t> (EEG), 2023</a:t>
            </a:r>
            <a:endParaRPr lang="de-DE" sz="6400" b="1" dirty="0" smtClean="0">
              <a:ea typeface="Calibri" panose="020F050202020403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r>
              <a:rPr lang="de-DE" sz="6400" dirty="0" smtClean="0">
                <a:ea typeface="Calibri" panose="020F0502020204030204" pitchFamily="34" charset="0"/>
                <a:cs typeface="Arial" panose="020B0604020202020204" pitchFamily="34" charset="0"/>
              </a:rPr>
              <a:t>Gem</a:t>
            </a:r>
            <a:r>
              <a:rPr lang="de-DE" sz="6400" dirty="0">
                <a:ea typeface="Calibri" panose="020F0502020204030204" pitchFamily="34" charset="0"/>
                <a:cs typeface="Arial" panose="020B0604020202020204" pitchFamily="34" charset="0"/>
              </a:rPr>
              <a:t>. § 48 EEG ist i. d. R. ein </a:t>
            </a:r>
            <a:r>
              <a:rPr lang="de-DE" sz="6400" b="1" dirty="0">
                <a:ea typeface="Calibri" panose="020F0502020204030204" pitchFamily="34" charset="0"/>
                <a:cs typeface="Arial" panose="020B0604020202020204" pitchFamily="34" charset="0"/>
              </a:rPr>
              <a:t>Bebauungsplan für </a:t>
            </a:r>
            <a:r>
              <a:rPr lang="de-DE" sz="6400" b="1" dirty="0" smtClean="0">
                <a:ea typeface="Calibri" panose="020F0502020204030204" pitchFamily="34" charset="0"/>
                <a:cs typeface="Arial" panose="020B0604020202020204" pitchFamily="34" charset="0"/>
              </a:rPr>
              <a:t>PV-FFA </a:t>
            </a:r>
            <a:r>
              <a:rPr lang="de-DE" sz="6400" dirty="0">
                <a:ea typeface="Calibri" panose="020F0502020204030204" pitchFamily="34" charset="0"/>
                <a:cs typeface="Arial" panose="020B0604020202020204" pitchFamily="34" charset="0"/>
              </a:rPr>
              <a:t>vergütungsrechtlich erforderlich, nicht aber für die im BauGB definierten Korridore entlang der Schienenwege und der Bundesautobahnen </a:t>
            </a:r>
          </a:p>
          <a:p>
            <a:pPr lvl="2">
              <a:lnSpc>
                <a:spcPct val="120000"/>
              </a:lnSpc>
              <a:spcBef>
                <a:spcPts val="0"/>
              </a:spcBef>
              <a:buFont typeface="Arial" panose="020B0604020202020204" pitchFamily="34" charset="0"/>
              <a:buChar char="•"/>
            </a:pPr>
            <a:endParaRPr lang="de-DE" sz="2800" dirty="0" smtClean="0">
              <a:latin typeface="Arial" panose="020B0604020202020204" pitchFamily="34" charset="0"/>
              <a:ea typeface="Calibri" panose="020F050202020403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endParaRPr lang="de-DE" sz="2800" dirty="0">
              <a:latin typeface="Arial" panose="020B0604020202020204" pitchFamily="34" charset="0"/>
              <a:ea typeface="Calibri" panose="020F0502020204030204" pitchFamily="34" charset="0"/>
              <a:cs typeface="Arial" panose="020B0604020202020204" pitchFamily="34" charset="0"/>
            </a:endParaRPr>
          </a:p>
          <a:p>
            <a:endParaRPr lang="de-DE" dirty="0"/>
          </a:p>
        </p:txBody>
      </p:sp>
      <p:sp>
        <p:nvSpPr>
          <p:cNvPr id="6" name="Foliennummernplatzhalter 5"/>
          <p:cNvSpPr>
            <a:spLocks noGrp="1"/>
          </p:cNvSpPr>
          <p:nvPr>
            <p:ph type="sldNum" sz="quarter" idx="12"/>
          </p:nvPr>
        </p:nvSpPr>
        <p:spPr/>
        <p:txBody>
          <a:bodyPr/>
          <a:lstStyle/>
          <a:p>
            <a:fld id="{FBF865EE-00F9-4432-929E-0DECBFCC9DF0}" type="slidenum">
              <a:rPr lang="de-DE" smtClean="0"/>
              <a:pPr/>
              <a:t>5</a:t>
            </a:fld>
            <a:endParaRPr lang="de-DE" dirty="0"/>
          </a:p>
        </p:txBody>
      </p:sp>
      <p:sp>
        <p:nvSpPr>
          <p:cNvPr id="7" name="Textplatzhalter 6"/>
          <p:cNvSpPr>
            <a:spLocks noGrp="1"/>
          </p:cNvSpPr>
          <p:nvPr>
            <p:ph type="body" sz="quarter" idx="13"/>
          </p:nvPr>
        </p:nvSpPr>
        <p:spPr/>
        <p:txBody>
          <a:bodyPr>
            <a:normAutofit fontScale="85000" lnSpcReduction="10000"/>
          </a:bodyPr>
          <a:lstStyle/>
          <a:p>
            <a:r>
              <a:rPr lang="de-DE" dirty="0"/>
              <a:t>Rechtsgrundlagen zur Errichtung von </a:t>
            </a:r>
            <a:r>
              <a:rPr lang="de-DE" dirty="0" smtClean="0"/>
              <a:t>Photovoltaik-Freiflächenanlagen</a:t>
            </a:r>
            <a:endParaRPr lang="de-DE" dirty="0"/>
          </a:p>
          <a:p>
            <a:endParaRPr lang="de-DE" dirty="0"/>
          </a:p>
        </p:txBody>
      </p:sp>
    </p:spTree>
    <p:extLst>
      <p:ext uri="{BB962C8B-B14F-4D97-AF65-F5344CB8AC3E}">
        <p14:creationId xmlns:p14="http://schemas.microsoft.com/office/powerpoint/2010/main" val="14219542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314270" y="973394"/>
            <a:ext cx="8229600" cy="4170106"/>
          </a:xfrm>
        </p:spPr>
        <p:txBody>
          <a:bodyPr>
            <a:normAutofit lnSpcReduction="10000"/>
          </a:bodyPr>
          <a:lstStyle/>
          <a:p>
            <a:pPr marL="0" indent="0">
              <a:lnSpc>
                <a:spcPct val="110000"/>
              </a:lnSpc>
              <a:spcBef>
                <a:spcPts val="0"/>
              </a:spcBef>
              <a:buNone/>
            </a:pPr>
            <a:r>
              <a:rPr lang="de-DE" sz="2000" b="1" dirty="0" smtClean="0"/>
              <a:t>Baugesetzbuch (BauGB)</a:t>
            </a:r>
          </a:p>
          <a:p>
            <a:pPr lvl="0">
              <a:lnSpc>
                <a:spcPct val="107000"/>
              </a:lnSpc>
              <a:buFont typeface="Arial" panose="020B0604020202020204" pitchFamily="34" charset="0"/>
              <a:buChar char="•"/>
              <a:tabLst>
                <a:tab pos="457200" algn="l"/>
              </a:tabLst>
            </a:pPr>
            <a:r>
              <a:rPr lang="de-DE" sz="2000" dirty="0" smtClean="0">
                <a:latin typeface="Arial" panose="020B0604020202020204" pitchFamily="34" charset="0"/>
                <a:ea typeface="Calibri" panose="020F0502020204030204" pitchFamily="34" charset="0"/>
                <a:cs typeface="Arial" panose="020B0604020202020204" pitchFamily="34" charset="0"/>
              </a:rPr>
              <a:t>Privilegierung der PV-FFA </a:t>
            </a:r>
            <a:r>
              <a:rPr lang="de-DE" sz="2000" dirty="0">
                <a:latin typeface="Arial" panose="020B0604020202020204" pitchFamily="34" charset="0"/>
                <a:ea typeface="Calibri" panose="020F0502020204030204" pitchFamily="34" charset="0"/>
                <a:cs typeface="Arial" panose="020B0604020202020204" pitchFamily="34" charset="0"/>
              </a:rPr>
              <a:t>gem. § 35 Abs. 1 Nr. </a:t>
            </a:r>
            <a:r>
              <a:rPr lang="de-DE" sz="2000" dirty="0" smtClean="0">
                <a:latin typeface="Arial" panose="020B0604020202020204" pitchFamily="34" charset="0"/>
                <a:ea typeface="Calibri" panose="020F0502020204030204" pitchFamily="34" charset="0"/>
                <a:cs typeface="Arial" panose="020B0604020202020204" pitchFamily="34" charset="0"/>
              </a:rPr>
              <a:t>8b </a:t>
            </a:r>
            <a:r>
              <a:rPr lang="de-DE" sz="2000" dirty="0">
                <a:latin typeface="Arial" panose="020B0604020202020204" pitchFamily="34" charset="0"/>
                <a:ea typeface="Calibri" panose="020F0502020204030204" pitchFamily="34" charset="0"/>
                <a:cs typeface="Arial" panose="020B0604020202020204" pitchFamily="34" charset="0"/>
              </a:rPr>
              <a:t>BauGB </a:t>
            </a:r>
            <a:r>
              <a:rPr lang="de-DE" sz="2000" dirty="0" smtClean="0">
                <a:latin typeface="Arial" panose="020B0604020202020204" pitchFamily="34" charset="0"/>
                <a:ea typeface="Calibri" panose="020F0502020204030204" pitchFamily="34" charset="0"/>
                <a:cs typeface="Arial" panose="020B0604020202020204" pitchFamily="34" charset="0"/>
              </a:rPr>
              <a:t>für Flächen </a:t>
            </a:r>
            <a:r>
              <a:rPr lang="de-DE" sz="2000" b="1" dirty="0" smtClean="0">
                <a:latin typeface="Arial" panose="020B0604020202020204" pitchFamily="34" charset="0"/>
                <a:ea typeface="Calibri" panose="020F0502020204030204" pitchFamily="34" charset="0"/>
                <a:cs typeface="Arial" panose="020B0604020202020204" pitchFamily="34" charset="0"/>
              </a:rPr>
              <a:t>entlang </a:t>
            </a:r>
            <a:r>
              <a:rPr lang="de-DE" sz="2000" b="1" dirty="0">
                <a:latin typeface="Arial" panose="020B0604020202020204" pitchFamily="34" charset="0"/>
                <a:ea typeface="Calibri" panose="020F0502020204030204" pitchFamily="34" charset="0"/>
                <a:cs typeface="Arial" panose="020B0604020202020204" pitchFamily="34" charset="0"/>
              </a:rPr>
              <a:t>von Autobahnen oder </a:t>
            </a:r>
            <a:r>
              <a:rPr lang="de-DE" sz="2000" b="1" dirty="0" smtClean="0">
                <a:latin typeface="Arial" panose="020B0604020202020204" pitchFamily="34" charset="0"/>
                <a:ea typeface="Calibri" panose="020F0502020204030204" pitchFamily="34" charset="0"/>
                <a:cs typeface="Arial" panose="020B0604020202020204" pitchFamily="34" charset="0"/>
              </a:rPr>
              <a:t>zweigleisigen Schienenwegen des übergeordneten Netzes in </a:t>
            </a:r>
            <a:r>
              <a:rPr lang="de-DE" sz="2000" b="1" dirty="0">
                <a:latin typeface="Arial" panose="020B0604020202020204" pitchFamily="34" charset="0"/>
                <a:ea typeface="Calibri" panose="020F0502020204030204" pitchFamily="34" charset="0"/>
                <a:cs typeface="Arial" panose="020B0604020202020204" pitchFamily="34" charset="0"/>
              </a:rPr>
              <a:t>einer Entfernung zu diesen von bis zu 200 </a:t>
            </a:r>
            <a:r>
              <a:rPr lang="de-DE" sz="2000" b="1" dirty="0" smtClean="0">
                <a:latin typeface="Arial" panose="020B0604020202020204" pitchFamily="34" charset="0"/>
                <a:ea typeface="Calibri" panose="020F0502020204030204" pitchFamily="34" charset="0"/>
                <a:cs typeface="Arial" panose="020B0604020202020204" pitchFamily="34" charset="0"/>
              </a:rPr>
              <a:t>Metern </a:t>
            </a:r>
            <a:r>
              <a:rPr lang="de-DE" sz="2000" dirty="0" smtClean="0">
                <a:latin typeface="Arial" panose="020B0604020202020204" pitchFamily="34" charset="0"/>
                <a:ea typeface="Calibri" panose="020F0502020204030204" pitchFamily="34" charset="0"/>
                <a:cs typeface="Arial" panose="020B0604020202020204" pitchFamily="34" charset="0"/>
              </a:rPr>
              <a:t>(gemessen vom äußeren Fahrbahnrand) – neue Rechtslage seit dem 01.01.2023</a:t>
            </a:r>
          </a:p>
          <a:p>
            <a:pPr lvl="0">
              <a:lnSpc>
                <a:spcPct val="107000"/>
              </a:lnSpc>
              <a:buFont typeface="Arial" panose="020B0604020202020204" pitchFamily="34" charset="0"/>
              <a:buChar char="•"/>
              <a:tabLst>
                <a:tab pos="457200" algn="l"/>
              </a:tabLst>
            </a:pPr>
            <a:endParaRPr lang="de-DE" sz="2000" dirty="0" smtClean="0">
              <a:latin typeface="Arial" panose="020B060402020202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r>
              <a:rPr lang="de-DE" sz="2000" dirty="0" smtClean="0">
                <a:latin typeface="Arial" panose="020B0604020202020204" pitchFamily="34" charset="0"/>
                <a:cs typeface="Arial" panose="020B0604020202020204" pitchFamily="34" charset="0"/>
              </a:rPr>
              <a:t>Außerhalb dieser Privilegierungskulisse ist im Außenbereich in der Regel ein Bebauungsplan und die Änderung des FNPs erforderlich, Erfordernisse der Raumordnung sind zu beachten. </a:t>
            </a:r>
          </a:p>
          <a:p>
            <a:pPr>
              <a:lnSpc>
                <a:spcPct val="107000"/>
              </a:lnSpc>
              <a:buFont typeface="Arial" panose="020B0604020202020204" pitchFamily="34" charset="0"/>
              <a:buChar char="•"/>
              <a:tabLst>
                <a:tab pos="457200" algn="l"/>
              </a:tabLst>
            </a:pPr>
            <a:endParaRPr lang="de-DE" sz="2000" dirty="0" smtClean="0">
              <a:latin typeface="Arial" panose="020B0604020202020204" pitchFamily="34" charset="0"/>
              <a:ea typeface="Calibri" panose="020F0502020204030204" pitchFamily="34" charset="0"/>
              <a:cs typeface="Arial" panose="020B0604020202020204" pitchFamily="34" charset="0"/>
            </a:endParaRPr>
          </a:p>
          <a:p>
            <a:pPr>
              <a:lnSpc>
                <a:spcPct val="107000"/>
              </a:lnSpc>
              <a:buFont typeface="Arial" panose="020B0604020202020204" pitchFamily="34" charset="0"/>
              <a:buChar char="•"/>
              <a:tabLst>
                <a:tab pos="457200" algn="l"/>
              </a:tabLst>
            </a:pPr>
            <a:r>
              <a:rPr lang="de-DE" sz="2000" dirty="0" err="1" smtClean="0">
                <a:latin typeface="Arial" panose="020B0604020202020204" pitchFamily="34" charset="0"/>
                <a:ea typeface="Calibri" panose="020F0502020204030204" pitchFamily="34" charset="0"/>
                <a:cs typeface="Arial" panose="020B0604020202020204" pitchFamily="34" charset="0"/>
              </a:rPr>
              <a:t>Agri</a:t>
            </a:r>
            <a:r>
              <a:rPr lang="de-DE" sz="2000" dirty="0" smtClean="0">
                <a:latin typeface="Arial" panose="020B0604020202020204" pitchFamily="34" charset="0"/>
                <a:ea typeface="Calibri" panose="020F0502020204030204" pitchFamily="34" charset="0"/>
                <a:cs typeface="Arial" panose="020B0604020202020204" pitchFamily="34" charset="0"/>
              </a:rPr>
              <a:t>-PV-Anlagen bis 2,5 ha können </a:t>
            </a:r>
            <a:r>
              <a:rPr lang="de-DE" sz="2000" dirty="0">
                <a:latin typeface="Arial" panose="020B0604020202020204" pitchFamily="34" charset="0"/>
                <a:ea typeface="Calibri" panose="020F0502020204030204" pitchFamily="34" charset="0"/>
                <a:cs typeface="Arial" panose="020B0604020202020204" pitchFamily="34" charset="0"/>
              </a:rPr>
              <a:t>in Einzelfällen privilegiert sein. </a:t>
            </a:r>
          </a:p>
          <a:p>
            <a:pPr lvl="0">
              <a:lnSpc>
                <a:spcPct val="107000"/>
              </a:lnSpc>
              <a:buFont typeface="Arial" panose="020B0604020202020204" pitchFamily="34" charset="0"/>
              <a:buChar char="•"/>
              <a:tabLst>
                <a:tab pos="457200" algn="l"/>
              </a:tabLst>
            </a:pPr>
            <a:endParaRPr lang="de-DE" sz="2000" dirty="0" smtClean="0">
              <a:latin typeface="Arial" panose="020B060402020202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endParaRPr lang="de-DE" sz="1800" dirty="0" smtClean="0">
              <a:solidFill>
                <a:srgbClr val="7030A0"/>
              </a:solidFill>
              <a:latin typeface="Arial" panose="020B0604020202020204" pitchFamily="34" charset="0"/>
              <a:cs typeface="Arial" panose="020B0604020202020204" pitchFamily="34" charset="0"/>
            </a:endParaRPr>
          </a:p>
          <a:p>
            <a:pPr lvl="0">
              <a:lnSpc>
                <a:spcPct val="107000"/>
              </a:lnSpc>
              <a:buFont typeface="Arial" panose="020B0604020202020204" pitchFamily="34" charset="0"/>
              <a:buChar char="•"/>
              <a:tabLst>
                <a:tab pos="457200" algn="l"/>
              </a:tabLst>
            </a:pPr>
            <a:endParaRPr lang="de-DE" sz="1500" dirty="0" smtClean="0"/>
          </a:p>
        </p:txBody>
      </p:sp>
      <p:sp>
        <p:nvSpPr>
          <p:cNvPr id="6" name="Textplatzhalter 5"/>
          <p:cNvSpPr>
            <a:spLocks noGrp="1"/>
          </p:cNvSpPr>
          <p:nvPr>
            <p:ph type="body" sz="quarter" idx="13"/>
          </p:nvPr>
        </p:nvSpPr>
        <p:spPr>
          <a:xfrm>
            <a:off x="468258" y="160825"/>
            <a:ext cx="7921625" cy="639916"/>
          </a:xfrm>
        </p:spPr>
        <p:txBody>
          <a:bodyPr>
            <a:normAutofit fontScale="92500" lnSpcReduction="20000"/>
          </a:bodyPr>
          <a:lstStyle/>
          <a:p>
            <a:endParaRPr lang="de-DE" dirty="0" smtClean="0"/>
          </a:p>
          <a:p>
            <a:r>
              <a:rPr lang="de-DE" sz="2200" dirty="0" smtClean="0"/>
              <a:t>Rechtsgrundlagen </a:t>
            </a:r>
            <a:r>
              <a:rPr lang="de-DE" sz="2200" dirty="0"/>
              <a:t>zur Errichtung von PV-FFA</a:t>
            </a:r>
          </a:p>
        </p:txBody>
      </p:sp>
      <p:sp>
        <p:nvSpPr>
          <p:cNvPr id="7" name="Foliennummernplatzhalter 6"/>
          <p:cNvSpPr>
            <a:spLocks noGrp="1"/>
          </p:cNvSpPr>
          <p:nvPr>
            <p:ph type="sldNum" sz="quarter" idx="12"/>
          </p:nvPr>
        </p:nvSpPr>
        <p:spPr/>
        <p:txBody>
          <a:bodyPr/>
          <a:lstStyle/>
          <a:p>
            <a:fld id="{F447CDE3-A38D-E441-BF47-DAAD4A0C3F70}" type="slidenum">
              <a:rPr lang="de-DE" smtClean="0"/>
              <a:t>6</a:t>
            </a:fld>
            <a:endParaRPr lang="de-DE"/>
          </a:p>
        </p:txBody>
      </p:sp>
    </p:spTree>
    <p:extLst>
      <p:ext uri="{BB962C8B-B14F-4D97-AF65-F5344CB8AC3E}">
        <p14:creationId xmlns:p14="http://schemas.microsoft.com/office/powerpoint/2010/main" val="1236550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348980"/>
            <a:ext cx="8229600" cy="3273353"/>
          </a:xfrm>
        </p:spPr>
        <p:txBody>
          <a:bodyPr>
            <a:normAutofit fontScale="85000" lnSpcReduction="20000"/>
          </a:bodyPr>
          <a:lstStyle/>
          <a:p>
            <a:r>
              <a:rPr lang="de-DE" dirty="0">
                <a:latin typeface="Arial" panose="020B0604020202020204" pitchFamily="34" charset="0"/>
                <a:ea typeface="Calibri" panose="020F0502020204030204" pitchFamily="34" charset="0"/>
                <a:cs typeface="Arial" panose="020B0604020202020204" pitchFamily="34" charset="0"/>
              </a:rPr>
              <a:t>Versiegelte vor unversiegelter Fläche:</a:t>
            </a:r>
            <a:br>
              <a:rPr lang="de-DE" dirty="0">
                <a:latin typeface="Arial" panose="020B0604020202020204" pitchFamily="34" charset="0"/>
                <a:ea typeface="Calibri" panose="020F0502020204030204" pitchFamily="34" charset="0"/>
                <a:cs typeface="Arial" panose="020B0604020202020204" pitchFamily="34" charset="0"/>
              </a:rPr>
            </a:br>
            <a:r>
              <a:rPr lang="de-DE" dirty="0">
                <a:latin typeface="Arial" panose="020B0604020202020204" pitchFamily="34" charset="0"/>
                <a:ea typeface="Calibri" panose="020F0502020204030204" pitchFamily="34" charset="0"/>
                <a:cs typeface="Arial" panose="020B0604020202020204" pitchFamily="34" charset="0"/>
              </a:rPr>
              <a:t>Um den Flächenverbrauch zu minimieren, sollten vorrangig bereits versiegelte Flächen (Dachflächen, </a:t>
            </a:r>
            <a:r>
              <a:rPr lang="de-DE" dirty="0" smtClean="0">
                <a:latin typeface="Arial" panose="020B0604020202020204" pitchFamily="34" charset="0"/>
                <a:ea typeface="Calibri" panose="020F0502020204030204" pitchFamily="34" charset="0"/>
                <a:cs typeface="Arial" panose="020B0604020202020204" pitchFamily="34" charset="0"/>
              </a:rPr>
              <a:t>Parkplätze, Innenbereich, </a:t>
            </a:r>
            <a:r>
              <a:rPr lang="de-DE" dirty="0">
                <a:latin typeface="Arial" panose="020B0604020202020204" pitchFamily="34" charset="0"/>
                <a:ea typeface="Calibri" panose="020F0502020204030204" pitchFamily="34" charset="0"/>
                <a:cs typeface="Arial" panose="020B0604020202020204" pitchFamily="34" charset="0"/>
              </a:rPr>
              <a:t>etc.) genutzt werden. Es gilt der Grundsatz des sparsamen Umgangs mit Grund und Boden (§ 1a Abs. 2 BauGB</a:t>
            </a:r>
            <a:r>
              <a:rPr lang="de-DE" dirty="0" smtClean="0">
                <a:latin typeface="Arial" panose="020B0604020202020204" pitchFamily="34" charset="0"/>
                <a:ea typeface="Calibri" panose="020F0502020204030204" pitchFamily="34" charset="0"/>
                <a:cs typeface="Arial" panose="020B0604020202020204" pitchFamily="34" charset="0"/>
              </a:rPr>
              <a:t>).</a:t>
            </a:r>
            <a:br>
              <a:rPr lang="de-DE" dirty="0" smtClean="0">
                <a:latin typeface="Arial" panose="020B0604020202020204" pitchFamily="34" charset="0"/>
                <a:ea typeface="Calibri" panose="020F0502020204030204" pitchFamily="34" charset="0"/>
                <a:cs typeface="Arial" panose="020B0604020202020204" pitchFamily="34" charset="0"/>
              </a:rPr>
            </a:br>
            <a:endParaRPr lang="de-DE" dirty="0" smtClean="0">
              <a:latin typeface="Arial" panose="020B0604020202020204" pitchFamily="34" charset="0"/>
              <a:ea typeface="Calibri" panose="020F0502020204030204" pitchFamily="34" charset="0"/>
              <a:cs typeface="Arial" panose="020B0604020202020204" pitchFamily="34" charset="0"/>
            </a:endParaRPr>
          </a:p>
          <a:p>
            <a:r>
              <a:rPr lang="de-DE" dirty="0" smtClean="0"/>
              <a:t>Photovoltaik-Freiflächenanlagen </a:t>
            </a:r>
            <a:r>
              <a:rPr lang="de-DE" dirty="0"/>
              <a:t>im Siedlungsraum</a:t>
            </a:r>
            <a:r>
              <a:rPr lang="de-DE" dirty="0" smtClean="0"/>
              <a:t>:</a:t>
            </a:r>
            <a:br>
              <a:rPr lang="de-DE" dirty="0" smtClean="0"/>
            </a:br>
            <a:r>
              <a:rPr lang="de-DE" dirty="0" smtClean="0"/>
              <a:t>mit </a:t>
            </a:r>
            <a:r>
              <a:rPr lang="de-DE" dirty="0"/>
              <a:t>Blick auf die Flächeninanspruchnahme </a:t>
            </a:r>
            <a:r>
              <a:rPr lang="de-DE" dirty="0" smtClean="0"/>
              <a:t>sollen PV-FFA nur den anderen </a:t>
            </a:r>
            <a:r>
              <a:rPr lang="de-DE" dirty="0"/>
              <a:t>gewerblichen und industriellen Nutzungen </a:t>
            </a:r>
            <a:r>
              <a:rPr lang="de-DE" dirty="0" smtClean="0"/>
              <a:t>arrondierend und untergeordnet möglich sein</a:t>
            </a:r>
            <a:endParaRPr lang="de-DE" dirty="0"/>
          </a:p>
        </p:txBody>
      </p:sp>
      <p:sp>
        <p:nvSpPr>
          <p:cNvPr id="6" name="Foliennummernplatzhalter 5"/>
          <p:cNvSpPr>
            <a:spLocks noGrp="1"/>
          </p:cNvSpPr>
          <p:nvPr>
            <p:ph type="sldNum" sz="quarter" idx="12"/>
          </p:nvPr>
        </p:nvSpPr>
        <p:spPr/>
        <p:txBody>
          <a:bodyPr/>
          <a:lstStyle/>
          <a:p>
            <a:fld id="{FBF865EE-00F9-4432-929E-0DECBFCC9DF0}" type="slidenum">
              <a:rPr lang="de-DE" smtClean="0"/>
              <a:pPr/>
              <a:t>7</a:t>
            </a:fld>
            <a:endParaRPr lang="de-DE" dirty="0"/>
          </a:p>
        </p:txBody>
      </p:sp>
      <p:sp>
        <p:nvSpPr>
          <p:cNvPr id="7" name="Textplatzhalter 6"/>
          <p:cNvSpPr>
            <a:spLocks noGrp="1"/>
          </p:cNvSpPr>
          <p:nvPr>
            <p:ph type="body" sz="quarter" idx="13"/>
          </p:nvPr>
        </p:nvSpPr>
        <p:spPr/>
        <p:txBody>
          <a:bodyPr/>
          <a:lstStyle/>
          <a:p>
            <a:r>
              <a:rPr lang="de-DE" dirty="0" smtClean="0"/>
              <a:t>Grundsätze</a:t>
            </a:r>
            <a:endParaRPr lang="de-DE" dirty="0"/>
          </a:p>
          <a:p>
            <a:endParaRPr lang="de-DE" dirty="0"/>
          </a:p>
        </p:txBody>
      </p:sp>
    </p:spTree>
    <p:extLst>
      <p:ext uri="{BB962C8B-B14F-4D97-AF65-F5344CB8AC3E}">
        <p14:creationId xmlns:p14="http://schemas.microsoft.com/office/powerpoint/2010/main" val="22350733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p:cNvSpPr>
            <a:spLocks noGrp="1"/>
          </p:cNvSpPr>
          <p:nvPr>
            <p:ph type="sldNum" sz="quarter" idx="12"/>
          </p:nvPr>
        </p:nvSpPr>
        <p:spPr>
          <a:xfrm>
            <a:off x="8389883" y="4767263"/>
            <a:ext cx="593833" cy="273844"/>
          </a:xfrm>
        </p:spPr>
        <p:txBody>
          <a:bodyPr/>
          <a:lstStyle/>
          <a:p>
            <a:fld id="{F447CDE3-A38D-E441-BF47-DAAD4A0C3F70}" type="slidenum">
              <a:rPr lang="de-DE" smtClean="0"/>
              <a:t>8</a:t>
            </a:fld>
            <a:endParaRPr lang="de-DE" dirty="0"/>
          </a:p>
        </p:txBody>
      </p:sp>
      <p:sp>
        <p:nvSpPr>
          <p:cNvPr id="6" name="Textplatzhalter 5"/>
          <p:cNvSpPr>
            <a:spLocks noGrp="1"/>
          </p:cNvSpPr>
          <p:nvPr>
            <p:ph type="body" sz="quarter" idx="13"/>
          </p:nvPr>
        </p:nvSpPr>
        <p:spPr/>
        <p:txBody>
          <a:bodyPr/>
          <a:lstStyle/>
          <a:p>
            <a:r>
              <a:rPr lang="de-DE" dirty="0"/>
              <a:t>Wirkungen von Photovoltaik-Freiflächenanlagen</a:t>
            </a:r>
          </a:p>
        </p:txBody>
      </p:sp>
      <p:sp>
        <p:nvSpPr>
          <p:cNvPr id="11" name="Textfeld 10"/>
          <p:cNvSpPr txBox="1"/>
          <p:nvPr/>
        </p:nvSpPr>
        <p:spPr>
          <a:xfrm>
            <a:off x="681002" y="1065978"/>
            <a:ext cx="7411965" cy="615553"/>
          </a:xfrm>
          <a:prstGeom prst="rect">
            <a:avLst/>
          </a:prstGeom>
          <a:noFill/>
        </p:spPr>
        <p:txBody>
          <a:bodyPr wrap="none" rtlCol="0">
            <a:spAutoFit/>
          </a:bodyPr>
          <a:lstStyle/>
          <a:p>
            <a:r>
              <a:rPr lang="en-US" sz="1600" b="1" dirty="0">
                <a:latin typeface="Arial" panose="020B0604020202020204" pitchFamily="34" charset="0"/>
                <a:ea typeface="Lucida Sans" panose="020B0602030504020204" pitchFamily="34" charset="0"/>
                <a:cs typeface="Arial" panose="020B0604020202020204" pitchFamily="34" charset="0"/>
              </a:rPr>
              <a:t>Aufstellung von Modulen, </a:t>
            </a:r>
            <a:r>
              <a:rPr lang="en-US" sz="1600" b="1" dirty="0" smtClean="0">
                <a:latin typeface="Arial" panose="020B0604020202020204" pitchFamily="34" charset="0"/>
                <a:ea typeface="Lucida Sans" panose="020B0602030504020204" pitchFamily="34" charset="0"/>
                <a:cs typeface="Arial" panose="020B0604020202020204" pitchFamily="34" charset="0"/>
              </a:rPr>
              <a:t>Einrichtung </a:t>
            </a:r>
            <a:r>
              <a:rPr lang="en-US" sz="1600" b="1" dirty="0">
                <a:latin typeface="Arial" panose="020B0604020202020204" pitchFamily="34" charset="0"/>
                <a:ea typeface="Lucida Sans" panose="020B0602030504020204" pitchFamily="34" charset="0"/>
                <a:cs typeface="Arial" panose="020B0604020202020204" pitchFamily="34" charset="0"/>
              </a:rPr>
              <a:t>von Wegen und </a:t>
            </a:r>
            <a:r>
              <a:rPr lang="en-US" sz="1600" b="1" dirty="0" smtClean="0">
                <a:latin typeface="Arial" panose="020B0604020202020204" pitchFamily="34" charset="0"/>
                <a:ea typeface="Lucida Sans" panose="020B0602030504020204" pitchFamily="34" charset="0"/>
                <a:cs typeface="Arial" panose="020B0604020202020204" pitchFamily="34" charset="0"/>
              </a:rPr>
              <a:t>Transformatoren</a:t>
            </a:r>
            <a:endParaRPr lang="de-DE" sz="1600" b="1" dirty="0">
              <a:latin typeface="Arial" panose="020B0604020202020204" pitchFamily="34" charset="0"/>
              <a:ea typeface="Lucida Sans" panose="020B0602030504020204" pitchFamily="34" charset="0"/>
              <a:cs typeface="Arial" panose="020B0604020202020204" pitchFamily="34" charset="0"/>
            </a:endParaRPr>
          </a:p>
          <a:p>
            <a:endParaRPr lang="de-DE" dirty="0"/>
          </a:p>
        </p:txBody>
      </p:sp>
      <p:graphicFrame>
        <p:nvGraphicFramePr>
          <p:cNvPr id="14" name="Tabelle 13"/>
          <p:cNvGraphicFramePr>
            <a:graphicFrameLocks noGrp="1"/>
          </p:cNvGraphicFramePr>
          <p:nvPr>
            <p:extLst>
              <p:ext uri="{D42A27DB-BD31-4B8C-83A1-F6EECF244321}">
                <p14:modId xmlns:p14="http://schemas.microsoft.com/office/powerpoint/2010/main" val="337713948"/>
              </p:ext>
            </p:extLst>
          </p:nvPr>
        </p:nvGraphicFramePr>
        <p:xfrm>
          <a:off x="238126" y="1376074"/>
          <a:ext cx="8410924" cy="3669284"/>
        </p:xfrm>
        <a:graphic>
          <a:graphicData uri="http://schemas.openxmlformats.org/drawingml/2006/table">
            <a:tbl>
              <a:tblPr firstRow="1" firstCol="1" lastRow="1" lastCol="1" bandRow="1" bandCol="1"/>
              <a:tblGrid>
                <a:gridCol w="3293116">
                  <a:extLst>
                    <a:ext uri="{9D8B030D-6E8A-4147-A177-3AD203B41FA5}">
                      <a16:colId xmlns:a16="http://schemas.microsoft.com/office/drawing/2014/main" val="2578920977"/>
                    </a:ext>
                  </a:extLst>
                </a:gridCol>
                <a:gridCol w="3411070">
                  <a:extLst>
                    <a:ext uri="{9D8B030D-6E8A-4147-A177-3AD203B41FA5}">
                      <a16:colId xmlns:a16="http://schemas.microsoft.com/office/drawing/2014/main" val="3016436221"/>
                    </a:ext>
                  </a:extLst>
                </a:gridCol>
                <a:gridCol w="1706738">
                  <a:extLst>
                    <a:ext uri="{9D8B030D-6E8A-4147-A177-3AD203B41FA5}">
                      <a16:colId xmlns:a16="http://schemas.microsoft.com/office/drawing/2014/main" val="3486310839"/>
                    </a:ext>
                  </a:extLst>
                </a:gridCol>
              </a:tblGrid>
              <a:tr h="386698">
                <a:tc>
                  <a:txBody>
                    <a:bodyPr/>
                    <a:lstStyle/>
                    <a:p>
                      <a:pPr marL="67945" algn="just">
                        <a:spcBef>
                          <a:spcPts val="30"/>
                        </a:spcBef>
                        <a:spcAft>
                          <a:spcPts val="0"/>
                        </a:spcAft>
                      </a:pPr>
                      <a:r>
                        <a:rPr lang="en-US" sz="1400" b="1" dirty="0">
                          <a:effectLst/>
                          <a:latin typeface="+mn-lt"/>
                          <a:ea typeface="Lucida Sans" panose="020B0602030504020204" pitchFamily="34" charset="0"/>
                          <a:cs typeface="Lucida Sans" panose="020B0602030504020204" pitchFamily="34" charset="0"/>
                        </a:rPr>
                        <a:t> </a:t>
                      </a:r>
                      <a:endParaRPr lang="de-DE" sz="1400" dirty="0">
                        <a:effectLst/>
                        <a:latin typeface="+mn-lt"/>
                        <a:ea typeface="Lucida Sans" panose="020B0602030504020204" pitchFamily="34" charset="0"/>
                        <a:cs typeface="Lucida Sans" panose="020B0602030504020204" pitchFamily="34" charset="0"/>
                      </a:endParaRPr>
                    </a:p>
                    <a:p>
                      <a:pPr marL="69215" algn="just">
                        <a:spcBef>
                          <a:spcPts val="495"/>
                        </a:spcBef>
                        <a:spcAft>
                          <a:spcPts val="0"/>
                        </a:spcAft>
                      </a:pPr>
                      <a:r>
                        <a:rPr lang="en-US" sz="1400" b="1" dirty="0">
                          <a:effectLst/>
                          <a:latin typeface="+mn-lt"/>
                          <a:ea typeface="Lucida Sans" panose="020B0602030504020204" pitchFamily="34" charset="0"/>
                          <a:cs typeface="Lucida Sans" panose="020B0602030504020204" pitchFamily="34" charset="0"/>
                        </a:rPr>
                        <a:t>Wirkfaktor</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67945" algn="just">
                        <a:spcBef>
                          <a:spcPts val="30"/>
                        </a:spcBef>
                        <a:spcAft>
                          <a:spcPts val="0"/>
                        </a:spcAft>
                      </a:pPr>
                      <a:r>
                        <a:rPr lang="en-US" sz="1400" b="1" dirty="0">
                          <a:effectLst/>
                          <a:latin typeface="+mn-lt"/>
                          <a:ea typeface="Lucida Sans" panose="020B0602030504020204" pitchFamily="34" charset="0"/>
                          <a:cs typeface="Lucida Sans" panose="020B0602030504020204" pitchFamily="34" charset="0"/>
                        </a:rPr>
                        <a:t> </a:t>
                      </a:r>
                      <a:endParaRPr lang="de-DE" sz="1400" dirty="0">
                        <a:effectLst/>
                        <a:latin typeface="+mn-lt"/>
                        <a:ea typeface="Lucida Sans" panose="020B0602030504020204" pitchFamily="34" charset="0"/>
                        <a:cs typeface="Lucida Sans" panose="020B0602030504020204" pitchFamily="34" charset="0"/>
                      </a:endParaRPr>
                    </a:p>
                    <a:p>
                      <a:pPr marL="69215" algn="just">
                        <a:spcBef>
                          <a:spcPts val="495"/>
                        </a:spcBef>
                        <a:spcAft>
                          <a:spcPts val="0"/>
                        </a:spcAft>
                      </a:pPr>
                      <a:r>
                        <a:rPr lang="en-US" sz="1400" b="1" dirty="0">
                          <a:effectLst/>
                          <a:latin typeface="+mn-lt"/>
                          <a:ea typeface="Lucida Sans" panose="020B0602030504020204" pitchFamily="34" charset="0"/>
                          <a:cs typeface="Lucida Sans" panose="020B0602030504020204" pitchFamily="34" charset="0"/>
                        </a:rPr>
                        <a:t>Auswirkung</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69850" marR="215265" algn="ctr">
                        <a:lnSpc>
                          <a:spcPts val="1420"/>
                        </a:lnSpc>
                        <a:spcBef>
                          <a:spcPts val="60"/>
                        </a:spcBef>
                        <a:spcAft>
                          <a:spcPts val="0"/>
                        </a:spcAft>
                      </a:pPr>
                      <a:r>
                        <a:rPr lang="en-US" sz="1400" b="1" dirty="0" smtClean="0">
                          <a:effectLst/>
                          <a:latin typeface="+mn-lt"/>
                          <a:ea typeface="Lucida Sans" panose="020B0602030504020204" pitchFamily="34" charset="0"/>
                          <a:cs typeface="Lucida Sans" panose="020B0602030504020204" pitchFamily="34" charset="0"/>
                        </a:rPr>
                        <a:t/>
                      </a:r>
                      <a:br>
                        <a:rPr lang="en-US" sz="1400" b="1" dirty="0" smtClean="0">
                          <a:effectLst/>
                          <a:latin typeface="+mn-lt"/>
                          <a:ea typeface="Lucida Sans" panose="020B0602030504020204" pitchFamily="34" charset="0"/>
                          <a:cs typeface="Lucida Sans" panose="020B0602030504020204" pitchFamily="34" charset="0"/>
                        </a:rPr>
                      </a:br>
                      <a:r>
                        <a:rPr lang="en-US" sz="1400" b="1" dirty="0" err="1" smtClean="0">
                          <a:effectLst/>
                          <a:latin typeface="+mn-lt"/>
                          <a:ea typeface="Lucida Sans" panose="020B0602030504020204" pitchFamily="34" charset="0"/>
                          <a:cs typeface="Lucida Sans" panose="020B0602030504020204" pitchFamily="34" charset="0"/>
                        </a:rPr>
                        <a:t>Betroffene</a:t>
                      </a:r>
                      <a:r>
                        <a:rPr lang="en-US" sz="1400" b="1" dirty="0" smtClean="0">
                          <a:effectLst/>
                          <a:latin typeface="+mn-lt"/>
                          <a:ea typeface="Lucida Sans" panose="020B0602030504020204" pitchFamily="34" charset="0"/>
                          <a:cs typeface="Lucida Sans" panose="020B0602030504020204" pitchFamily="34" charset="0"/>
                        </a:rPr>
                        <a:t> </a:t>
                      </a:r>
                      <a:r>
                        <a:rPr lang="en-US" sz="1400" b="1" dirty="0">
                          <a:effectLst/>
                          <a:latin typeface="+mn-lt"/>
                          <a:ea typeface="Lucida Sans" panose="020B0602030504020204" pitchFamily="34" charset="0"/>
                          <a:cs typeface="Lucida Sans" panose="020B0602030504020204" pitchFamily="34" charset="0"/>
                        </a:rPr>
                        <a:t>Schutzgüter</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493737063"/>
                  </a:ext>
                </a:extLst>
              </a:tr>
              <a:tr h="555002">
                <a:tc>
                  <a:txBody>
                    <a:bodyPr/>
                    <a:lstStyle/>
                    <a:p>
                      <a:pPr marL="63500" algn="l">
                        <a:lnSpc>
                          <a:spcPct val="105000"/>
                        </a:lnSpc>
                        <a:spcBef>
                          <a:spcPts val="325"/>
                        </a:spcBef>
                        <a:spcAft>
                          <a:spcPts val="0"/>
                        </a:spcAft>
                      </a:pPr>
                      <a:r>
                        <a:rPr lang="en-US" sz="1400" dirty="0">
                          <a:effectLst/>
                          <a:latin typeface="+mn-lt"/>
                          <a:ea typeface="Lucida Sans" panose="020B0602030504020204" pitchFamily="34" charset="0"/>
                          <a:cs typeface="Lucida Sans" panose="020B0602030504020204" pitchFamily="34" charset="0"/>
                        </a:rPr>
                        <a:t>Versiegelung und Teilversiegelung von Bodenfläche</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67945" algn="l">
                        <a:spcBef>
                          <a:spcPts val="325"/>
                        </a:spcBef>
                        <a:spcAft>
                          <a:spcPts val="0"/>
                        </a:spcAft>
                      </a:pPr>
                      <a:r>
                        <a:rPr lang="en-US" sz="1400" dirty="0">
                          <a:effectLst/>
                          <a:latin typeface="+mn-lt"/>
                          <a:ea typeface="Lucida Sans" panose="020B0602030504020204" pitchFamily="34" charset="0"/>
                          <a:cs typeface="Lucida Sans" panose="020B0602030504020204" pitchFamily="34" charset="0"/>
                        </a:rPr>
                        <a:t>Lebensraumverlust /</a:t>
                      </a:r>
                      <a:endParaRPr lang="de-DE" sz="1400" dirty="0">
                        <a:effectLst/>
                        <a:latin typeface="+mn-lt"/>
                        <a:ea typeface="Lucida Sans" panose="020B0602030504020204" pitchFamily="34" charset="0"/>
                        <a:cs typeface="Lucida Sans" panose="020B0602030504020204" pitchFamily="34" charset="0"/>
                      </a:endParaRPr>
                    </a:p>
                    <a:p>
                      <a:pPr marL="67945" algn="l">
                        <a:spcBef>
                          <a:spcPts val="45"/>
                        </a:spcBef>
                        <a:spcAft>
                          <a:spcPts val="0"/>
                        </a:spcAft>
                      </a:pPr>
                      <a:r>
                        <a:rPr lang="en-US" sz="1400" dirty="0">
                          <a:effectLst/>
                          <a:latin typeface="+mn-lt"/>
                          <a:ea typeface="Lucida Sans" panose="020B0602030504020204" pitchFamily="34" charset="0"/>
                          <a:cs typeface="Lucida Sans" panose="020B0602030504020204" pitchFamily="34" charset="0"/>
                        </a:rPr>
                        <a:t>-degeneration</a:t>
                      </a:r>
                      <a:endParaRPr lang="de-DE" sz="1400" dirty="0">
                        <a:effectLst/>
                        <a:latin typeface="+mn-lt"/>
                        <a:ea typeface="Lucida Sans" panose="020B0602030504020204" pitchFamily="34" charset="0"/>
                        <a:cs typeface="Lucida Sans" panose="020B0602030504020204" pitchFamily="34" charset="0"/>
                      </a:endParaRPr>
                    </a:p>
                    <a:p>
                      <a:pPr marL="67945" algn="l">
                        <a:spcBef>
                          <a:spcPts val="495"/>
                        </a:spcBef>
                        <a:spcAft>
                          <a:spcPts val="0"/>
                        </a:spcAft>
                      </a:pPr>
                      <a:r>
                        <a:rPr lang="en-US" sz="1400" b="1" dirty="0">
                          <a:effectLst/>
                          <a:latin typeface="+mn-lt"/>
                          <a:ea typeface="Lucida Sans" panose="020B0602030504020204" pitchFamily="34" charset="0"/>
                          <a:cs typeface="Lucida Sans" panose="020B0602030504020204" pitchFamily="34" charset="0"/>
                        </a:rPr>
                        <a:t> </a:t>
                      </a:r>
                      <a:r>
                        <a:rPr lang="en-US" sz="1400" dirty="0" smtClean="0">
                          <a:effectLst/>
                          <a:latin typeface="+mn-lt"/>
                          <a:ea typeface="Lucida Sans" panose="020B0602030504020204" pitchFamily="34" charset="0"/>
                          <a:cs typeface="Lucida Sans" panose="020B0602030504020204" pitchFamily="34" charset="0"/>
                        </a:rPr>
                        <a:t>Veränderung </a:t>
                      </a:r>
                      <a:r>
                        <a:rPr lang="en-US" sz="1400" dirty="0">
                          <a:effectLst/>
                          <a:latin typeface="+mn-lt"/>
                          <a:ea typeface="Lucida Sans" panose="020B0602030504020204" pitchFamily="34" charset="0"/>
                          <a:cs typeface="Lucida Sans" panose="020B0602030504020204" pitchFamily="34" charset="0"/>
                        </a:rPr>
                        <a:t>der </a:t>
                      </a:r>
                      <a:r>
                        <a:rPr lang="en-US" sz="1400" dirty="0" smtClean="0">
                          <a:effectLst/>
                          <a:latin typeface="+mn-lt"/>
                          <a:ea typeface="Lucida Sans" panose="020B0602030504020204" pitchFamily="34" charset="0"/>
                          <a:cs typeface="Lucida Sans" panose="020B0602030504020204" pitchFamily="34" charset="0"/>
                        </a:rPr>
                        <a:t>Standortverhältnisse</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lnSpc>
                          <a:spcPct val="105000"/>
                        </a:lnSpc>
                        <a:spcBef>
                          <a:spcPts val="325"/>
                        </a:spcBef>
                        <a:spcAft>
                          <a:spcPts val="0"/>
                        </a:spcAft>
                      </a:pPr>
                      <a:r>
                        <a:rPr lang="en-US" sz="1400" dirty="0">
                          <a:effectLst/>
                          <a:latin typeface="+mn-lt"/>
                          <a:ea typeface="Lucida Sans" panose="020B0602030504020204" pitchFamily="34" charset="0"/>
                          <a:cs typeface="Lucida Sans" panose="020B0602030504020204" pitchFamily="34" charset="0"/>
                        </a:rPr>
                        <a:t>Tiere, Pflanzen, biologische </a:t>
                      </a:r>
                      <a:r>
                        <a:rPr lang="en-US" sz="1400" dirty="0" smtClean="0">
                          <a:effectLst/>
                          <a:latin typeface="+mn-lt"/>
                          <a:ea typeface="Lucida Sans" panose="020B0602030504020204" pitchFamily="34" charset="0"/>
                          <a:cs typeface="Lucida Sans" panose="020B0602030504020204" pitchFamily="34" charset="0"/>
                        </a:rPr>
                        <a:t>Vielfalt</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8404019"/>
                  </a:ext>
                </a:extLst>
              </a:tr>
              <a:tr h="176719">
                <a:tc>
                  <a:txBody>
                    <a:bodyPr/>
                    <a:lstStyle/>
                    <a:p>
                      <a:pPr marL="67945" algn="l">
                        <a:spcBef>
                          <a:spcPts val="495"/>
                        </a:spcBef>
                        <a:spcAft>
                          <a:spcPts val="0"/>
                        </a:spcAft>
                      </a:pPr>
                      <a:r>
                        <a:rPr lang="en-US" sz="1400" dirty="0">
                          <a:effectLst/>
                          <a:latin typeface="+mn-lt"/>
                          <a:ea typeface="Lucida Sans" panose="020B0602030504020204" pitchFamily="34" charset="0"/>
                          <a:cs typeface="Lucida Sans" panose="020B0602030504020204" pitchFamily="34" charset="0"/>
                        </a:rPr>
                        <a:t> </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67945" algn="l">
                        <a:lnSpc>
                          <a:spcPct val="105000"/>
                        </a:lnSpc>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Beeinträchtigung von </a:t>
                      </a:r>
                      <a:r>
                        <a:rPr lang="en-US" sz="1400" dirty="0" smtClean="0">
                          <a:effectLst/>
                          <a:latin typeface="+mn-lt"/>
                          <a:ea typeface="Lucida Sans" panose="020B0602030504020204" pitchFamily="34" charset="0"/>
                          <a:cs typeface="Lucida Sans" panose="020B0602030504020204" pitchFamily="34" charset="0"/>
                        </a:rPr>
                        <a:t>Bodenfunktion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spcBef>
                          <a:spcPts val="315"/>
                        </a:spcBef>
                        <a:spcAft>
                          <a:spcPts val="0"/>
                        </a:spcAft>
                      </a:pPr>
                      <a:r>
                        <a:rPr lang="en-US" sz="1400" dirty="0" smtClean="0">
                          <a:effectLst/>
                          <a:latin typeface="+mn-lt"/>
                          <a:ea typeface="Lucida Sans" panose="020B0602030504020204" pitchFamily="34" charset="0"/>
                          <a:cs typeface="Lucida Sans" panose="020B0602030504020204" pitchFamily="34" charset="0"/>
                        </a:rPr>
                        <a:t>Boden, Wasser</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9885956"/>
                  </a:ext>
                </a:extLst>
              </a:tr>
              <a:tr h="353438">
                <a:tc>
                  <a:txBody>
                    <a:bodyPr/>
                    <a:lstStyle/>
                    <a:p>
                      <a:pPr marL="63500" marR="40005" algn="l">
                        <a:lnSpc>
                          <a:spcPct val="105000"/>
                        </a:lnSpc>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Silhouettenwirkung / </a:t>
                      </a:r>
                      <a:r>
                        <a:rPr lang="en-US" sz="1400" dirty="0" err="1">
                          <a:effectLst/>
                          <a:latin typeface="+mn-lt"/>
                          <a:ea typeface="Lucida Sans" panose="020B0602030504020204" pitchFamily="34" charset="0"/>
                          <a:cs typeface="Lucida Sans" panose="020B0602030504020204" pitchFamily="34" charset="0"/>
                        </a:rPr>
                        <a:t>optische</a:t>
                      </a:r>
                      <a:r>
                        <a:rPr lang="en-US" sz="1400" dirty="0">
                          <a:effectLst/>
                          <a:latin typeface="+mn-lt"/>
                          <a:ea typeface="Lucida Sans" panose="020B0602030504020204" pitchFamily="34" charset="0"/>
                          <a:cs typeface="Lucida Sans" panose="020B0602030504020204" pitchFamily="34" charset="0"/>
                        </a:rPr>
                        <a:t> </a:t>
                      </a:r>
                      <a:r>
                        <a:rPr lang="en-US" sz="1400" dirty="0" err="1" smtClean="0">
                          <a:effectLst/>
                          <a:latin typeface="+mn-lt"/>
                          <a:ea typeface="Lucida Sans" panose="020B0602030504020204" pitchFamily="34" charset="0"/>
                          <a:cs typeface="Lucida Sans" panose="020B0602030504020204" pitchFamily="34" charset="0"/>
                        </a:rPr>
                        <a:t>Effekte</a:t>
                      </a:r>
                      <a:r>
                        <a:rPr lang="en-US" sz="1400" dirty="0" smtClean="0">
                          <a:effectLst/>
                          <a:latin typeface="+mn-lt"/>
                          <a:ea typeface="Lucida Sans" panose="020B0602030504020204" pitchFamily="34" charset="0"/>
                          <a:cs typeface="Lucida Sans" panose="020B0602030504020204" pitchFamily="34" charset="0"/>
                        </a:rPr>
                        <a:t> </a:t>
                      </a:r>
                      <a:r>
                        <a:rPr lang="en-US" sz="1400" dirty="0">
                          <a:effectLst/>
                          <a:latin typeface="+mn-lt"/>
                          <a:ea typeface="Lucida Sans" panose="020B0602030504020204" pitchFamily="34" charset="0"/>
                          <a:cs typeface="Lucida Sans" panose="020B0602030504020204" pitchFamily="34" charset="0"/>
                        </a:rPr>
                        <a:t>durch z.B. Lichtreflexe, </a:t>
                      </a:r>
                      <a:r>
                        <a:rPr lang="en-US" sz="1400" dirty="0" smtClean="0">
                          <a:effectLst/>
                          <a:latin typeface="+mn-lt"/>
                          <a:ea typeface="Lucida Sans" panose="020B0602030504020204" pitchFamily="34" charset="0"/>
                          <a:cs typeface="Lucida Sans" panose="020B0602030504020204" pitchFamily="34" charset="0"/>
                        </a:rPr>
                        <a:t>Spiegelungen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Störung der Tierwelt</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Tiere</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7653396"/>
                  </a:ext>
                </a:extLst>
              </a:tr>
              <a:tr h="353438">
                <a:tc>
                  <a:txBody>
                    <a:bodyPr/>
                    <a:lstStyle/>
                    <a:p>
                      <a:pPr marL="63500" algn="l">
                        <a:lnSpc>
                          <a:spcPct val="105000"/>
                        </a:lnSpc>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Überschirmung (z.B. </a:t>
                      </a:r>
                      <a:r>
                        <a:rPr lang="en-US" sz="1400" dirty="0" smtClean="0">
                          <a:effectLst/>
                          <a:latin typeface="+mn-lt"/>
                          <a:ea typeface="Lucida Sans" panose="020B0602030504020204" pitchFamily="34" charset="0"/>
                          <a:cs typeface="Lucida Sans" panose="020B0602030504020204" pitchFamily="34" charset="0"/>
                        </a:rPr>
                        <a:t>Schattenwurf</a:t>
                      </a:r>
                      <a:r>
                        <a:rPr lang="en-US" sz="1400" dirty="0">
                          <a:effectLst/>
                          <a:latin typeface="+mn-lt"/>
                          <a:ea typeface="Lucida Sans" panose="020B0602030504020204" pitchFamily="34" charset="0"/>
                          <a:cs typeface="Lucida Sans" panose="020B0602030504020204" pitchFamily="34" charset="0"/>
                        </a:rPr>
                        <a:t>), Barrierewirkung</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67945"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Lebensraumverlust /</a:t>
                      </a:r>
                      <a:endParaRPr lang="de-DE" sz="1400" dirty="0">
                        <a:effectLst/>
                        <a:latin typeface="+mn-lt"/>
                        <a:ea typeface="Lucida Sans" panose="020B0602030504020204" pitchFamily="34" charset="0"/>
                        <a:cs typeface="Lucida Sans" panose="020B0602030504020204" pitchFamily="34" charset="0"/>
                      </a:endParaRPr>
                    </a:p>
                    <a:p>
                      <a:pPr marL="67945" algn="l">
                        <a:spcBef>
                          <a:spcPts val="55"/>
                        </a:spcBef>
                        <a:spcAft>
                          <a:spcPts val="0"/>
                        </a:spcAft>
                      </a:pPr>
                      <a:r>
                        <a:rPr lang="en-US" sz="1400" dirty="0">
                          <a:effectLst/>
                          <a:latin typeface="+mn-lt"/>
                          <a:ea typeface="Lucida Sans" panose="020B0602030504020204" pitchFamily="34" charset="0"/>
                          <a:cs typeface="Lucida Sans" panose="020B0602030504020204" pitchFamily="34" charset="0"/>
                        </a:rPr>
                        <a:t>-degeneration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67945"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Tiere, Pflanzen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713008310"/>
                  </a:ext>
                </a:extLst>
              </a:tr>
              <a:tr h="336608">
                <a:tc>
                  <a:txBody>
                    <a:bodyPr/>
                    <a:lstStyle/>
                    <a:p>
                      <a:pPr marL="67945" algn="l">
                        <a:spcBef>
                          <a:spcPts val="495"/>
                        </a:spcBef>
                        <a:spcAft>
                          <a:spcPts val="0"/>
                        </a:spcAft>
                      </a:pPr>
                      <a:r>
                        <a:rPr lang="en-US" sz="1400" dirty="0">
                          <a:effectLst/>
                          <a:latin typeface="+mn-lt"/>
                          <a:ea typeface="Lucida Sans" panose="020B0602030504020204" pitchFamily="34" charset="0"/>
                          <a:cs typeface="Lucida Sans" panose="020B0602030504020204" pitchFamily="34" charset="0"/>
                        </a:rPr>
                        <a:t> </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67945" algn="l">
                        <a:lnSpc>
                          <a:spcPct val="105000"/>
                        </a:lnSpc>
                        <a:spcBef>
                          <a:spcPts val="870"/>
                        </a:spcBef>
                        <a:spcAft>
                          <a:spcPts val="0"/>
                        </a:spcAft>
                      </a:pPr>
                      <a:r>
                        <a:rPr lang="en-US" sz="1400" dirty="0">
                          <a:effectLst/>
                          <a:latin typeface="+mn-lt"/>
                          <a:ea typeface="Lucida Sans" panose="020B0602030504020204" pitchFamily="34" charset="0"/>
                          <a:cs typeface="Lucida Sans" panose="020B0602030504020204" pitchFamily="34" charset="0"/>
                        </a:rPr>
                        <a:t>Veränderung der </a:t>
                      </a:r>
                      <a:r>
                        <a:rPr lang="en-US" sz="1400" dirty="0" smtClean="0">
                          <a:effectLst/>
                          <a:latin typeface="+mn-lt"/>
                          <a:ea typeface="Lucida Sans" panose="020B0602030504020204" pitchFamily="34" charset="0"/>
                          <a:cs typeface="Lucida Sans" panose="020B0602030504020204" pitchFamily="34" charset="0"/>
                        </a:rPr>
                        <a:t>Standortverhältnisse</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67945" algn="l">
                        <a:spcBef>
                          <a:spcPts val="45"/>
                        </a:spcBef>
                        <a:spcAft>
                          <a:spcPts val="0"/>
                        </a:spcAft>
                      </a:pPr>
                      <a:r>
                        <a:rPr lang="en-US" sz="1400" dirty="0" smtClean="0">
                          <a:effectLst/>
                          <a:latin typeface="+mn-lt"/>
                          <a:ea typeface="Lucida Sans" panose="020B0602030504020204" pitchFamily="34" charset="0"/>
                          <a:cs typeface="Lucida Sans" panose="020B0602030504020204" pitchFamily="34" charset="0"/>
                        </a:rPr>
                        <a:t>Boden</a:t>
                      </a:r>
                      <a:r>
                        <a:rPr lang="en-US" sz="1400" dirty="0">
                          <a:effectLst/>
                          <a:latin typeface="+mn-lt"/>
                          <a:ea typeface="Lucida Sans" panose="020B0602030504020204" pitchFamily="34" charset="0"/>
                          <a:cs typeface="Lucida Sans" panose="020B0602030504020204" pitchFamily="34" charset="0"/>
                        </a:rPr>
                        <a:t>, Wasser, Pflanzen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3240322"/>
                  </a:ext>
                </a:extLst>
              </a:tr>
              <a:tr h="168304">
                <a:tc>
                  <a:txBody>
                    <a:bodyPr/>
                    <a:lstStyle/>
                    <a:p>
                      <a:pPr marL="63500"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Barrierewirkung</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spcBef>
                          <a:spcPts val="495"/>
                        </a:spcBef>
                        <a:spcAft>
                          <a:spcPts val="0"/>
                        </a:spcAft>
                      </a:pPr>
                      <a:r>
                        <a:rPr lang="en-US" sz="1400" dirty="0">
                          <a:effectLst/>
                          <a:latin typeface="+mn-lt"/>
                          <a:ea typeface="Lucida Sans" panose="020B0602030504020204" pitchFamily="34" charset="0"/>
                          <a:cs typeface="Lucida Sans" panose="020B0602030504020204" pitchFamily="34" charset="0"/>
                        </a:rPr>
                        <a:t>Nachhaltiger Lebensraumverlust</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Tiere</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7082792"/>
                  </a:ext>
                </a:extLst>
              </a:tr>
              <a:tr h="530157">
                <a:tc>
                  <a:txBody>
                    <a:bodyPr/>
                    <a:lstStyle/>
                    <a:p>
                      <a:pPr marL="63500" marR="122555" algn="l">
                        <a:lnSpc>
                          <a:spcPct val="105000"/>
                        </a:lnSpc>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Veränderung von </a:t>
                      </a:r>
                      <a:r>
                        <a:rPr lang="en-US" sz="1400" dirty="0" smtClean="0">
                          <a:effectLst/>
                          <a:latin typeface="+mn-lt"/>
                          <a:ea typeface="Lucida Sans" panose="020B0602030504020204" pitchFamily="34" charset="0"/>
                          <a:cs typeface="Lucida Sans" panose="020B0602030504020204" pitchFamily="34" charset="0"/>
                        </a:rPr>
                        <a:t>Sichtbeziehungen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algn="l">
                        <a:lnSpc>
                          <a:spcPct val="105000"/>
                        </a:lnSpc>
                        <a:spcBef>
                          <a:spcPts val="495"/>
                        </a:spcBef>
                        <a:spcAft>
                          <a:spcPts val="0"/>
                        </a:spcAft>
                      </a:pPr>
                      <a:r>
                        <a:rPr lang="en-US" sz="1400" dirty="0">
                          <a:effectLst/>
                          <a:latin typeface="+mn-lt"/>
                          <a:ea typeface="Lucida Sans" panose="020B0602030504020204" pitchFamily="34" charset="0"/>
                          <a:cs typeface="Lucida Sans" panose="020B0602030504020204" pitchFamily="34" charset="0"/>
                        </a:rPr>
                        <a:t>landschaftsästhetische </a:t>
                      </a:r>
                      <a:r>
                        <a:rPr lang="en-US" sz="1400" dirty="0" smtClean="0">
                          <a:effectLst/>
                          <a:latin typeface="+mn-lt"/>
                          <a:ea typeface="Lucida Sans" panose="020B0602030504020204" pitchFamily="34" charset="0"/>
                          <a:cs typeface="Lucida Sans" panose="020B0602030504020204" pitchFamily="34" charset="0"/>
                        </a:rPr>
                        <a:t>Beeinträchtigungen</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945" marR="135890" algn="l">
                        <a:lnSpc>
                          <a:spcPct val="105000"/>
                        </a:lnSpc>
                        <a:spcBef>
                          <a:spcPts val="315"/>
                        </a:spcBef>
                        <a:spcAft>
                          <a:spcPts val="0"/>
                        </a:spcAft>
                      </a:pPr>
                      <a:r>
                        <a:rPr lang="en-US" sz="1400" dirty="0">
                          <a:effectLst/>
                          <a:latin typeface="+mn-lt"/>
                          <a:ea typeface="Lucida Sans" panose="020B0602030504020204" pitchFamily="34" charset="0"/>
                          <a:cs typeface="Lucida Sans" panose="020B0602030504020204" pitchFamily="34" charset="0"/>
                        </a:rPr>
                        <a:t>Menschen, Landschafts- / </a:t>
                      </a:r>
                      <a:r>
                        <a:rPr lang="en-US" sz="1400" dirty="0" err="1">
                          <a:effectLst/>
                          <a:latin typeface="+mn-lt"/>
                          <a:ea typeface="Lucida Sans" panose="020B0602030504020204" pitchFamily="34" charset="0"/>
                          <a:cs typeface="Lucida Sans" panose="020B0602030504020204" pitchFamily="34" charset="0"/>
                        </a:rPr>
                        <a:t>Ortsbild</a:t>
                      </a:r>
                      <a:endParaRPr lang="de-DE" sz="1400" dirty="0">
                        <a:effectLst/>
                        <a:latin typeface="+mn-lt"/>
                        <a:ea typeface="Lucida Sans" panose="020B0602030504020204" pitchFamily="34" charset="0"/>
                        <a:cs typeface="Lucida Sans" panose="020B0602030504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0795308"/>
                  </a:ext>
                </a:extLst>
              </a:tr>
            </a:tbl>
          </a:graphicData>
        </a:graphic>
      </p:graphicFrame>
    </p:spTree>
    <p:extLst>
      <p:ext uri="{BB962C8B-B14F-4D97-AF65-F5344CB8AC3E}">
        <p14:creationId xmlns:p14="http://schemas.microsoft.com/office/powerpoint/2010/main" val="801466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p:cNvSpPr>
            <a:spLocks noGrp="1"/>
          </p:cNvSpPr>
          <p:nvPr>
            <p:ph type="sldNum" sz="quarter" idx="12"/>
          </p:nvPr>
        </p:nvSpPr>
        <p:spPr/>
        <p:txBody>
          <a:bodyPr/>
          <a:lstStyle/>
          <a:p>
            <a:fld id="{FBF865EE-00F9-4432-929E-0DECBFCC9DF0}" type="slidenum">
              <a:rPr lang="de-DE" smtClean="0"/>
              <a:pPr/>
              <a:t>9</a:t>
            </a:fld>
            <a:endParaRPr lang="de-DE" dirty="0"/>
          </a:p>
        </p:txBody>
      </p:sp>
      <p:sp>
        <p:nvSpPr>
          <p:cNvPr id="7" name="Textplatzhalter 6"/>
          <p:cNvSpPr>
            <a:spLocks noGrp="1"/>
          </p:cNvSpPr>
          <p:nvPr>
            <p:ph type="body" sz="quarter" idx="13"/>
          </p:nvPr>
        </p:nvSpPr>
        <p:spPr/>
        <p:txBody>
          <a:bodyPr/>
          <a:lstStyle/>
          <a:p>
            <a:r>
              <a:rPr lang="de-DE" dirty="0" smtClean="0"/>
              <a:t>Anforderungen an Anlagen</a:t>
            </a:r>
            <a:endParaRPr lang="de-DE" dirty="0"/>
          </a:p>
        </p:txBody>
      </p:sp>
      <p:sp>
        <p:nvSpPr>
          <p:cNvPr id="2" name="Textfeld 1"/>
          <p:cNvSpPr txBox="1"/>
          <p:nvPr/>
        </p:nvSpPr>
        <p:spPr>
          <a:xfrm>
            <a:off x="282856" y="1624787"/>
            <a:ext cx="8353425" cy="3416320"/>
          </a:xfrm>
          <a:prstGeom prst="rect">
            <a:avLst/>
          </a:prstGeom>
          <a:noFill/>
        </p:spPr>
        <p:txBody>
          <a:bodyPr wrap="square" rtlCol="0">
            <a:spAutoFit/>
          </a:bodyPr>
          <a:lstStyle/>
          <a:p>
            <a:r>
              <a:rPr lang="de-DE" u="sng" dirty="0"/>
              <a:t>Errichtung der </a:t>
            </a:r>
            <a:r>
              <a:rPr lang="de-DE" u="sng" dirty="0" smtClean="0"/>
              <a:t>Anlage, Beispiele:</a:t>
            </a:r>
            <a:endParaRPr lang="de-DE" u="sng" dirty="0"/>
          </a:p>
          <a:p>
            <a:pPr marL="285750" indent="-285750">
              <a:buFont typeface="Arial" panose="020B0604020202020204" pitchFamily="34" charset="0"/>
              <a:buChar char="•"/>
            </a:pPr>
            <a:r>
              <a:rPr lang="de-DE" dirty="0" smtClean="0"/>
              <a:t>Abstand der Module von der Bodenoberfläche,</a:t>
            </a:r>
          </a:p>
          <a:p>
            <a:pPr marL="285750" indent="-285750">
              <a:buFont typeface="Arial" panose="020B0604020202020204" pitchFamily="34" charset="0"/>
              <a:buChar char="•"/>
            </a:pPr>
            <a:r>
              <a:rPr lang="de-DE" dirty="0" smtClean="0"/>
              <a:t>Bodenversiegelung so gering wie möglich halten</a:t>
            </a:r>
          </a:p>
          <a:p>
            <a:pPr marL="285750" indent="-285750">
              <a:buFont typeface="Arial" panose="020B0604020202020204" pitchFamily="34" charset="0"/>
              <a:buChar char="•"/>
            </a:pPr>
            <a:r>
              <a:rPr lang="de-DE" dirty="0" smtClean="0"/>
              <a:t>Reflexion / </a:t>
            </a:r>
            <a:r>
              <a:rPr lang="de-DE" dirty="0" err="1" smtClean="0"/>
              <a:t>Blendwirkung</a:t>
            </a:r>
            <a:r>
              <a:rPr lang="de-DE" dirty="0" smtClean="0"/>
              <a:t> vermeiden</a:t>
            </a:r>
          </a:p>
          <a:p>
            <a:pPr marL="285750" indent="-285750">
              <a:buFont typeface="Arial" panose="020B0604020202020204" pitchFamily="34" charset="0"/>
              <a:buChar char="•"/>
            </a:pPr>
            <a:r>
              <a:rPr lang="de-DE" dirty="0" smtClean="0"/>
              <a:t>Vollständigen Rückbau im </a:t>
            </a:r>
            <a:r>
              <a:rPr lang="de-DE" dirty="0" err="1" smtClean="0"/>
              <a:t>BPlan</a:t>
            </a:r>
            <a:r>
              <a:rPr lang="de-DE" dirty="0" smtClean="0"/>
              <a:t> festlegen</a:t>
            </a:r>
          </a:p>
          <a:p>
            <a:endParaRPr lang="de-DE" sz="900" dirty="0" smtClean="0"/>
          </a:p>
          <a:p>
            <a:r>
              <a:rPr lang="de-DE" u="sng" dirty="0"/>
              <a:t>Begrünung der Anlage:</a:t>
            </a:r>
          </a:p>
          <a:p>
            <a:r>
              <a:rPr lang="de-DE" dirty="0"/>
              <a:t>Gewährleistung einer </a:t>
            </a:r>
            <a:r>
              <a:rPr lang="de-DE" dirty="0" smtClean="0"/>
              <a:t>Vegetationsentwicklung (Grünlandeinsaat)</a:t>
            </a:r>
            <a:endParaRPr lang="de-DE" dirty="0"/>
          </a:p>
          <a:p>
            <a:r>
              <a:rPr lang="de-DE" dirty="0" smtClean="0"/>
              <a:t>Extensive Bewirtschaftung </a:t>
            </a:r>
          </a:p>
          <a:p>
            <a:endParaRPr lang="de-DE" sz="900" dirty="0"/>
          </a:p>
          <a:p>
            <a:r>
              <a:rPr lang="de-DE" u="sng" dirty="0"/>
              <a:t>Einfriedung der Anlage:</a:t>
            </a:r>
          </a:p>
          <a:p>
            <a:r>
              <a:rPr lang="de-DE" dirty="0" err="1" smtClean="0"/>
              <a:t>Abpflanzung</a:t>
            </a:r>
            <a:r>
              <a:rPr lang="de-DE" dirty="0" smtClean="0"/>
              <a:t> mit Gehölzen</a:t>
            </a:r>
          </a:p>
          <a:p>
            <a:r>
              <a:rPr lang="de-DE" dirty="0" smtClean="0"/>
              <a:t>Durchlässigkeit der Einzäunung für Kleintiere</a:t>
            </a:r>
            <a:endParaRPr lang="de-DE" dirty="0"/>
          </a:p>
        </p:txBody>
      </p:sp>
      <p:sp>
        <p:nvSpPr>
          <p:cNvPr id="3" name="Rechteck 2"/>
          <p:cNvSpPr/>
          <p:nvPr/>
        </p:nvSpPr>
        <p:spPr>
          <a:xfrm>
            <a:off x="282855" y="872362"/>
            <a:ext cx="8659067" cy="646331"/>
          </a:xfrm>
          <a:prstGeom prst="rect">
            <a:avLst/>
          </a:prstGeom>
        </p:spPr>
        <p:txBody>
          <a:bodyPr wrap="square">
            <a:spAutoFit/>
          </a:bodyPr>
          <a:lstStyle/>
          <a:p>
            <a:r>
              <a:rPr lang="de-DE" dirty="0" smtClean="0"/>
              <a:t>	  Über </a:t>
            </a:r>
            <a:r>
              <a:rPr lang="de-DE" dirty="0"/>
              <a:t>die Ausgestaltung der PV-FFA können </a:t>
            </a:r>
            <a:r>
              <a:rPr lang="de-DE" dirty="0" smtClean="0"/>
              <a:t>negative Auswirkungen auf Natur 	  und Landschaft erheblich gemindert </a:t>
            </a:r>
            <a:r>
              <a:rPr lang="de-DE" dirty="0"/>
              <a:t>werden</a:t>
            </a:r>
          </a:p>
        </p:txBody>
      </p:sp>
      <p:sp>
        <p:nvSpPr>
          <p:cNvPr id="4" name="Pfeil nach rechts 3"/>
          <p:cNvSpPr/>
          <p:nvPr/>
        </p:nvSpPr>
        <p:spPr>
          <a:xfrm>
            <a:off x="386473" y="942930"/>
            <a:ext cx="474882" cy="197026"/>
          </a:xfrm>
          <a:prstGeom prst="rightArrow">
            <a:avLst/>
          </a:prstGeom>
          <a:solidFill>
            <a:schemeClr val="bg1">
              <a:lumMod val="6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72878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p:cNvSpPr>
            <a:spLocks noGrp="1"/>
          </p:cNvSpPr>
          <p:nvPr>
            <p:ph type="sldNum" sz="quarter" idx="12"/>
          </p:nvPr>
        </p:nvSpPr>
        <p:spPr/>
        <p:txBody>
          <a:bodyPr/>
          <a:lstStyle/>
          <a:p>
            <a:fld id="{FBF865EE-00F9-4432-929E-0DECBFCC9DF0}" type="slidenum">
              <a:rPr lang="de-DE" smtClean="0"/>
              <a:pPr/>
              <a:t>10</a:t>
            </a:fld>
            <a:endParaRPr lang="de-DE" dirty="0"/>
          </a:p>
        </p:txBody>
      </p:sp>
      <p:sp>
        <p:nvSpPr>
          <p:cNvPr id="7" name="Textplatzhalter 6"/>
          <p:cNvSpPr>
            <a:spLocks noGrp="1"/>
          </p:cNvSpPr>
          <p:nvPr>
            <p:ph type="body" sz="quarter" idx="13"/>
          </p:nvPr>
        </p:nvSpPr>
        <p:spPr/>
        <p:txBody>
          <a:bodyPr/>
          <a:lstStyle/>
          <a:p>
            <a:r>
              <a:rPr lang="de-DE" dirty="0" smtClean="0"/>
              <a:t>Vorgehensweise des Standortkonzeptes  </a:t>
            </a:r>
            <a:endParaRPr lang="de-DE" dirty="0"/>
          </a:p>
        </p:txBody>
      </p:sp>
      <p:sp>
        <p:nvSpPr>
          <p:cNvPr id="4" name="Textfeld 3"/>
          <p:cNvSpPr txBox="1"/>
          <p:nvPr/>
        </p:nvSpPr>
        <p:spPr>
          <a:xfrm>
            <a:off x="0" y="1952321"/>
            <a:ext cx="8851192" cy="2308324"/>
          </a:xfrm>
          <a:prstGeom prst="rect">
            <a:avLst/>
          </a:prstGeom>
          <a:noFill/>
        </p:spPr>
        <p:txBody>
          <a:bodyPr wrap="square" rtlCol="0">
            <a:spAutoFit/>
          </a:bodyPr>
          <a:lstStyle/>
          <a:p>
            <a:pPr marL="342900" indent="-342900">
              <a:buFont typeface="Arial" panose="020B0604020202020204" pitchFamily="34" charset="0"/>
              <a:buChar char="•"/>
            </a:pPr>
            <a:r>
              <a:rPr lang="de-DE" sz="2400" dirty="0" smtClean="0"/>
              <a:t>Objektiv nachvollziehbare Bewertungsmethodik</a:t>
            </a:r>
            <a:br>
              <a:rPr lang="de-DE" sz="2400" dirty="0" smtClean="0"/>
            </a:br>
            <a:r>
              <a:rPr lang="de-DE" sz="2400" dirty="0" smtClean="0"/>
              <a:t> </a:t>
            </a:r>
          </a:p>
          <a:p>
            <a:pPr marL="342900" indent="-342900">
              <a:buFont typeface="Arial" panose="020B0604020202020204" pitchFamily="34" charset="0"/>
              <a:buChar char="•"/>
            </a:pPr>
            <a:r>
              <a:rPr lang="de-DE" sz="2400" dirty="0"/>
              <a:t>Ermittlung der </a:t>
            </a:r>
            <a:r>
              <a:rPr lang="de-DE" sz="2400" dirty="0" smtClean="0"/>
              <a:t>Flächenpotenziale</a:t>
            </a:r>
            <a:br>
              <a:rPr lang="de-DE" sz="2400" dirty="0" smtClean="0"/>
            </a:br>
            <a:endParaRPr lang="de-DE" sz="2400" dirty="0" smtClean="0"/>
          </a:p>
          <a:p>
            <a:pPr marL="342900" indent="-342900">
              <a:buFont typeface="Arial" panose="020B0604020202020204" pitchFamily="34" charset="0"/>
              <a:buChar char="•"/>
            </a:pPr>
            <a:r>
              <a:rPr lang="de-DE" sz="2400" dirty="0" smtClean="0"/>
              <a:t>Lenkung: Geordneter Ausbau, zuerst in Flächen mit dem geringsten Raumwiderstand (möglichst wenig Zielkonflikte)</a:t>
            </a:r>
            <a:endParaRPr lang="de-DE" sz="2400" dirty="0"/>
          </a:p>
        </p:txBody>
      </p:sp>
      <p:sp>
        <p:nvSpPr>
          <p:cNvPr id="2" name="Textfeld 1"/>
          <p:cNvSpPr txBox="1"/>
          <p:nvPr/>
        </p:nvSpPr>
        <p:spPr>
          <a:xfrm>
            <a:off x="318782" y="1300294"/>
            <a:ext cx="4278385" cy="523220"/>
          </a:xfrm>
          <a:prstGeom prst="rect">
            <a:avLst/>
          </a:prstGeom>
          <a:noFill/>
        </p:spPr>
        <p:txBody>
          <a:bodyPr wrap="square" rtlCol="0">
            <a:spAutoFit/>
          </a:bodyPr>
          <a:lstStyle/>
          <a:p>
            <a:r>
              <a:rPr lang="de-DE" sz="2800" b="1" dirty="0" smtClean="0"/>
              <a:t>Zielsetzung </a:t>
            </a:r>
            <a:endParaRPr lang="de-DE" sz="2800" b="1" dirty="0"/>
          </a:p>
        </p:txBody>
      </p:sp>
    </p:spTree>
    <p:extLst>
      <p:ext uri="{BB962C8B-B14F-4D97-AF65-F5344CB8AC3E}">
        <p14:creationId xmlns:p14="http://schemas.microsoft.com/office/powerpoint/2010/main" val="20252356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p:cNvSpPr>
            <a:spLocks noGrp="1"/>
          </p:cNvSpPr>
          <p:nvPr>
            <p:ph type="sldNum" sz="quarter" idx="12"/>
          </p:nvPr>
        </p:nvSpPr>
        <p:spPr/>
        <p:txBody>
          <a:bodyPr/>
          <a:lstStyle/>
          <a:p>
            <a:fld id="{FBF865EE-00F9-4432-929E-0DECBFCC9DF0}" type="slidenum">
              <a:rPr lang="de-DE" smtClean="0"/>
              <a:pPr/>
              <a:t>11</a:t>
            </a:fld>
            <a:endParaRPr lang="de-DE" dirty="0"/>
          </a:p>
        </p:txBody>
      </p:sp>
      <p:sp>
        <p:nvSpPr>
          <p:cNvPr id="7" name="Textplatzhalter 6"/>
          <p:cNvSpPr>
            <a:spLocks noGrp="1"/>
          </p:cNvSpPr>
          <p:nvPr>
            <p:ph type="body" sz="quarter" idx="13"/>
          </p:nvPr>
        </p:nvSpPr>
        <p:spPr/>
        <p:txBody>
          <a:bodyPr/>
          <a:lstStyle/>
          <a:p>
            <a:r>
              <a:rPr lang="de-DE" dirty="0" smtClean="0"/>
              <a:t>Schritt I – Ermittlung potentiell geeigneter Flächen</a:t>
            </a:r>
            <a:endParaRPr lang="de-DE" dirty="0"/>
          </a:p>
        </p:txBody>
      </p:sp>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431" y="992442"/>
            <a:ext cx="6845162" cy="4151057"/>
          </a:xfrm>
          <a:prstGeom prst="rect">
            <a:avLst/>
          </a:prstGeom>
        </p:spPr>
      </p:pic>
    </p:spTree>
    <p:extLst>
      <p:ext uri="{BB962C8B-B14F-4D97-AF65-F5344CB8AC3E}">
        <p14:creationId xmlns:p14="http://schemas.microsoft.com/office/powerpoint/2010/main" val="24536040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normAutofit/>
          </a:bodyPr>
          <a:lstStyle/>
          <a:p>
            <a:r>
              <a:rPr lang="de-DE" dirty="0" smtClean="0"/>
              <a:t>Schritt I – Ermittlung des Raumwiderstandes</a:t>
            </a:r>
            <a:endParaRPr lang="de-DE" dirty="0"/>
          </a:p>
        </p:txBody>
      </p:sp>
      <p:sp>
        <p:nvSpPr>
          <p:cNvPr id="7" name="Foliennummernplatzhalter 6"/>
          <p:cNvSpPr>
            <a:spLocks noGrp="1"/>
          </p:cNvSpPr>
          <p:nvPr>
            <p:ph type="sldNum" sz="quarter" idx="12"/>
          </p:nvPr>
        </p:nvSpPr>
        <p:spPr>
          <a:xfrm>
            <a:off x="8502227" y="4923279"/>
            <a:ext cx="593833" cy="273844"/>
          </a:xfrm>
        </p:spPr>
        <p:txBody>
          <a:bodyPr/>
          <a:lstStyle/>
          <a:p>
            <a:fld id="{F447CDE3-A38D-E441-BF47-DAAD4A0C3F70}" type="slidenum">
              <a:rPr lang="de-DE" sz="800" smtClean="0"/>
              <a:t>12</a:t>
            </a:fld>
            <a:endParaRPr lang="de-DE" sz="800" dirty="0"/>
          </a:p>
        </p:txBody>
      </p:sp>
      <p:sp>
        <p:nvSpPr>
          <p:cNvPr id="14" name="Textfeld 13"/>
          <p:cNvSpPr txBox="1"/>
          <p:nvPr/>
        </p:nvSpPr>
        <p:spPr>
          <a:xfrm>
            <a:off x="53174" y="949325"/>
            <a:ext cx="4810484" cy="307777"/>
          </a:xfrm>
          <a:prstGeom prst="rect">
            <a:avLst/>
          </a:prstGeom>
          <a:noFill/>
        </p:spPr>
        <p:txBody>
          <a:bodyPr wrap="none" rtlCol="0">
            <a:spAutoFit/>
          </a:bodyPr>
          <a:lstStyle/>
          <a:p>
            <a:r>
              <a:rPr lang="de-DE" sz="1400" b="1" dirty="0" smtClean="0"/>
              <a:t>3 Klassen von Bewertungskriterien </a:t>
            </a:r>
            <a:r>
              <a:rPr lang="de-DE" sz="1200" dirty="0"/>
              <a:t>(</a:t>
            </a:r>
            <a:r>
              <a:rPr lang="de-DE" sz="1200" dirty="0" smtClean="0"/>
              <a:t>Siehe hierzu Anlage 1)</a:t>
            </a:r>
            <a:endParaRPr lang="de-DE" sz="1200" dirty="0"/>
          </a:p>
        </p:txBody>
      </p:sp>
      <p:pic>
        <p:nvPicPr>
          <p:cNvPr id="20" name="Grafik 19"/>
          <p:cNvPicPr>
            <a:picLocks noChangeAspect="1"/>
          </p:cNvPicPr>
          <p:nvPr/>
        </p:nvPicPr>
        <p:blipFill>
          <a:blip r:embed="rId3"/>
          <a:stretch>
            <a:fillRect/>
          </a:stretch>
        </p:blipFill>
        <p:spPr>
          <a:xfrm>
            <a:off x="53174" y="1258347"/>
            <a:ext cx="5094891" cy="1833815"/>
          </a:xfrm>
          <a:prstGeom prst="rect">
            <a:avLst/>
          </a:prstGeom>
        </p:spPr>
      </p:pic>
      <p:sp>
        <p:nvSpPr>
          <p:cNvPr id="22" name="Textfeld 21"/>
          <p:cNvSpPr txBox="1"/>
          <p:nvPr/>
        </p:nvSpPr>
        <p:spPr>
          <a:xfrm>
            <a:off x="5962493" y="2264243"/>
            <a:ext cx="1627369" cy="307777"/>
          </a:xfrm>
          <a:prstGeom prst="rect">
            <a:avLst/>
          </a:prstGeom>
          <a:noFill/>
        </p:spPr>
        <p:txBody>
          <a:bodyPr wrap="none" rtlCol="0">
            <a:spAutoFit/>
          </a:bodyPr>
          <a:lstStyle/>
          <a:p>
            <a:r>
              <a:rPr lang="de-DE" sz="1400" b="1" dirty="0" smtClean="0"/>
              <a:t>Raumwiderstand</a:t>
            </a:r>
            <a:endParaRPr lang="de-DE" sz="1400" b="1" dirty="0"/>
          </a:p>
        </p:txBody>
      </p:sp>
      <p:pic>
        <p:nvPicPr>
          <p:cNvPr id="15" name="Grafik 14"/>
          <p:cNvPicPr>
            <a:picLocks noChangeAspect="1"/>
          </p:cNvPicPr>
          <p:nvPr/>
        </p:nvPicPr>
        <p:blipFill>
          <a:blip r:embed="rId4"/>
          <a:stretch>
            <a:fillRect/>
          </a:stretch>
        </p:blipFill>
        <p:spPr>
          <a:xfrm>
            <a:off x="4782567" y="2598903"/>
            <a:ext cx="4313493" cy="2381477"/>
          </a:xfrm>
          <a:prstGeom prst="rect">
            <a:avLst/>
          </a:prstGeom>
        </p:spPr>
      </p:pic>
    </p:spTree>
    <p:extLst>
      <p:ext uri="{BB962C8B-B14F-4D97-AF65-F5344CB8AC3E}">
        <p14:creationId xmlns:p14="http://schemas.microsoft.com/office/powerpoint/2010/main" val="12282071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Raumwiderstand - Ausschlusskriterien</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13</a:t>
            </a:fld>
            <a:endParaRPr lang="de-DE" dirty="0"/>
          </a:p>
        </p:txBody>
      </p:sp>
      <p:pic>
        <p:nvPicPr>
          <p:cNvPr id="12" name="Grafik 11"/>
          <p:cNvPicPr>
            <a:picLocks noChangeAspect="1"/>
          </p:cNvPicPr>
          <p:nvPr/>
        </p:nvPicPr>
        <p:blipFill>
          <a:blip r:embed="rId3"/>
          <a:stretch>
            <a:fillRect/>
          </a:stretch>
        </p:blipFill>
        <p:spPr>
          <a:xfrm>
            <a:off x="965199" y="1181100"/>
            <a:ext cx="6905625" cy="2781300"/>
          </a:xfrm>
          <a:prstGeom prst="rect">
            <a:avLst/>
          </a:prstGeom>
        </p:spPr>
      </p:pic>
    </p:spTree>
    <p:extLst>
      <p:ext uri="{BB962C8B-B14F-4D97-AF65-F5344CB8AC3E}">
        <p14:creationId xmlns:p14="http://schemas.microsoft.com/office/powerpoint/2010/main" val="30682853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Raumwiderstand - Ausschlusskriterien</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14</a:t>
            </a:fld>
            <a:endParaRPr lang="de-DE" dirty="0"/>
          </a:p>
        </p:txBody>
      </p:sp>
      <p:pic>
        <p:nvPicPr>
          <p:cNvPr id="5" name="Grafik 4"/>
          <p:cNvPicPr>
            <a:picLocks noChangeAspect="1"/>
          </p:cNvPicPr>
          <p:nvPr/>
        </p:nvPicPr>
        <p:blipFill>
          <a:blip r:embed="rId3"/>
          <a:stretch>
            <a:fillRect/>
          </a:stretch>
        </p:blipFill>
        <p:spPr>
          <a:xfrm>
            <a:off x="1617951" y="1037286"/>
            <a:ext cx="5024674" cy="3985086"/>
          </a:xfrm>
          <a:prstGeom prst="rect">
            <a:avLst/>
          </a:prstGeom>
        </p:spPr>
      </p:pic>
    </p:spTree>
    <p:extLst>
      <p:ext uri="{BB962C8B-B14F-4D97-AF65-F5344CB8AC3E}">
        <p14:creationId xmlns:p14="http://schemas.microsoft.com/office/powerpoint/2010/main" val="37394698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Raumwiderstand – Restriktionskriterien I</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15</a:t>
            </a:fld>
            <a:endParaRPr lang="de-DE" dirty="0"/>
          </a:p>
        </p:txBody>
      </p:sp>
      <p:pic>
        <p:nvPicPr>
          <p:cNvPr id="3" name="Grafik 2"/>
          <p:cNvPicPr>
            <a:picLocks noChangeAspect="1"/>
          </p:cNvPicPr>
          <p:nvPr/>
        </p:nvPicPr>
        <p:blipFill>
          <a:blip r:embed="rId3"/>
          <a:stretch>
            <a:fillRect/>
          </a:stretch>
        </p:blipFill>
        <p:spPr>
          <a:xfrm>
            <a:off x="1119187" y="1304925"/>
            <a:ext cx="6905625" cy="2533650"/>
          </a:xfrm>
          <a:prstGeom prst="rect">
            <a:avLst/>
          </a:prstGeom>
        </p:spPr>
      </p:pic>
    </p:spTree>
    <p:extLst>
      <p:ext uri="{BB962C8B-B14F-4D97-AF65-F5344CB8AC3E}">
        <p14:creationId xmlns:p14="http://schemas.microsoft.com/office/powerpoint/2010/main" val="10485708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Raumwiderstand – Restriktionskriterien II</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16</a:t>
            </a:fld>
            <a:endParaRPr lang="de-DE" dirty="0"/>
          </a:p>
        </p:txBody>
      </p:sp>
      <p:pic>
        <p:nvPicPr>
          <p:cNvPr id="2" name="Grafik 1"/>
          <p:cNvPicPr>
            <a:picLocks noChangeAspect="1"/>
          </p:cNvPicPr>
          <p:nvPr/>
        </p:nvPicPr>
        <p:blipFill>
          <a:blip r:embed="rId3"/>
          <a:stretch>
            <a:fillRect/>
          </a:stretch>
        </p:blipFill>
        <p:spPr>
          <a:xfrm>
            <a:off x="1119188" y="1059052"/>
            <a:ext cx="5599008" cy="3946335"/>
          </a:xfrm>
          <a:prstGeom prst="rect">
            <a:avLst/>
          </a:prstGeom>
        </p:spPr>
      </p:pic>
    </p:spTree>
    <p:extLst>
      <p:ext uri="{BB962C8B-B14F-4D97-AF65-F5344CB8AC3E}">
        <p14:creationId xmlns:p14="http://schemas.microsoft.com/office/powerpoint/2010/main" val="38387788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Raumwiderstand - Gesamt</a:t>
            </a:r>
            <a:endParaRPr lang="de-DE" dirty="0"/>
          </a:p>
        </p:txBody>
      </p:sp>
      <p:sp>
        <p:nvSpPr>
          <p:cNvPr id="7" name="Foliennummernplatzhalter 6"/>
          <p:cNvSpPr>
            <a:spLocks noGrp="1"/>
          </p:cNvSpPr>
          <p:nvPr>
            <p:ph type="sldNum" sz="quarter" idx="12"/>
          </p:nvPr>
        </p:nvSpPr>
        <p:spPr>
          <a:xfrm>
            <a:off x="8462082" y="4816284"/>
            <a:ext cx="593833" cy="273844"/>
          </a:xfrm>
        </p:spPr>
        <p:txBody>
          <a:bodyPr/>
          <a:lstStyle/>
          <a:p>
            <a:fld id="{F447CDE3-A38D-E441-BF47-DAAD4A0C3F70}" type="slidenum">
              <a:rPr lang="de-DE" sz="800" smtClean="0"/>
              <a:t>17</a:t>
            </a:fld>
            <a:endParaRPr lang="de-DE" sz="800" dirty="0"/>
          </a:p>
        </p:txBody>
      </p:sp>
      <p:pic>
        <p:nvPicPr>
          <p:cNvPr id="2" name="Grafik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82040" y="996950"/>
            <a:ext cx="3642360" cy="4137908"/>
          </a:xfrm>
          <a:prstGeom prst="rect">
            <a:avLst/>
          </a:prstGeom>
        </p:spPr>
      </p:pic>
      <p:pic>
        <p:nvPicPr>
          <p:cNvPr id="5" name="Grafik 4"/>
          <p:cNvPicPr>
            <a:picLocks noChangeAspect="1"/>
          </p:cNvPicPr>
          <p:nvPr/>
        </p:nvPicPr>
        <p:blipFill>
          <a:blip r:embed="rId4"/>
          <a:stretch>
            <a:fillRect/>
          </a:stretch>
        </p:blipFill>
        <p:spPr>
          <a:xfrm>
            <a:off x="5597191" y="901593"/>
            <a:ext cx="2754329" cy="4188535"/>
          </a:xfrm>
          <a:prstGeom prst="rect">
            <a:avLst/>
          </a:prstGeom>
        </p:spPr>
      </p:pic>
      <p:sp>
        <p:nvSpPr>
          <p:cNvPr id="3" name="Textfeld 2"/>
          <p:cNvSpPr txBox="1"/>
          <p:nvPr/>
        </p:nvSpPr>
        <p:spPr>
          <a:xfrm>
            <a:off x="117446" y="4913356"/>
            <a:ext cx="2181138" cy="215444"/>
          </a:xfrm>
          <a:prstGeom prst="rect">
            <a:avLst/>
          </a:prstGeom>
          <a:solidFill>
            <a:schemeClr val="bg1"/>
          </a:solidFill>
        </p:spPr>
        <p:txBody>
          <a:bodyPr wrap="square" rtlCol="0">
            <a:spAutoFit/>
          </a:bodyPr>
          <a:lstStyle/>
          <a:p>
            <a:r>
              <a:rPr lang="de-DE" sz="800" dirty="0" smtClean="0"/>
              <a:t>(Karte: Anlage 2 des Standortkonzeptes)</a:t>
            </a:r>
            <a:endParaRPr lang="de-DE" sz="800" dirty="0"/>
          </a:p>
        </p:txBody>
      </p:sp>
    </p:spTree>
    <p:extLst>
      <p:ext uri="{BB962C8B-B14F-4D97-AF65-F5344CB8AC3E}">
        <p14:creationId xmlns:p14="http://schemas.microsoft.com/office/powerpoint/2010/main" val="2437750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Positivkriterien</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18</a:t>
            </a:fld>
            <a:endParaRPr lang="de-DE" dirty="0"/>
          </a:p>
        </p:txBody>
      </p:sp>
      <p:pic>
        <p:nvPicPr>
          <p:cNvPr id="14" name="Grafik 13"/>
          <p:cNvPicPr>
            <a:picLocks noChangeAspect="1"/>
          </p:cNvPicPr>
          <p:nvPr/>
        </p:nvPicPr>
        <p:blipFill>
          <a:blip r:embed="rId3"/>
          <a:stretch>
            <a:fillRect/>
          </a:stretch>
        </p:blipFill>
        <p:spPr>
          <a:xfrm>
            <a:off x="593603" y="1179159"/>
            <a:ext cx="7433920" cy="3538622"/>
          </a:xfrm>
          <a:prstGeom prst="rect">
            <a:avLst/>
          </a:prstGeom>
        </p:spPr>
      </p:pic>
    </p:spTree>
    <p:extLst>
      <p:ext uri="{BB962C8B-B14F-4D97-AF65-F5344CB8AC3E}">
        <p14:creationId xmlns:p14="http://schemas.microsoft.com/office/powerpoint/2010/main" val="38012846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Positivkriterien</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19</a:t>
            </a:fld>
            <a:endParaRPr lang="de-DE" dirty="0"/>
          </a:p>
        </p:txBody>
      </p:sp>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4792" y="957461"/>
            <a:ext cx="4007669" cy="4129113"/>
          </a:xfrm>
          <a:prstGeom prst="rect">
            <a:avLst/>
          </a:prstGeom>
        </p:spPr>
      </p:pic>
      <p:sp>
        <p:nvSpPr>
          <p:cNvPr id="5" name="Textfeld 4"/>
          <p:cNvSpPr txBox="1"/>
          <p:nvPr/>
        </p:nvSpPr>
        <p:spPr>
          <a:xfrm>
            <a:off x="5163365" y="4876144"/>
            <a:ext cx="2101502" cy="215444"/>
          </a:xfrm>
          <a:prstGeom prst="rect">
            <a:avLst/>
          </a:prstGeom>
          <a:solidFill>
            <a:schemeClr val="bg1"/>
          </a:solidFill>
        </p:spPr>
        <p:txBody>
          <a:bodyPr wrap="square" rtlCol="0">
            <a:spAutoFit/>
          </a:bodyPr>
          <a:lstStyle/>
          <a:p>
            <a:r>
              <a:rPr lang="de-DE" sz="800" dirty="0" smtClean="0"/>
              <a:t>(Karte: Anlage 3 des Standortkonzeptes)</a:t>
            </a:r>
            <a:endParaRPr lang="de-DE" sz="800" dirty="0"/>
          </a:p>
        </p:txBody>
      </p:sp>
    </p:spTree>
    <p:extLst>
      <p:ext uri="{BB962C8B-B14F-4D97-AF65-F5344CB8AC3E}">
        <p14:creationId xmlns:p14="http://schemas.microsoft.com/office/powerpoint/2010/main" val="7279637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lstStyle/>
          <a:p>
            <a:r>
              <a:rPr lang="de-DE" dirty="0" smtClean="0"/>
              <a:t>Schritt I – Zusammenstellung Raumwiderstand</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20</a:t>
            </a:fld>
            <a:endParaRPr lang="de-DE" dirty="0"/>
          </a:p>
        </p:txBody>
      </p:sp>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9159" y="998576"/>
            <a:ext cx="4957762" cy="3923877"/>
          </a:xfrm>
          <a:prstGeom prst="rect">
            <a:avLst/>
          </a:prstGeom>
        </p:spPr>
      </p:pic>
    </p:spTree>
    <p:extLst>
      <p:ext uri="{BB962C8B-B14F-4D97-AF65-F5344CB8AC3E}">
        <p14:creationId xmlns:p14="http://schemas.microsoft.com/office/powerpoint/2010/main" val="13091643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374542" y="1043230"/>
            <a:ext cx="8255431" cy="4062651"/>
          </a:xfrm>
          <a:prstGeom prst="rect">
            <a:avLst/>
          </a:prstGeom>
          <a:noFill/>
        </p:spPr>
        <p:txBody>
          <a:bodyPr wrap="square" rtlCol="0">
            <a:spAutoFit/>
          </a:bodyPr>
          <a:lstStyle/>
          <a:p>
            <a:r>
              <a:rPr lang="de-DE" sz="1600" dirty="0" smtClean="0"/>
              <a:t>Aus der Zusammenschau des Raumwiderstandes mit den Positivkriterien ist die </a:t>
            </a:r>
            <a:r>
              <a:rPr lang="de-DE" sz="1600" b="1" dirty="0" smtClean="0"/>
              <a:t>Bewertungsmatrix</a:t>
            </a:r>
            <a:r>
              <a:rPr lang="de-DE" sz="1600" dirty="0" smtClean="0"/>
              <a:t> (siehe vorige Folie) entwickelt worden.</a:t>
            </a:r>
          </a:p>
          <a:p>
            <a:endParaRPr lang="de-DE" sz="1600" dirty="0"/>
          </a:p>
          <a:p>
            <a:r>
              <a:rPr lang="de-DE" sz="1600" u="sng" dirty="0"/>
              <a:t>Mit dieser Methodik wurden folgende Flächenanteile ermittelt:</a:t>
            </a:r>
          </a:p>
          <a:p>
            <a:r>
              <a:rPr lang="de-DE" sz="1600" dirty="0"/>
              <a:t>Es weisen (aufgerundet) 5 % (1.292 ha) des Stadtgebietes nur einen geringen bis keinen Raumwiderstand auf.</a:t>
            </a:r>
          </a:p>
          <a:p>
            <a:r>
              <a:rPr lang="de-DE" sz="1600" dirty="0"/>
              <a:t>Die ermittelten Flächen ohne und mit sehr geringem oder geringem Raumwiderstand sind in Hinblick auf Größe, ungünstigen Zuschnitt und vorhandene Splittersiedlung überprüft und bereinigt worden. </a:t>
            </a:r>
            <a:r>
              <a:rPr lang="de-DE" sz="1600" dirty="0" smtClean="0"/>
              <a:t/>
            </a:r>
            <a:br>
              <a:rPr lang="de-DE" sz="1600" dirty="0" smtClean="0"/>
            </a:br>
            <a:r>
              <a:rPr lang="de-DE" sz="1600" dirty="0" smtClean="0"/>
              <a:t>Nach </a:t>
            </a:r>
            <a:r>
              <a:rPr lang="de-DE" sz="1600" dirty="0"/>
              <a:t>diesem Arbeitsschritt sind als </a:t>
            </a:r>
            <a:r>
              <a:rPr lang="de-DE" sz="1600" b="1" dirty="0"/>
              <a:t>bedingt geeignet oder geeignet 63 Flächen mit </a:t>
            </a:r>
            <a:r>
              <a:rPr lang="de-DE" sz="1600" b="1" dirty="0" smtClean="0"/>
              <a:t/>
            </a:r>
            <a:br>
              <a:rPr lang="de-DE" sz="1600" b="1" dirty="0" smtClean="0"/>
            </a:br>
            <a:r>
              <a:rPr lang="de-DE" sz="1600" b="1" dirty="0" smtClean="0"/>
              <a:t>ca. 550 </a:t>
            </a:r>
            <a:r>
              <a:rPr lang="de-DE" sz="1600" b="1" dirty="0"/>
              <a:t>ha ermittelt </a:t>
            </a:r>
            <a:r>
              <a:rPr lang="de-DE" sz="1600" dirty="0"/>
              <a:t>worden, welches einer theoretisch möglichen Leistung von </a:t>
            </a:r>
            <a:r>
              <a:rPr lang="de-DE" sz="1600" dirty="0" smtClean="0"/>
              <a:t/>
            </a:r>
            <a:br>
              <a:rPr lang="de-DE" sz="1600" dirty="0" smtClean="0"/>
            </a:br>
            <a:r>
              <a:rPr lang="de-DE" sz="1600" b="1" dirty="0" smtClean="0"/>
              <a:t>ca</a:t>
            </a:r>
            <a:r>
              <a:rPr lang="de-DE" sz="1600" b="1" dirty="0"/>
              <a:t>. 500 </a:t>
            </a:r>
            <a:r>
              <a:rPr lang="de-DE" sz="1600" b="1" dirty="0" smtClean="0"/>
              <a:t>Megawatt </a:t>
            </a:r>
            <a:r>
              <a:rPr lang="de-DE" sz="1600" dirty="0"/>
              <a:t>entspricht. Diese </a:t>
            </a:r>
            <a:r>
              <a:rPr lang="de-DE" sz="1600" b="1" dirty="0"/>
              <a:t>Flächen sind zwischen 1 ha und 33 ha groß </a:t>
            </a:r>
            <a:r>
              <a:rPr lang="de-DE" sz="1600" dirty="0"/>
              <a:t>und bilden die Kulisse der geeigneten Flächen gemäß Standortkonzept. </a:t>
            </a:r>
            <a:r>
              <a:rPr lang="de-DE" sz="1600" dirty="0" smtClean="0"/>
              <a:t/>
            </a:r>
            <a:br>
              <a:rPr lang="de-DE" sz="1600" dirty="0" smtClean="0"/>
            </a:br>
            <a:r>
              <a:rPr lang="de-DE" sz="1600" dirty="0" smtClean="0"/>
              <a:t>Diese </a:t>
            </a:r>
            <a:r>
              <a:rPr lang="de-DE" sz="1600" dirty="0"/>
              <a:t>Flächen sind, bei konkreter Anfrage von Eigentümern oder Investoren, im Rahmen einer </a:t>
            </a:r>
            <a:r>
              <a:rPr lang="de-DE" sz="1600" b="1" dirty="0"/>
              <a:t>Einzelfallprüfung</a:t>
            </a:r>
            <a:r>
              <a:rPr lang="de-DE" sz="1600" dirty="0"/>
              <a:t> abschließend näher zu betrachten.</a:t>
            </a:r>
          </a:p>
          <a:p>
            <a:endParaRPr lang="de-DE" dirty="0"/>
          </a:p>
        </p:txBody>
      </p:sp>
      <p:sp>
        <p:nvSpPr>
          <p:cNvPr id="3" name="Rechteck 2"/>
          <p:cNvSpPr/>
          <p:nvPr/>
        </p:nvSpPr>
        <p:spPr>
          <a:xfrm>
            <a:off x="361546" y="3256724"/>
            <a:ext cx="8255431" cy="991891"/>
          </a:xfrm>
          <a:prstGeom prst="rect">
            <a:avLst/>
          </a:prstGeom>
          <a:solidFill>
            <a:srgbClr val="FF3300">
              <a:alpha val="2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p>
        </p:txBody>
      </p:sp>
      <p:sp>
        <p:nvSpPr>
          <p:cNvPr id="6" name="Textplatzhalter 5"/>
          <p:cNvSpPr>
            <a:spLocks noGrp="1"/>
          </p:cNvSpPr>
          <p:nvPr>
            <p:ph type="body" sz="quarter" idx="13"/>
          </p:nvPr>
        </p:nvSpPr>
        <p:spPr>
          <a:xfrm>
            <a:off x="457200" y="364218"/>
            <a:ext cx="7921625" cy="415925"/>
          </a:xfrm>
        </p:spPr>
        <p:txBody>
          <a:bodyPr/>
          <a:lstStyle/>
          <a:p>
            <a:r>
              <a:rPr lang="de-DE" dirty="0" smtClean="0"/>
              <a:t>Ergebnisse</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21</a:t>
            </a:fld>
            <a:endParaRPr lang="de-DE" dirty="0"/>
          </a:p>
        </p:txBody>
      </p:sp>
    </p:spTree>
    <p:extLst>
      <p:ext uri="{BB962C8B-B14F-4D97-AF65-F5344CB8AC3E}">
        <p14:creationId xmlns:p14="http://schemas.microsoft.com/office/powerpoint/2010/main" val="19183364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1224367" y="1016302"/>
            <a:ext cx="1505451" cy="341882"/>
          </a:xfrm>
          <a:prstGeom prst="rect">
            <a:avLst/>
          </a:prstGeom>
          <a:solidFill>
            <a:schemeClr val="bg1"/>
          </a:solidFill>
        </p:spPr>
        <p:txBody>
          <a:bodyPr wrap="square" rtlCol="0">
            <a:spAutoFit/>
          </a:bodyPr>
          <a:lstStyle/>
          <a:p>
            <a:endParaRPr lang="de-DE" dirty="0"/>
          </a:p>
        </p:txBody>
      </p:sp>
      <p:sp>
        <p:nvSpPr>
          <p:cNvPr id="3" name="Textfeld 2"/>
          <p:cNvSpPr txBox="1"/>
          <p:nvPr/>
        </p:nvSpPr>
        <p:spPr>
          <a:xfrm>
            <a:off x="92990" y="1014682"/>
            <a:ext cx="1193369" cy="1206742"/>
          </a:xfrm>
          <a:prstGeom prst="rect">
            <a:avLst/>
          </a:prstGeom>
          <a:solidFill>
            <a:schemeClr val="bg1"/>
          </a:solidFill>
        </p:spPr>
        <p:txBody>
          <a:bodyPr wrap="square" rtlCol="0">
            <a:spAutoFit/>
          </a:bodyPr>
          <a:lstStyle/>
          <a:p>
            <a:endParaRPr lang="de-DE" dirty="0"/>
          </a:p>
        </p:txBody>
      </p:sp>
      <p:sp>
        <p:nvSpPr>
          <p:cNvPr id="6" name="Foliennummernplatzhalter 5"/>
          <p:cNvSpPr>
            <a:spLocks noGrp="1"/>
          </p:cNvSpPr>
          <p:nvPr>
            <p:ph type="sldNum" sz="quarter" idx="12"/>
          </p:nvPr>
        </p:nvSpPr>
        <p:spPr/>
        <p:txBody>
          <a:bodyPr/>
          <a:lstStyle/>
          <a:p>
            <a:fld id="{FBF865EE-00F9-4432-929E-0DECBFCC9DF0}" type="slidenum">
              <a:rPr lang="de-DE" smtClean="0"/>
              <a:pPr/>
              <a:t>22</a:t>
            </a:fld>
            <a:endParaRPr lang="de-DE" dirty="0"/>
          </a:p>
        </p:txBody>
      </p:sp>
      <p:sp>
        <p:nvSpPr>
          <p:cNvPr id="7" name="Textplatzhalter 6"/>
          <p:cNvSpPr>
            <a:spLocks noGrp="1"/>
          </p:cNvSpPr>
          <p:nvPr>
            <p:ph type="body" sz="quarter" idx="13"/>
          </p:nvPr>
        </p:nvSpPr>
        <p:spPr/>
        <p:txBody>
          <a:bodyPr/>
          <a:lstStyle/>
          <a:p>
            <a:r>
              <a:rPr lang="de-DE" dirty="0" smtClean="0"/>
              <a:t>Potentiell geeignete Flächen</a:t>
            </a:r>
            <a:endParaRPr lang="de-DE" dirty="0"/>
          </a:p>
        </p:txBody>
      </p:sp>
      <p:pic>
        <p:nvPicPr>
          <p:cNvPr id="8" name="Grafik 7"/>
          <p:cNvPicPr>
            <a:picLocks noChangeAspect="1"/>
          </p:cNvPicPr>
          <p:nvPr/>
        </p:nvPicPr>
        <p:blipFill>
          <a:blip r:embed="rId3"/>
          <a:stretch>
            <a:fillRect/>
          </a:stretch>
        </p:blipFill>
        <p:spPr>
          <a:xfrm>
            <a:off x="4066717" y="116743"/>
            <a:ext cx="4144962" cy="5026757"/>
          </a:xfrm>
          <a:prstGeom prst="rect">
            <a:avLst/>
          </a:prstGeom>
          <a:effectLst/>
        </p:spPr>
      </p:pic>
      <p:sp>
        <p:nvSpPr>
          <p:cNvPr id="10" name="Textfeld 9"/>
          <p:cNvSpPr txBox="1"/>
          <p:nvPr/>
        </p:nvSpPr>
        <p:spPr>
          <a:xfrm>
            <a:off x="4268194" y="116743"/>
            <a:ext cx="3091912" cy="215444"/>
          </a:xfrm>
          <a:prstGeom prst="rect">
            <a:avLst/>
          </a:prstGeom>
          <a:solidFill>
            <a:schemeClr val="bg1">
              <a:alpha val="63000"/>
            </a:schemeClr>
          </a:solidFill>
          <a:effectLst/>
        </p:spPr>
        <p:txBody>
          <a:bodyPr wrap="square" rtlCol="0">
            <a:spAutoFit/>
          </a:bodyPr>
          <a:lstStyle/>
          <a:p>
            <a:r>
              <a:rPr lang="de-DE" sz="800" dirty="0" smtClean="0"/>
              <a:t>(Karte: Teilansicht von Anlage 4 des Standortkonzeptes)</a:t>
            </a:r>
            <a:endParaRPr lang="de-DE" sz="800" dirty="0"/>
          </a:p>
        </p:txBody>
      </p:sp>
      <p:pic>
        <p:nvPicPr>
          <p:cNvPr id="11" name="Grafik 10"/>
          <p:cNvPicPr>
            <a:picLocks noChangeAspect="1"/>
          </p:cNvPicPr>
          <p:nvPr/>
        </p:nvPicPr>
        <p:blipFill>
          <a:blip r:embed="rId4"/>
          <a:stretch>
            <a:fillRect/>
          </a:stretch>
        </p:blipFill>
        <p:spPr>
          <a:xfrm>
            <a:off x="935914" y="1242281"/>
            <a:ext cx="2902500" cy="3446337"/>
          </a:xfrm>
          <a:prstGeom prst="rect">
            <a:avLst/>
          </a:prstGeom>
        </p:spPr>
      </p:pic>
      <p:sp>
        <p:nvSpPr>
          <p:cNvPr id="12" name="Textfeld 11"/>
          <p:cNvSpPr txBox="1"/>
          <p:nvPr/>
        </p:nvSpPr>
        <p:spPr>
          <a:xfrm>
            <a:off x="55311" y="1014682"/>
            <a:ext cx="2674507" cy="400110"/>
          </a:xfrm>
          <a:prstGeom prst="rect">
            <a:avLst/>
          </a:prstGeom>
          <a:noFill/>
        </p:spPr>
        <p:txBody>
          <a:bodyPr wrap="square" rtlCol="0">
            <a:spAutoFit/>
          </a:bodyPr>
          <a:lstStyle/>
          <a:p>
            <a:r>
              <a:rPr lang="de-DE" sz="1000" b="1" dirty="0" smtClean="0"/>
              <a:t>Für PV-FFA potentiell geeigneter Bereich ≥ 1ha</a:t>
            </a:r>
            <a:endParaRPr lang="de-DE" sz="1000" b="1" dirty="0"/>
          </a:p>
        </p:txBody>
      </p:sp>
      <p:sp>
        <p:nvSpPr>
          <p:cNvPr id="13" name="Textfeld 12"/>
          <p:cNvSpPr txBox="1"/>
          <p:nvPr/>
        </p:nvSpPr>
        <p:spPr>
          <a:xfrm>
            <a:off x="55487" y="1408008"/>
            <a:ext cx="1470981" cy="400110"/>
          </a:xfrm>
          <a:prstGeom prst="rect">
            <a:avLst/>
          </a:prstGeom>
          <a:noFill/>
        </p:spPr>
        <p:txBody>
          <a:bodyPr wrap="square" rtlCol="0">
            <a:spAutoFit/>
          </a:bodyPr>
          <a:lstStyle/>
          <a:p>
            <a:r>
              <a:rPr lang="de-DE" sz="1000" dirty="0" smtClean="0"/>
              <a:t>Fläche ca. 550 ha</a:t>
            </a:r>
          </a:p>
          <a:p>
            <a:r>
              <a:rPr lang="de-DE" sz="1000" dirty="0"/>
              <a:t>1</a:t>
            </a:r>
            <a:r>
              <a:rPr lang="de-DE" sz="1000" dirty="0" smtClean="0"/>
              <a:t> ha – 30 ha</a:t>
            </a:r>
            <a:endParaRPr lang="de-DE" sz="1000" dirty="0"/>
          </a:p>
        </p:txBody>
      </p:sp>
      <p:pic>
        <p:nvPicPr>
          <p:cNvPr id="14" name="Grafik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8704" y="1849485"/>
            <a:ext cx="242377" cy="263020"/>
          </a:xfrm>
          <a:prstGeom prst="rect">
            <a:avLst/>
          </a:prstGeom>
        </p:spPr>
      </p:pic>
      <p:pic>
        <p:nvPicPr>
          <p:cNvPr id="15" name="Grafik 1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93700" y="1917887"/>
            <a:ext cx="114984" cy="126219"/>
          </a:xfrm>
          <a:prstGeom prst="rect">
            <a:avLst/>
          </a:prstGeom>
        </p:spPr>
      </p:pic>
      <p:sp>
        <p:nvSpPr>
          <p:cNvPr id="2" name="Textfeld 1"/>
          <p:cNvSpPr txBox="1"/>
          <p:nvPr/>
        </p:nvSpPr>
        <p:spPr>
          <a:xfrm>
            <a:off x="935914" y="4753168"/>
            <a:ext cx="3214763" cy="400110"/>
          </a:xfrm>
          <a:prstGeom prst="rect">
            <a:avLst/>
          </a:prstGeom>
          <a:noFill/>
        </p:spPr>
        <p:txBody>
          <a:bodyPr wrap="square" rtlCol="0">
            <a:spAutoFit/>
          </a:bodyPr>
          <a:lstStyle/>
          <a:p>
            <a:r>
              <a:rPr lang="de-DE" sz="1000" dirty="0" smtClean="0"/>
              <a:t>Geeignet: 2 Flächen,11 </a:t>
            </a:r>
            <a:r>
              <a:rPr lang="de-DE" sz="1000" dirty="0"/>
              <a:t>ha</a:t>
            </a:r>
          </a:p>
          <a:p>
            <a:r>
              <a:rPr lang="de-DE" sz="1000" dirty="0" smtClean="0"/>
              <a:t>Bedingt geeignet: 61 Flächen, 546 </a:t>
            </a:r>
            <a:r>
              <a:rPr lang="de-DE" sz="1000" dirty="0"/>
              <a:t>ha</a:t>
            </a:r>
          </a:p>
        </p:txBody>
      </p:sp>
      <p:sp>
        <p:nvSpPr>
          <p:cNvPr id="5" name="Pfeil nach rechts 4"/>
          <p:cNvSpPr/>
          <p:nvPr/>
        </p:nvSpPr>
        <p:spPr>
          <a:xfrm>
            <a:off x="3373463" y="4854345"/>
            <a:ext cx="309967" cy="202741"/>
          </a:xfrm>
          <a:prstGeom prst="rightArrow">
            <a:avLst/>
          </a:prstGeom>
          <a:solidFill>
            <a:schemeClr val="bg1">
              <a:lumMod val="85000"/>
            </a:scheme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043418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p:cNvSpPr>
            <a:spLocks noGrp="1"/>
          </p:cNvSpPr>
          <p:nvPr>
            <p:ph type="sldNum" sz="quarter" idx="12"/>
          </p:nvPr>
        </p:nvSpPr>
        <p:spPr/>
        <p:txBody>
          <a:bodyPr/>
          <a:lstStyle/>
          <a:p>
            <a:fld id="{FBF865EE-00F9-4432-929E-0DECBFCC9DF0}" type="slidenum">
              <a:rPr lang="de-DE" smtClean="0"/>
              <a:pPr/>
              <a:t>23</a:t>
            </a:fld>
            <a:endParaRPr lang="de-DE" dirty="0"/>
          </a:p>
        </p:txBody>
      </p:sp>
      <p:sp>
        <p:nvSpPr>
          <p:cNvPr id="7" name="Textplatzhalter 6"/>
          <p:cNvSpPr>
            <a:spLocks noGrp="1"/>
          </p:cNvSpPr>
          <p:nvPr>
            <p:ph type="body" sz="quarter" idx="13"/>
          </p:nvPr>
        </p:nvSpPr>
        <p:spPr/>
        <p:txBody>
          <a:bodyPr/>
          <a:lstStyle/>
          <a:p>
            <a:r>
              <a:rPr lang="de-DE" dirty="0" smtClean="0"/>
              <a:t> Schritt II: Ermittlung geeigneter Flächen </a:t>
            </a:r>
            <a:endParaRPr lang="de-DE" dirty="0"/>
          </a:p>
        </p:txBody>
      </p:sp>
      <p:pic>
        <p:nvPicPr>
          <p:cNvPr id="2" name="Grafik 1" descr="Lupe Spion Suche · Kostenloses Bild auf Pixabay"/>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65859" y="3389669"/>
            <a:ext cx="1651438" cy="1651438"/>
          </a:xfrm>
          <a:prstGeom prst="rect">
            <a:avLst/>
          </a:prstGeom>
        </p:spPr>
      </p:pic>
      <p:pic>
        <p:nvPicPr>
          <p:cNvPr id="3" name="Grafik 2"/>
          <p:cNvPicPr>
            <a:picLocks noChangeAspect="1"/>
          </p:cNvPicPr>
          <p:nvPr/>
        </p:nvPicPr>
        <p:blipFill>
          <a:blip r:embed="rId4"/>
          <a:stretch>
            <a:fillRect/>
          </a:stretch>
        </p:blipFill>
        <p:spPr>
          <a:xfrm>
            <a:off x="2764191" y="936415"/>
            <a:ext cx="5066826" cy="4104691"/>
          </a:xfrm>
          <a:prstGeom prst="rect">
            <a:avLst/>
          </a:prstGeom>
        </p:spPr>
      </p:pic>
    </p:spTree>
    <p:extLst>
      <p:ext uri="{BB962C8B-B14F-4D97-AF65-F5344CB8AC3E}">
        <p14:creationId xmlns:p14="http://schemas.microsoft.com/office/powerpoint/2010/main" val="3707373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457200" y="364218"/>
            <a:ext cx="7921625" cy="415925"/>
          </a:xfrm>
        </p:spPr>
        <p:txBody>
          <a:bodyPr>
            <a:normAutofit fontScale="85000" lnSpcReduction="10000"/>
          </a:bodyPr>
          <a:lstStyle/>
          <a:p>
            <a:r>
              <a:rPr lang="de-DE" dirty="0" smtClean="0"/>
              <a:t> Schritt II: Überprüfung potentiell geeigneter Flächen  - Einzelkriterien</a:t>
            </a:r>
            <a:endParaRPr lang="de-DE" dirty="0"/>
          </a:p>
        </p:txBody>
      </p:sp>
      <p:sp>
        <p:nvSpPr>
          <p:cNvPr id="7" name="Foliennummernplatzhalter 6"/>
          <p:cNvSpPr>
            <a:spLocks noGrp="1"/>
          </p:cNvSpPr>
          <p:nvPr>
            <p:ph type="sldNum" sz="quarter" idx="12"/>
          </p:nvPr>
        </p:nvSpPr>
        <p:spPr/>
        <p:txBody>
          <a:bodyPr/>
          <a:lstStyle/>
          <a:p>
            <a:fld id="{F447CDE3-A38D-E441-BF47-DAAD4A0C3F70}" type="slidenum">
              <a:rPr lang="de-DE" smtClean="0"/>
              <a:t>24</a:t>
            </a:fld>
            <a:endParaRPr lang="de-DE"/>
          </a:p>
        </p:txBody>
      </p:sp>
      <p:pic>
        <p:nvPicPr>
          <p:cNvPr id="9" name="Grafik 8"/>
          <p:cNvPicPr>
            <a:picLocks noChangeAspect="1"/>
          </p:cNvPicPr>
          <p:nvPr/>
        </p:nvPicPr>
        <p:blipFill>
          <a:blip r:embed="rId3"/>
          <a:stretch>
            <a:fillRect/>
          </a:stretch>
        </p:blipFill>
        <p:spPr>
          <a:xfrm>
            <a:off x="791309" y="942084"/>
            <a:ext cx="7345301" cy="4201416"/>
          </a:xfrm>
          <a:prstGeom prst="rect">
            <a:avLst/>
          </a:prstGeom>
        </p:spPr>
      </p:pic>
    </p:spTree>
    <p:extLst>
      <p:ext uri="{BB962C8B-B14F-4D97-AF65-F5344CB8AC3E}">
        <p14:creationId xmlns:p14="http://schemas.microsoft.com/office/powerpoint/2010/main" val="2344697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p:cNvSpPr txBox="1"/>
          <p:nvPr/>
        </p:nvSpPr>
        <p:spPr>
          <a:xfrm>
            <a:off x="242403" y="991137"/>
            <a:ext cx="8725428" cy="3785652"/>
          </a:xfrm>
          <a:prstGeom prst="rect">
            <a:avLst/>
          </a:prstGeom>
          <a:noFill/>
        </p:spPr>
        <p:txBody>
          <a:bodyPr wrap="square" rtlCol="0">
            <a:spAutoFit/>
          </a:bodyPr>
          <a:lstStyle/>
          <a:p>
            <a:r>
              <a:rPr lang="de-DE" sz="1500" u="sng" dirty="0" smtClean="0"/>
              <a:t>Hinweis:</a:t>
            </a:r>
            <a:r>
              <a:rPr lang="de-DE" sz="1500" dirty="0" smtClean="0"/>
              <a:t/>
            </a:r>
            <a:br>
              <a:rPr lang="de-DE" sz="1500" dirty="0" smtClean="0"/>
            </a:br>
            <a:r>
              <a:rPr lang="de-DE" sz="1500" dirty="0" smtClean="0"/>
              <a:t>Die </a:t>
            </a:r>
            <a:r>
              <a:rPr lang="de-DE" sz="1500" dirty="0"/>
              <a:t>nach § 35 Abs. 1 Nr.8b BauGB definierte, privilegierte Gebietskulisse ist nicht Bestandteil des Standortkonzeptes, da sie gesetzlich abschließend geregelt ist und nicht durch ein Konzept berührt wird.</a:t>
            </a:r>
          </a:p>
          <a:p>
            <a:endParaRPr lang="de-DE" sz="1500" dirty="0"/>
          </a:p>
          <a:p>
            <a:r>
              <a:rPr lang="de-DE" sz="1500" u="sng" dirty="0" smtClean="0"/>
              <a:t>Ausblick:</a:t>
            </a:r>
          </a:p>
          <a:p>
            <a:r>
              <a:rPr lang="de-DE" sz="1500" dirty="0" smtClean="0"/>
              <a:t>Es soll zunächst beobachtet werden, wie hoch die Umsetzung neuer Anlagen auf dieser Basis ist. </a:t>
            </a:r>
          </a:p>
          <a:p>
            <a:r>
              <a:rPr lang="de-DE" sz="1500" dirty="0" smtClean="0"/>
              <a:t>Die rechtlichen Rahmenbedingungen zum Ausbau der erneuerbaren Energien weisen seit 2022 eine hohe Dynamik auf. Sofern sich grundlegende Änderungen der Rechtslage ergeben, die zu einer deutlich veränderten Beurteilung der zugrundeliegenden Bewertungskriterien führen, ergibt sich die Notwendigkeit der Fortschreibung des Konzeptes. </a:t>
            </a:r>
          </a:p>
          <a:p>
            <a:endParaRPr lang="de-DE" sz="1500" dirty="0"/>
          </a:p>
          <a:p>
            <a:r>
              <a:rPr lang="de-DE" sz="1500" dirty="0" smtClean="0"/>
              <a:t>In Bielefeld sind bereits drei PV-FFA vorhanden, für eine vierte Fläche liegt seit dem 01.02.24 ein rechtsverbindlicher Bebauungsplan vor.</a:t>
            </a:r>
          </a:p>
          <a:p>
            <a:r>
              <a:rPr lang="de-DE" sz="1500" dirty="0" smtClean="0"/>
              <a:t>Es ist auch künftig sinnvoll, die Nutzung der Solarenergie insbesondere auf und an vorhandenen baulichen Anlagen zusätzlich zur Inanspruchnahme von Freiflächen auszubauen.</a:t>
            </a:r>
            <a:endParaRPr lang="de-DE" sz="1500" dirty="0"/>
          </a:p>
        </p:txBody>
      </p:sp>
      <p:sp>
        <p:nvSpPr>
          <p:cNvPr id="6" name="Foliennummernplatzhalter 5"/>
          <p:cNvSpPr>
            <a:spLocks noGrp="1"/>
          </p:cNvSpPr>
          <p:nvPr>
            <p:ph type="sldNum" sz="quarter" idx="12"/>
          </p:nvPr>
        </p:nvSpPr>
        <p:spPr/>
        <p:txBody>
          <a:bodyPr/>
          <a:lstStyle/>
          <a:p>
            <a:fld id="{FBF865EE-00F9-4432-929E-0DECBFCC9DF0}" type="slidenum">
              <a:rPr lang="de-DE" smtClean="0"/>
              <a:pPr/>
              <a:t>25</a:t>
            </a:fld>
            <a:endParaRPr lang="de-DE" dirty="0"/>
          </a:p>
        </p:txBody>
      </p:sp>
      <p:sp>
        <p:nvSpPr>
          <p:cNvPr id="7" name="Textplatzhalter 6"/>
          <p:cNvSpPr>
            <a:spLocks noGrp="1"/>
          </p:cNvSpPr>
          <p:nvPr>
            <p:ph type="body" sz="quarter" idx="13"/>
          </p:nvPr>
        </p:nvSpPr>
        <p:spPr/>
        <p:txBody>
          <a:bodyPr/>
          <a:lstStyle/>
          <a:p>
            <a:r>
              <a:rPr lang="de-DE" dirty="0" smtClean="0"/>
              <a:t>Hinweis und Ausblick</a:t>
            </a:r>
            <a:endParaRPr lang="de-DE" dirty="0"/>
          </a:p>
        </p:txBody>
      </p:sp>
    </p:spTree>
    <p:extLst>
      <p:ext uri="{BB962C8B-B14F-4D97-AF65-F5344CB8AC3E}">
        <p14:creationId xmlns:p14="http://schemas.microsoft.com/office/powerpoint/2010/main" val="133876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e-DE" dirty="0" smtClean="0"/>
              <a:t>Danke für Ihre Aufmerksamkeit !</a:t>
            </a:r>
            <a:endParaRPr lang="de-DE" dirty="0"/>
          </a:p>
        </p:txBody>
      </p:sp>
    </p:spTree>
    <p:extLst>
      <p:ext uri="{BB962C8B-B14F-4D97-AF65-F5344CB8AC3E}">
        <p14:creationId xmlns:p14="http://schemas.microsoft.com/office/powerpoint/2010/main" val="30063766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1204</Words>
  <Application>Microsoft Office PowerPoint</Application>
  <PresentationFormat>Bildschirmpräsentation (16:9)</PresentationFormat>
  <Paragraphs>195</Paragraphs>
  <Slides>26</Slides>
  <Notes>26</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26</vt:i4>
      </vt:variant>
    </vt:vector>
  </HeadingPairs>
  <TitlesOfParts>
    <vt:vector size="31" baseType="lpstr">
      <vt:lpstr>Arial</vt:lpstr>
      <vt:lpstr>Calibri</vt:lpstr>
      <vt:lpstr>Lucida Sans</vt:lpstr>
      <vt:lpstr>Times New Roman</vt:lpstr>
      <vt:lpstr>Office-Design</vt:lpstr>
      <vt:lpstr>Standortkonzept  Photovoltaik-Freiflächenanlagen in Bielefeld  Erarbeitet von der AG „Photovoltaik-Freiflächenanlagen“ des Umweltamtes und des Bauamtes  Stand August 2024 </vt:lpstr>
      <vt:lpstr>PowerPoint-Präsentation</vt:lpstr>
      <vt:lpstr>PowerPoint-Präsentation</vt:lpstr>
      <vt:lpstr>Landesentwicklungsplan (LEP) NRW 2019</vt:lpstr>
      <vt:lpstr>Neue Rechtsgrundlagen in 2023/ 2024</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Danke für Ihre Aufmerksamkeit !</vt:lpstr>
    </vt:vector>
  </TitlesOfParts>
  <Company>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 K</dc:creator>
  <cp:lastModifiedBy>Meyer zu Bentrup, Heike (360.2)</cp:lastModifiedBy>
  <cp:revision>438</cp:revision>
  <cp:lastPrinted>2024-04-11T19:21:13Z</cp:lastPrinted>
  <dcterms:created xsi:type="dcterms:W3CDTF">2021-01-28T08:45:26Z</dcterms:created>
  <dcterms:modified xsi:type="dcterms:W3CDTF">2024-09-04T16:55:39Z</dcterms:modified>
</cp:coreProperties>
</file>