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6" r:id="rId2"/>
    <p:sldId id="298" r:id="rId3"/>
    <p:sldId id="313" r:id="rId4"/>
    <p:sldId id="315" r:id="rId5"/>
    <p:sldId id="304" r:id="rId6"/>
    <p:sldId id="316" r:id="rId7"/>
    <p:sldId id="317" r:id="rId8"/>
    <p:sldId id="318" r:id="rId9"/>
    <p:sldId id="319" r:id="rId10"/>
    <p:sldId id="320" r:id="rId11"/>
    <p:sldId id="321" r:id="rId12"/>
    <p:sldId id="292" r:id="rId13"/>
  </p:sldIdLst>
  <p:sldSz cx="9144000" cy="6858000" type="screen4x3"/>
  <p:notesSz cx="6797675" cy="9928225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B2C9"/>
    <a:srgbClr val="B8CADB"/>
    <a:srgbClr val="F6EDCA"/>
    <a:srgbClr val="818181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552" autoAdjust="0"/>
  </p:normalViewPr>
  <p:slideViewPr>
    <p:cSldViewPr snapToGrid="0">
      <p:cViewPr varScale="1">
        <p:scale>
          <a:sx n="124" d="100"/>
          <a:sy n="124" d="100"/>
        </p:scale>
        <p:origin x="126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81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13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813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20.05.2025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813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813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01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7000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582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7416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71472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8779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9116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2268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1254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9472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695575" y="5786438"/>
            <a:ext cx="2555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smtClean="0"/>
              <a:t>16.11.2016</a:t>
            </a:r>
            <a:endParaRPr lang="de-DE" dirty="0" smtClean="0"/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Thema des Vortrags</a:t>
            </a:r>
            <a:br>
              <a:rPr lang="de-DE" dirty="0" smtClean="0"/>
            </a:br>
            <a:r>
              <a:rPr lang="de-DE" dirty="0" smtClean="0"/>
              <a:t>Sogar mit 2. Zeile</a:t>
            </a:r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684462" y="6088506"/>
            <a:ext cx="5833896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Amt für Beispieltexte</a:t>
            </a:r>
            <a:br>
              <a:rPr lang="de-DE" dirty="0" smtClean="0"/>
            </a:br>
            <a:r>
              <a:rPr lang="de-DE" dirty="0" smtClean="0"/>
              <a:t>Ggf. 2. Zeile</a:t>
            </a:r>
          </a:p>
        </p:txBody>
      </p:sp>
    </p:spTree>
    <p:extLst>
      <p:ext uri="{BB962C8B-B14F-4D97-AF65-F5344CB8AC3E}">
        <p14:creationId xmlns:p14="http://schemas.microsoft.com/office/powerpoint/2010/main" val="417495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0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187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266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Stadt Bielefeld | Amt für Beispieltext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B916B2F8-A11A-48C9-86BD-829ECD2C149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7922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330199" y="3954568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2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Sondersitzung BISB und </a:t>
            </a:r>
            <a:r>
              <a:rPr lang="de-DE" altLang="de-DE" sz="240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SchA</a:t>
            </a:r>
            <a:r>
              <a:rPr lang="de-DE" altLang="de-DE" sz="2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am 20.05.2025</a:t>
            </a:r>
          </a:p>
          <a:p>
            <a:pPr fontAlgn="base">
              <a:spcAft>
                <a:spcPct val="0"/>
              </a:spcAft>
            </a:pPr>
            <a:endParaRPr lang="de-DE" altLang="de-DE" sz="24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2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und Umstrukturierung des Gymnasium am</a:t>
            </a:r>
          </a:p>
          <a:p>
            <a:pPr fontAlgn="base">
              <a:spcAft>
                <a:spcPct val="0"/>
              </a:spcAft>
            </a:pPr>
            <a:r>
              <a:rPr lang="de-DE" altLang="de-DE" sz="2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Waldhof zu einem 4-zügigen Gymnasium  </a:t>
            </a:r>
          </a:p>
        </p:txBody>
      </p:sp>
    </p:spTree>
    <p:extLst>
      <p:ext uri="{BB962C8B-B14F-4D97-AF65-F5344CB8AC3E}">
        <p14:creationId xmlns:p14="http://schemas.microsoft.com/office/powerpoint/2010/main" val="38608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74" y="1911756"/>
            <a:ext cx="5496692" cy="4677428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Gebäudebereiche / Machbarkeitsstudie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7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3725682" y="2727310"/>
            <a:ext cx="1482056" cy="312137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Fachklassentrakt </a:t>
            </a:r>
          </a:p>
        </p:txBody>
      </p:sp>
      <p:sp>
        <p:nvSpPr>
          <p:cNvPr id="18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728838" y="2652731"/>
            <a:ext cx="1063833" cy="456363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chemeClr val="accent4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Aula und Verwaltung</a:t>
            </a:r>
          </a:p>
        </p:txBody>
      </p:sp>
      <p:sp>
        <p:nvSpPr>
          <p:cNvPr id="19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696198" y="3993026"/>
            <a:ext cx="1085785" cy="305340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Sporthalle </a:t>
            </a:r>
            <a:br>
              <a:rPr lang="de-DE" altLang="de-DE" sz="1200" u="sng" dirty="0" smtClean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endParaRPr lang="de-DE" altLang="de-DE" sz="1200" b="0" dirty="0">
              <a:solidFill>
                <a:srgbClr val="FF00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0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4089379" y="4071952"/>
            <a:ext cx="1130460" cy="292952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Klassentrakt: </a:t>
            </a:r>
          </a:p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de-DE" altLang="de-DE" sz="1200" u="sng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endParaRPr lang="de-DE" altLang="de-DE" sz="1200" b="0" dirty="0">
              <a:solidFill>
                <a:schemeClr val="accent4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4" name="Ellipse 23"/>
          <p:cNvSpPr/>
          <p:nvPr/>
        </p:nvSpPr>
        <p:spPr>
          <a:xfrm rot="1290646">
            <a:off x="3320166" y="4055252"/>
            <a:ext cx="713231" cy="987552"/>
          </a:xfrm>
          <a:prstGeom prst="ellipse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/>
          <p:cNvSpPr/>
          <p:nvPr/>
        </p:nvSpPr>
        <p:spPr>
          <a:xfrm rot="928742">
            <a:off x="3597533" y="3116823"/>
            <a:ext cx="707280" cy="937722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Ellipse 25"/>
          <p:cNvSpPr/>
          <p:nvPr/>
        </p:nvSpPr>
        <p:spPr>
          <a:xfrm rot="918107">
            <a:off x="2582692" y="3292426"/>
            <a:ext cx="981456" cy="530352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Ellipse 26"/>
          <p:cNvSpPr/>
          <p:nvPr/>
        </p:nvSpPr>
        <p:spPr>
          <a:xfrm>
            <a:off x="2133724" y="4332510"/>
            <a:ext cx="1030224" cy="86801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Ellipse 27"/>
          <p:cNvSpPr/>
          <p:nvPr/>
        </p:nvSpPr>
        <p:spPr>
          <a:xfrm rot="19421781">
            <a:off x="3118228" y="5021580"/>
            <a:ext cx="823873" cy="116586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4012145" y="5164426"/>
            <a:ext cx="1028635" cy="417659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u="sng" dirty="0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Haus des Handwerks: </a:t>
            </a:r>
          </a:p>
        </p:txBody>
      </p:sp>
      <p:sp>
        <p:nvSpPr>
          <p:cNvPr id="15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324191" y="3039447"/>
            <a:ext cx="1092823" cy="497642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Rats-gymnasium</a:t>
            </a:r>
          </a:p>
        </p:txBody>
      </p:sp>
      <p:sp>
        <p:nvSpPr>
          <p:cNvPr id="16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4738398" y="3335856"/>
            <a:ext cx="1201667" cy="497642"/>
          </a:xfr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Gymnasium am Waldhof</a:t>
            </a:r>
          </a:p>
        </p:txBody>
      </p:sp>
      <p:sp>
        <p:nvSpPr>
          <p:cNvPr id="2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5994441" y="3109094"/>
            <a:ext cx="4238499" cy="3484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Umstrukturierung und Sanierung </a:t>
            </a: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Bestand (Besonderheit Verwaltung)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5994441" y="3766448"/>
            <a:ext cx="3355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Klassentrakt Richtung </a:t>
            </a: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Schulhof</a:t>
            </a:r>
            <a:endParaRPr lang="de-DE" alt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5994441" y="4385083"/>
            <a:ext cx="395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Lückenschluss </a:t>
            </a:r>
            <a:endParaRPr lang="de-DE" alt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de-DE" alt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zwischen Sporthalle und </a:t>
            </a: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Klassentrakt</a:t>
            </a:r>
            <a:endParaRPr lang="de-DE" alt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9" name="Textfeld 28"/>
          <p:cNvSpPr txBox="1"/>
          <p:nvPr/>
        </p:nvSpPr>
        <p:spPr>
          <a:xfrm>
            <a:off x="5994441" y="5012166"/>
            <a:ext cx="30533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Umstrukturierung </a:t>
            </a:r>
            <a:r>
              <a:rPr lang="de-DE" altLang="de-DE" sz="140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endParaRPr lang="de-DE" alt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1" name="Textfeld 30"/>
          <p:cNvSpPr txBox="1"/>
          <p:nvPr/>
        </p:nvSpPr>
        <p:spPr>
          <a:xfrm>
            <a:off x="5994441" y="5459892"/>
            <a:ext cx="30533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Sanierung der Sporthalle</a:t>
            </a:r>
            <a:endParaRPr lang="de-DE" alt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2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5994441" y="2293971"/>
            <a:ext cx="3105755" cy="3484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Inhalt der Machbarkeitsstudie</a:t>
            </a:r>
          </a:p>
        </p:txBody>
      </p:sp>
    </p:spTree>
    <p:extLst>
      <p:ext uri="{BB962C8B-B14F-4D97-AF65-F5344CB8AC3E}">
        <p14:creationId xmlns:p14="http://schemas.microsoft.com/office/powerpoint/2010/main" val="265193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uiExpand="1" animBg="1"/>
      <p:bldP spid="19" grpId="0" animBg="1"/>
      <p:bldP spid="20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21" grpId="0" build="p"/>
      <p:bldP spid="22" grpId="0"/>
      <p:bldP spid="23" grpId="0"/>
      <p:bldP spid="29" grpId="0"/>
      <p:bldP spid="31" grpId="0"/>
      <p:bldP spid="3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19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4116940" y="1832883"/>
            <a:ext cx="4691781" cy="65528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Nutzflächen</a:t>
            </a:r>
            <a:br>
              <a:rPr lang="de-DE" altLang="de-DE" sz="14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2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4161666" y="2269145"/>
            <a:ext cx="4691780" cy="385722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Bestand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GaW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		4.265 qm</a:t>
            </a:r>
          </a:p>
          <a:p>
            <a:pPr fontAlgn="base">
              <a:spcAft>
                <a:spcPct val="0"/>
              </a:spcAft>
            </a:pP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Hinzugewonnene Flächen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Fläche Erweiterung Klassentrakt 		   720 qm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Fläche Lückenschluss</a:t>
            </a: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>			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  200 </a:t>
            </a: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>qm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>Fläche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>			</a:t>
            </a:r>
            <a:r>
              <a:rPr lang="de-DE" altLang="de-DE" sz="1400" b="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1.440 </a:t>
            </a:r>
            <a:r>
              <a:rPr lang="de-DE" altLang="de-DE" sz="1400" b="0" u="sng" dirty="0">
                <a:latin typeface="Helvetica" panose="020B0604020202020204" pitchFamily="34" charset="0"/>
                <a:cs typeface="Helvetica" panose="020B0604020202020204" pitchFamily="34" charset="0"/>
              </a:rPr>
              <a:t>qm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			2.360 qm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Nutzflächengewinn 			&gt; 55 %</a:t>
            </a:r>
          </a:p>
          <a:p>
            <a:pPr fontAlgn="base">
              <a:spcAft>
                <a:spcPct val="0"/>
              </a:spcAft>
            </a:pPr>
            <a:endParaRPr lang="de-DE" altLang="de-DE" sz="14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endParaRPr lang="de-DE" altLang="de-DE" sz="14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Gesamt </a:t>
            </a:r>
            <a:r>
              <a:rPr lang="de-DE" altLang="de-DE" sz="140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GaW</a:t>
            </a: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inkl. Flächengewinn 	6.625 qm</a:t>
            </a:r>
          </a:p>
          <a:p>
            <a:pPr fontAlgn="base">
              <a:spcAft>
                <a:spcPct val="0"/>
              </a:spcAft>
            </a:pPr>
            <a:endParaRPr lang="de-DE" altLang="de-DE" sz="14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	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Flächenbilanz</a:t>
            </a:r>
            <a:endParaRPr lang="de-DE" sz="1600" u="sng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84" y="1832884"/>
            <a:ext cx="3497968" cy="235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5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Kostenrahmen</a:t>
            </a:r>
            <a:endParaRPr lang="de-DE" sz="1600" u="sng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0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3779395" y="1878532"/>
            <a:ext cx="5003225" cy="28303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Umstrukturierung und Sanierung Bestand 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Inkl. Erweiterung und Lückenschluss	30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Mio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€</a:t>
            </a:r>
          </a:p>
          <a:p>
            <a:pPr fontAlgn="base">
              <a:spcAft>
                <a:spcPct val="0"/>
              </a:spcAft>
            </a:pP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Umstrukturierung und Sanierung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16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Mio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€</a:t>
            </a:r>
          </a:p>
          <a:p>
            <a:pPr fontAlgn="base">
              <a:spcAft>
                <a:spcPct val="0"/>
              </a:spcAft>
            </a:pP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Sanierung der SPH			8 </a:t>
            </a:r>
            <a:r>
              <a:rPr lang="de-DE" altLang="de-DE" sz="1400" b="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Mio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€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			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>
                <a:latin typeface="Helvetica" panose="020B0604020202020204" pitchFamily="34" charset="0"/>
                <a:cs typeface="Helvetica" panose="020B0604020202020204" pitchFamily="34" charset="0"/>
              </a:rPr>
              <a:t>	</a:t>
            </a:r>
            <a:r>
              <a:rPr lang="de-DE" altLang="de-DE" sz="14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			</a:t>
            </a:r>
            <a:r>
              <a:rPr lang="de-DE" altLang="de-DE" sz="14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54 </a:t>
            </a:r>
            <a:r>
              <a:rPr lang="de-DE" altLang="de-DE" sz="1400" u="sng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Mio</a:t>
            </a:r>
            <a:r>
              <a:rPr lang="de-DE" altLang="de-DE" sz="14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€ </a:t>
            </a:r>
          </a:p>
          <a:p>
            <a:pPr fontAlgn="base">
              <a:spcAft>
                <a:spcPct val="0"/>
              </a:spcAft>
            </a:pPr>
            <a:r>
              <a:rPr lang="de-DE" altLang="de-DE" sz="1400" b="0" dirty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</a:t>
            </a:r>
            <a:r>
              <a:rPr lang="de-DE" altLang="de-DE" sz="1400" b="0" dirty="0" smtClean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				</a:t>
            </a:r>
            <a:endParaRPr lang="de-DE" altLang="de-DE" sz="1400" b="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3779395" y="5178487"/>
            <a:ext cx="4412790" cy="1205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400" b="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Die </a:t>
            </a:r>
            <a:r>
              <a:rPr lang="de-DE" altLang="de-DE" sz="1400" b="0" i="1" dirty="0">
                <a:latin typeface="Helvetica" panose="020B0604020202020204" pitchFamily="34" charset="0"/>
                <a:cs typeface="Helvetica" panose="020B0604020202020204" pitchFamily="34" charset="0"/>
              </a:rPr>
              <a:t>Kosten verstehen sich ohne Berücksichtigung von möglichen </a:t>
            </a:r>
            <a:r>
              <a:rPr lang="de-DE" altLang="de-DE" sz="1400" b="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verkehrlichen </a:t>
            </a:r>
            <a:r>
              <a:rPr lang="de-DE" altLang="de-DE" sz="1400" b="0" i="1" dirty="0">
                <a:latin typeface="Helvetica" panose="020B0604020202020204" pitchFamily="34" charset="0"/>
                <a:cs typeface="Helvetica" panose="020B0604020202020204" pitchFamily="34" charset="0"/>
              </a:rPr>
              <a:t>Themen. Die Untersuchungen zu Statik und Brandschutz sind nicht abgeschlossen und sind bei einer weiterführenden Bearbeitung fortzuführen.</a:t>
            </a:r>
          </a:p>
          <a:p>
            <a:pPr fontAlgn="base">
              <a:spcAft>
                <a:spcPct val="0"/>
              </a:spcAft>
            </a:pPr>
            <a:endParaRPr lang="de-DE" altLang="de-DE" sz="1400" b="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84" y="1832884"/>
            <a:ext cx="3497968" cy="235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04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8" y="1328937"/>
            <a:ext cx="8991601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Denkmalschutzrechtliche Bedeutung </a:t>
            </a:r>
            <a:r>
              <a:rPr lang="de-DE" altLang="de-DE" sz="1600" u="sng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endParaRPr lang="de-DE" altLang="de-DE" sz="1600" u="sng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fontAlgn="base">
              <a:spcAft>
                <a:spcPct val="0"/>
              </a:spcAft>
            </a:pP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152399" y="1928620"/>
            <a:ext cx="87663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Fassaden Hans-Sachs-Str. und </a:t>
            </a:r>
            <a:r>
              <a:rPr lang="de-DE" sz="1400" b="1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Papenmarkt</a:t>
            </a:r>
            <a:r>
              <a:rPr lang="de-DE" sz="14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, erhaltene bzw. ablesbare Raumstrukturen (z.B. Saal),</a:t>
            </a:r>
          </a:p>
          <a:p>
            <a:pPr marL="285750" indent="-285750">
              <a:buFontTx/>
              <a:buChar char="-"/>
            </a:pPr>
            <a:endParaRPr lang="de-DE" sz="1400" b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de-DE" sz="14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Treppen inkl. Geländer, historische Oberflächen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50" y="2620638"/>
            <a:ext cx="7969249" cy="4076632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88950" y="6439848"/>
            <a:ext cx="29937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Fassaden zur Hans-Sachs-Str</a:t>
            </a:r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  <a:r>
              <a:rPr 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488950" y="4245788"/>
            <a:ext cx="41559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Fassade zum </a:t>
            </a:r>
            <a:r>
              <a:rPr lang="de-DE" sz="140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Papenmarkt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5364815" y="4245788"/>
            <a:ext cx="41559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Fassade zum </a:t>
            </a:r>
            <a:r>
              <a:rPr lang="de-DE" sz="1400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GaW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3744513" y="6414670"/>
            <a:ext cx="41559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Fassade zum Innenhof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11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509" y="1677768"/>
            <a:ext cx="7202747" cy="5016014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</a:t>
            </a:r>
            <a:r>
              <a:rPr lang="de-DE" altLang="de-DE" sz="1600" u="sng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EG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2895553" y="4883102"/>
            <a:ext cx="108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Treppe unter Denkmalschutz</a:t>
            </a:r>
            <a:endParaRPr lang="de-D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64167" y="5894176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256674" y="6016213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256674" y="6252011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256674" y="6487809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feld 19"/>
          <p:cNvSpPr txBox="1"/>
          <p:nvPr/>
        </p:nvSpPr>
        <p:spPr>
          <a:xfrm>
            <a:off x="663665" y="5973639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681624" y="6209437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671048" y="6456235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96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260" y="1709011"/>
            <a:ext cx="7593287" cy="5040465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</a:t>
            </a:r>
            <a:r>
              <a:rPr lang="de-DE" altLang="de-DE" sz="1600" u="sng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OG 1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2709583" y="4798124"/>
            <a:ext cx="108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Treppe unter Denkmalschutz</a:t>
            </a:r>
            <a:endParaRPr lang="de-D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32083" y="5894176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5"/>
          <p:cNvSpPr/>
          <p:nvPr/>
        </p:nvSpPr>
        <p:spPr>
          <a:xfrm>
            <a:off x="224590" y="6016213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224590" y="6252011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224590" y="6487809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/>
          <p:cNvSpPr txBox="1"/>
          <p:nvPr/>
        </p:nvSpPr>
        <p:spPr>
          <a:xfrm>
            <a:off x="631581" y="5973639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649540" y="6209437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638964" y="6456235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82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20" y="1674946"/>
            <a:ext cx="7696975" cy="5111194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</a:t>
            </a:r>
            <a:r>
              <a:rPr lang="de-DE" altLang="de-DE" sz="1600" u="sng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HdH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OG 2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331029" y="4791880"/>
            <a:ext cx="108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Treppe unter Denkmalschutz</a:t>
            </a:r>
            <a:endParaRPr lang="de-DE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48125" y="5894176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5"/>
          <p:cNvSpPr/>
          <p:nvPr/>
        </p:nvSpPr>
        <p:spPr>
          <a:xfrm>
            <a:off x="240632" y="6016213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240632" y="6252011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240632" y="6487809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/>
          <p:cNvSpPr txBox="1"/>
          <p:nvPr/>
        </p:nvSpPr>
        <p:spPr>
          <a:xfrm>
            <a:off x="647623" y="5973639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665582" y="6209437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655006" y="6456235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56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04" y="1674946"/>
            <a:ext cx="7593831" cy="5101411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EG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Inhaltsplatzhalter 31"/>
          <p:cNvSpPr>
            <a:spLocks noGrp="1"/>
          </p:cNvSpPr>
          <p:nvPr>
            <p:ph sz="quarter" idx="14"/>
          </p:nvPr>
        </p:nvSpPr>
        <p:spPr bwMode="auto">
          <a:xfrm rot="19584372">
            <a:off x="1609518" y="2788207"/>
            <a:ext cx="2083407" cy="6811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Klassencluster</a:t>
            </a:r>
            <a:b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altLang="de-DE" sz="1200" b="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4 Klassenräume + Nebenräume</a:t>
            </a:r>
          </a:p>
        </p:txBody>
      </p:sp>
      <p:sp>
        <p:nvSpPr>
          <p:cNvPr id="8" name="Inhaltsplatzhalter 31"/>
          <p:cNvSpPr>
            <a:spLocks noGrp="1"/>
          </p:cNvSpPr>
          <p:nvPr>
            <p:ph sz="quarter" idx="14"/>
          </p:nvPr>
        </p:nvSpPr>
        <p:spPr bwMode="auto">
          <a:xfrm rot="19452398">
            <a:off x="2536073" y="3477496"/>
            <a:ext cx="2083407" cy="6811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Klassencluster</a:t>
            </a:r>
            <a:b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altLang="de-DE" sz="1200" b="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4 Klassenräume + Nebenräume</a:t>
            </a:r>
          </a:p>
        </p:txBody>
      </p:sp>
      <p:sp>
        <p:nvSpPr>
          <p:cNvPr id="17" name="Rechteck 16"/>
          <p:cNvSpPr/>
          <p:nvPr/>
        </p:nvSpPr>
        <p:spPr>
          <a:xfrm>
            <a:off x="4641139" y="1882766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4833646" y="2004803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4833646" y="2240601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 19"/>
          <p:cNvSpPr/>
          <p:nvPr/>
        </p:nvSpPr>
        <p:spPr>
          <a:xfrm>
            <a:off x="4833646" y="2476399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/>
        </p:nvSpPr>
        <p:spPr>
          <a:xfrm>
            <a:off x="5240637" y="1962229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5258596" y="2198027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5248020" y="2444825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13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874" y="1674945"/>
            <a:ext cx="7510286" cy="5056267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OG 1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Inhaltsplatzhalter 31"/>
          <p:cNvSpPr>
            <a:spLocks noGrp="1"/>
          </p:cNvSpPr>
          <p:nvPr>
            <p:ph sz="quarter" idx="14"/>
          </p:nvPr>
        </p:nvSpPr>
        <p:spPr bwMode="auto">
          <a:xfrm rot="19493335">
            <a:off x="2515023" y="3067865"/>
            <a:ext cx="2083407" cy="6811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Klassencluster</a:t>
            </a:r>
            <a:endParaRPr lang="de-DE" altLang="de-DE" sz="1200" i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4768052" y="1909764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4960559" y="2031801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4960559" y="2267599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4960559" y="2503397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feld 19"/>
          <p:cNvSpPr txBox="1"/>
          <p:nvPr/>
        </p:nvSpPr>
        <p:spPr>
          <a:xfrm>
            <a:off x="5367550" y="1989227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5385509" y="2225025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5374933" y="2471823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4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13" y="1611423"/>
            <a:ext cx="7722454" cy="5195310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sp>
        <p:nvSpPr>
          <p:cNvPr id="4101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Erweiterung </a:t>
            </a:r>
            <a:r>
              <a:rPr lang="de-DE" altLang="de-DE" sz="1600" u="sng" dirty="0">
                <a:latin typeface="Helvetica" panose="020B0604020202020204" pitchFamily="34" charset="0"/>
                <a:cs typeface="Helvetica" panose="020B0604020202020204" pitchFamily="34" charset="0"/>
              </a:rPr>
              <a:t>GY am Waldhof </a:t>
            </a:r>
            <a:r>
              <a:rPr lang="de-DE" altLang="de-DE" sz="1600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– Flächenüberprüfung als Machbarkeitsstudie OG 2</a:t>
            </a:r>
            <a:endParaRPr lang="de-DE" altLang="de-DE" sz="1400" b="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Inhaltsplatzhalter 31"/>
          <p:cNvSpPr>
            <a:spLocks noGrp="1"/>
          </p:cNvSpPr>
          <p:nvPr>
            <p:ph sz="quarter" idx="14"/>
          </p:nvPr>
        </p:nvSpPr>
        <p:spPr bwMode="auto">
          <a:xfrm rot="19615310">
            <a:off x="2424940" y="3071795"/>
            <a:ext cx="2083407" cy="6811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de-DE" altLang="de-DE" sz="12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Klassencluster</a:t>
            </a:r>
            <a:endParaRPr lang="de-DE" altLang="de-DE" sz="1200" i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4717362" y="1832502"/>
            <a:ext cx="344103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4909869" y="1954539"/>
            <a:ext cx="303624" cy="176463"/>
          </a:xfrm>
          <a:prstGeom prst="rect">
            <a:avLst/>
          </a:prstGeom>
          <a:solidFill>
            <a:srgbClr val="F6EDCA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4909869" y="2190337"/>
            <a:ext cx="303624" cy="176463"/>
          </a:xfrm>
          <a:prstGeom prst="rect">
            <a:avLst/>
          </a:prstGeom>
          <a:solidFill>
            <a:srgbClr val="B8CADB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4909869" y="2426135"/>
            <a:ext cx="303624" cy="176463"/>
          </a:xfrm>
          <a:prstGeom prst="rect">
            <a:avLst/>
          </a:prstGeom>
          <a:solidFill>
            <a:srgbClr val="ACB2C9"/>
          </a:solidFill>
          <a:ln w="15875">
            <a:solidFill>
              <a:srgbClr val="8181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feld 19"/>
          <p:cNvSpPr txBox="1"/>
          <p:nvPr/>
        </p:nvSpPr>
        <p:spPr>
          <a:xfrm>
            <a:off x="5316860" y="1911965"/>
            <a:ext cx="1355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Verwaltung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5334819" y="2147763"/>
            <a:ext cx="21256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Klassen und Ganztagsbedarf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5324243" y="2394561"/>
            <a:ext cx="2834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Küche / Forum / </a:t>
            </a:r>
            <a:r>
              <a:rPr lang="de-DE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Mensa / Mehrzweckraum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56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5"/>
          </p:nvPr>
        </p:nvSpPr>
        <p:spPr>
          <a:xfrm>
            <a:off x="648529" y="637232"/>
            <a:ext cx="7026275" cy="372694"/>
          </a:xfrm>
        </p:spPr>
        <p:txBody>
          <a:bodyPr/>
          <a:lstStyle/>
          <a:p>
            <a:r>
              <a:rPr lang="de-DE" altLang="de-DE" dirty="0">
                <a:latin typeface="Helvetica" pitchFamily="34" charset="0"/>
              </a:rPr>
              <a:t>Immobilienservicebetrieb</a:t>
            </a:r>
            <a:r>
              <a:rPr lang="de-DE" altLang="de-DE" sz="1600" dirty="0">
                <a:latin typeface="Helvetica" pitchFamily="34" charset="0"/>
              </a:rPr>
              <a:t> </a:t>
            </a:r>
            <a:r>
              <a:rPr lang="de-DE" altLang="de-DE" sz="1600" dirty="0" smtClean="0">
                <a:latin typeface="Helvetica" pitchFamily="34" charset="0"/>
              </a:rPr>
              <a:t>  </a:t>
            </a:r>
            <a:r>
              <a:rPr lang="de-DE" altLang="de-DE" sz="1800" dirty="0" smtClean="0">
                <a:latin typeface="Helvetica" pitchFamily="34" charset="0"/>
              </a:rPr>
              <a:t>… wir </a:t>
            </a:r>
            <a:r>
              <a:rPr lang="de-DE" altLang="de-DE" sz="1800" dirty="0">
                <a:latin typeface="Helvetica" pitchFamily="34" charset="0"/>
              </a:rPr>
              <a:t>bewegen !</a:t>
            </a:r>
          </a:p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0249"/>
            <a:ext cx="9144000" cy="4822885"/>
          </a:xfrm>
          <a:prstGeom prst="rect">
            <a:avLst/>
          </a:prstGeom>
        </p:spPr>
      </p:pic>
      <p:sp>
        <p:nvSpPr>
          <p:cNvPr id="6" name="Inhaltsplatzhalter 31"/>
          <p:cNvSpPr>
            <a:spLocks noGrp="1"/>
          </p:cNvSpPr>
          <p:nvPr>
            <p:ph sz="quarter" idx="14"/>
          </p:nvPr>
        </p:nvSpPr>
        <p:spPr bwMode="auto">
          <a:xfrm>
            <a:off x="152399" y="1328937"/>
            <a:ext cx="8766316" cy="6920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Haus des Handwerks und Gymnasium am Waldhof </a:t>
            </a:r>
            <a:endParaRPr lang="de-DE" sz="16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de-DE" sz="16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Baukultur </a:t>
            </a:r>
            <a:r>
              <a:rPr lang="de-DE" sz="1600" b="0" dirty="0">
                <a:latin typeface="Helvetica" panose="020B0604020202020204" pitchFamily="34" charset="0"/>
                <a:cs typeface="Helvetica" panose="020B0604020202020204" pitchFamily="34" charset="0"/>
              </a:rPr>
              <a:t>und Bildung vereint für eine nachhaltige, verantwortungsvolle Stadt. </a:t>
            </a:r>
          </a:p>
        </p:txBody>
      </p:sp>
    </p:spTree>
    <p:extLst>
      <p:ext uri="{BB962C8B-B14F-4D97-AF65-F5344CB8AC3E}">
        <p14:creationId xmlns:p14="http://schemas.microsoft.com/office/powerpoint/2010/main" val="52917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484</Words>
  <Application>Microsoft Office PowerPoint</Application>
  <PresentationFormat>Bildschirmpräsentation (4:3)</PresentationFormat>
  <Paragraphs>109</Paragraphs>
  <Slides>12</Slides>
  <Notes>10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6" baseType="lpstr">
      <vt:lpstr>Arial</vt:lpstr>
      <vt:lpstr>Calibri</vt:lpstr>
      <vt:lpstr>Helvetica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Opitz, Sonja (230.0)</cp:lastModifiedBy>
  <cp:revision>256</cp:revision>
  <cp:lastPrinted>2025-05-20T10:03:20Z</cp:lastPrinted>
  <dcterms:created xsi:type="dcterms:W3CDTF">2016-11-18T09:41:01Z</dcterms:created>
  <dcterms:modified xsi:type="dcterms:W3CDTF">2025-05-20T10:06:41Z</dcterms:modified>
</cp:coreProperties>
</file>