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9" r:id="rId5"/>
    <p:sldId id="270" r:id="rId6"/>
    <p:sldId id="260" r:id="rId7"/>
    <p:sldId id="261" r:id="rId8"/>
    <p:sldId id="262" r:id="rId9"/>
    <p:sldId id="263" r:id="rId10"/>
    <p:sldId id="264" r:id="rId11"/>
    <p:sldId id="265" r:id="rId12"/>
    <p:sldId id="267" r:id="rId13"/>
    <p:sldId id="271" r:id="rId14"/>
    <p:sldId id="268" r:id="rId1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25" autoAdjust="0"/>
    <p:restoredTop sz="94660"/>
  </p:normalViewPr>
  <p:slideViewPr>
    <p:cSldViewPr snapToGrid="0">
      <p:cViewPr varScale="1">
        <p:scale>
          <a:sx n="52" d="100"/>
          <a:sy n="52" d="100"/>
        </p:scale>
        <p:origin x="461" y="5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-Arbeitsblat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de-DE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de-DE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Tabelle1!$C$3:$G$3</c:f>
              <c:strCache>
                <c:ptCount val="5"/>
                <c:pt idx="0">
                  <c:v>Projektvolumen</c:v>
                </c:pt>
                <c:pt idx="1">
                  <c:v>Zuschussbedarf</c:v>
                </c:pt>
                <c:pt idx="2">
                  <c:v>Davon: Kommunale Mittel</c:v>
                </c:pt>
                <c:pt idx="3">
                  <c:v>Davon: Mittel des Landes NRW</c:v>
                </c:pt>
                <c:pt idx="4">
                  <c:v>Refinanzierungsquote</c:v>
                </c:pt>
              </c:strCache>
            </c:strRef>
          </c:cat>
          <c:val>
            <c:numRef>
              <c:f>Tabelle1!$C$4:$G$4</c:f>
              <c:numCache>
                <c:formatCode>"€"#,##0.00_);[Red]\("€"#,##0.00\)</c:formatCode>
                <c:ptCount val="5"/>
                <c:pt idx="0">
                  <c:v>300000</c:v>
                </c:pt>
                <c:pt idx="1">
                  <c:v>70000</c:v>
                </c:pt>
                <c:pt idx="2">
                  <c:v>35000</c:v>
                </c:pt>
                <c:pt idx="3">
                  <c:v>35000</c:v>
                </c:pt>
                <c:pt idx="4">
                  <c:v>230000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EBB-4CA0-B4E4-DF47B7D803F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07580696"/>
        <c:axId val="407582992"/>
      </c:barChart>
      <c:catAx>
        <c:axId val="40758069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07582992"/>
        <c:crosses val="autoZero"/>
        <c:auto val="1"/>
        <c:lblAlgn val="ctr"/>
        <c:lblOffset val="100"/>
        <c:noMultiLvlLbl val="0"/>
      </c:catAx>
      <c:valAx>
        <c:axId val="407582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&quot;€&quot;#,##0.00_);[Red]\(&quot;€&quot;#,##0.00\)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de-DE"/>
          </a:p>
        </c:txPr>
        <c:crossAx val="40758069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de-DE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9574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88496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285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7413290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434507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75979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6167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67715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 smtClean="0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81796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41846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87022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2D5DD-441E-499E-81D5-B58990D7F3BC}" type="datetimeFigureOut">
              <a:rPr lang="de-DE" smtClean="0"/>
              <a:t>12.03.2025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AC3BE6-AD57-472F-8323-A27DC4603689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26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197" t="15885" r="1197" b="16573"/>
          <a:stretch/>
        </p:blipFill>
        <p:spPr>
          <a:xfrm>
            <a:off x="-188410" y="1794510"/>
            <a:ext cx="12431660" cy="5589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7812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548696" y="2354580"/>
            <a:ext cx="7311072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Gegründet</a:t>
            </a:r>
            <a:r>
              <a:rPr lang="de-DE" dirty="0">
                <a:latin typeface="Cera Bielefeld" panose="00000500000000000000" pitchFamily="2" charset="0"/>
              </a:rPr>
              <a:t>: 1990 durch Fred </a:t>
            </a:r>
            <a:r>
              <a:rPr lang="de-DE" dirty="0" err="1">
                <a:latin typeface="Cera Bielefeld" panose="00000500000000000000" pitchFamily="2" charset="0"/>
              </a:rPr>
              <a:t>Traguth</a:t>
            </a:r>
            <a:r>
              <a:rPr lang="de-DE" dirty="0">
                <a:latin typeface="Cera Bielefeld" panose="00000500000000000000" pitchFamily="2" charset="0"/>
              </a:rPr>
              <a:t>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Seit 2002: Künstlerische Leitung: Ulla und </a:t>
            </a:r>
            <a:r>
              <a:rPr lang="de-DE" dirty="0" err="1" smtClean="0">
                <a:latin typeface="Cera Bielefeld" panose="00000500000000000000" pitchFamily="2" charset="0"/>
              </a:rPr>
              <a:t>Tchekpo</a:t>
            </a:r>
            <a:r>
              <a:rPr lang="de-DE" dirty="0" smtClean="0">
                <a:latin typeface="Cera Bielefeld" panose="00000500000000000000" pitchFamily="2" charset="0"/>
              </a:rPr>
              <a:t> Dan Agbetou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Hohe </a:t>
            </a:r>
            <a:r>
              <a:rPr lang="de-DE" dirty="0">
                <a:latin typeface="Cera Bielefeld" panose="00000500000000000000" pitchFamily="2" charset="0"/>
              </a:rPr>
              <a:t>Förderkontinuität der Stadt </a:t>
            </a:r>
            <a:r>
              <a:rPr lang="de-DE" dirty="0" smtClean="0">
                <a:latin typeface="Cera Bielefeld" panose="00000500000000000000" pitchFamily="2" charset="0"/>
              </a:rPr>
              <a:t>Bielefeld</a:t>
            </a:r>
            <a:endParaRPr lang="de-DE" dirty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Hat Tanzsommer in Köln, Münster und anderen Städten überdauert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45" y="1425038"/>
            <a:ext cx="3458049" cy="4913865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sp>
        <p:nvSpPr>
          <p:cNvPr id="4" name="Textfeld 3"/>
          <p:cNvSpPr txBox="1"/>
          <p:nvPr/>
        </p:nvSpPr>
        <p:spPr>
          <a:xfrm>
            <a:off x="5465974" y="96697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Historie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0327" y="4524405"/>
            <a:ext cx="3283776" cy="2059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322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feld 9"/>
          <p:cNvSpPr txBox="1"/>
          <p:nvPr/>
        </p:nvSpPr>
        <p:spPr>
          <a:xfrm>
            <a:off x="4560570" y="2343150"/>
            <a:ext cx="726948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35 Jahre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Zwei Wochen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35 Dozierende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60 Workshops in unterschiedlichen Tanzstilen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Mehr als </a:t>
            </a:r>
            <a:r>
              <a:rPr lang="de-DE" dirty="0">
                <a:latin typeface="Cera Bielefeld" panose="00000500000000000000" pitchFamily="2" charset="0"/>
              </a:rPr>
              <a:t>1000 gebuchte </a:t>
            </a:r>
            <a:r>
              <a:rPr lang="de-DE" dirty="0" smtClean="0">
                <a:latin typeface="Cera Bielefeld" panose="00000500000000000000" pitchFamily="2" charset="0"/>
              </a:rPr>
              <a:t>Workshops im Jahr 2024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Die bis zur Pandemie steigenden Zahlen fast wieder erreicht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Teilnehmende aus OWL, NRW, Deutschland und Europa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6 ausverkaufte Performances</a:t>
            </a:r>
            <a:endParaRPr lang="de-DE" dirty="0">
              <a:latin typeface="Cera Bielefeld" panose="00000500000000000000" pitchFamily="2" charset="0"/>
            </a:endParaRPr>
          </a:p>
        </p:txBody>
      </p:sp>
      <p:sp>
        <p:nvSpPr>
          <p:cNvPr id="2" name="Textfeld 1"/>
          <p:cNvSpPr txBox="1"/>
          <p:nvPr/>
        </p:nvSpPr>
        <p:spPr>
          <a:xfrm>
            <a:off x="5465529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Die Zahlen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32" t="929" r="14129" b="689"/>
          <a:stretch/>
        </p:blipFill>
        <p:spPr>
          <a:xfrm>
            <a:off x="368137" y="1423483"/>
            <a:ext cx="3562597" cy="5217818"/>
          </a:xfrm>
          <a:prstGeom prst="rect">
            <a:avLst/>
          </a:prstGeom>
          <a:solidFill>
            <a:schemeClr val="bg1"/>
          </a:solidFill>
          <a:ln w="508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27154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5453658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Die </a:t>
            </a:r>
            <a:r>
              <a:rPr lang="de-DE" sz="4000" dirty="0">
                <a:solidFill>
                  <a:schemeClr val="bg1"/>
                </a:solidFill>
                <a:latin typeface="Cera Bielefeld Light" panose="00000400000000000000" pitchFamily="2" charset="0"/>
              </a:rPr>
              <a:t>Workshops </a:t>
            </a:r>
          </a:p>
        </p:txBody>
      </p:sp>
      <p:sp>
        <p:nvSpPr>
          <p:cNvPr id="8" name="Textfeld 7"/>
          <p:cNvSpPr txBox="1"/>
          <p:nvPr/>
        </p:nvSpPr>
        <p:spPr>
          <a:xfrm>
            <a:off x="4560570" y="2357082"/>
            <a:ext cx="7269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Für Menschen jeden Alters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Für Menschen mit unterschiedlichsten Fähigkeiten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Profis und Laien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Für Menschen </a:t>
            </a:r>
            <a:r>
              <a:rPr lang="de-DE" dirty="0">
                <a:latin typeface="Cera Bielefeld" panose="00000500000000000000" pitchFamily="2" charset="0"/>
              </a:rPr>
              <a:t>mit und ohne Einschränkung</a:t>
            </a:r>
          </a:p>
        </p:txBody>
      </p:sp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61" t="-230" r="21640" b="230"/>
          <a:stretch/>
        </p:blipFill>
        <p:spPr>
          <a:xfrm>
            <a:off x="332510" y="1437215"/>
            <a:ext cx="3586348" cy="5164155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11" name="Grafi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098" y="4289344"/>
            <a:ext cx="3468040" cy="2312026"/>
          </a:xfrm>
          <a:prstGeom prst="rect">
            <a:avLst/>
          </a:prstGeom>
        </p:spPr>
      </p:pic>
      <p:pic>
        <p:nvPicPr>
          <p:cNvPr id="12" name="Grafi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2948" y="4289344"/>
            <a:ext cx="3468040" cy="2312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977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5467760" y="916219"/>
            <a:ext cx="71241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spc="-150" dirty="0">
                <a:solidFill>
                  <a:schemeClr val="bg1"/>
                </a:solidFill>
                <a:latin typeface="Cera Bielefeld Light" panose="00000400000000000000" pitchFamily="2" charset="0"/>
              </a:rPr>
              <a:t>Das Performance Programm</a:t>
            </a:r>
          </a:p>
        </p:txBody>
      </p:sp>
      <p:sp>
        <p:nvSpPr>
          <p:cNvPr id="6" name="Textfeld 5"/>
          <p:cNvSpPr txBox="1"/>
          <p:nvPr/>
        </p:nvSpPr>
        <p:spPr>
          <a:xfrm>
            <a:off x="4548695" y="2357081"/>
            <a:ext cx="726948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Performances internationaler Ensembles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Urban </a:t>
            </a:r>
            <a:r>
              <a:rPr lang="de-DE" dirty="0">
                <a:latin typeface="Cera Bielefeld" panose="00000500000000000000" pitchFamily="2" charset="0"/>
              </a:rPr>
              <a:t>Styles Showcases und </a:t>
            </a:r>
            <a:r>
              <a:rPr lang="de-DE" dirty="0" err="1">
                <a:latin typeface="Cera Bielefeld" panose="00000500000000000000" pitchFamily="2" charset="0"/>
              </a:rPr>
              <a:t>Battles</a:t>
            </a:r>
            <a:endParaRPr lang="de-DE" dirty="0">
              <a:latin typeface="Cera Bielefeld" panose="000005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Partizipative Performances </a:t>
            </a:r>
            <a:r>
              <a:rPr lang="de-DE" dirty="0" smtClean="0">
                <a:latin typeface="Cera Bielefeld" panose="00000500000000000000" pitchFamily="2" charset="0"/>
              </a:rPr>
              <a:t>der </a:t>
            </a:r>
            <a:r>
              <a:rPr lang="de-DE" dirty="0" err="1" smtClean="0">
                <a:latin typeface="Cera Bielefeld" panose="00000500000000000000" pitchFamily="2" charset="0"/>
              </a:rPr>
              <a:t>Workshopteilnehmenden</a:t>
            </a:r>
            <a:endParaRPr lang="de-DE" dirty="0">
              <a:latin typeface="Cera Bielefeld" panose="00000500000000000000" pitchFamily="2" charset="0"/>
            </a:endParaRPr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3" y="3982851"/>
            <a:ext cx="3579688" cy="2388257"/>
          </a:xfrm>
          <a:prstGeom prst="rect">
            <a:avLst/>
          </a:prstGeom>
          <a:solidFill>
            <a:schemeClr val="bg1"/>
          </a:solidFill>
          <a:ln w="63500">
            <a:solidFill>
              <a:schemeClr val="bg1"/>
            </a:solidFill>
          </a:ln>
        </p:spPr>
      </p:pic>
      <p:pic>
        <p:nvPicPr>
          <p:cNvPr id="10" name="Grafik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1" t="47558" r="-492" b="855"/>
          <a:stretch/>
        </p:blipFill>
        <p:spPr>
          <a:xfrm>
            <a:off x="4548695" y="4108235"/>
            <a:ext cx="6682897" cy="2302453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463" y="1406646"/>
            <a:ext cx="3579688" cy="2386459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70477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7596378" y="2757653"/>
            <a:ext cx="395249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Projektvolumen</a:t>
            </a:r>
            <a:r>
              <a:rPr lang="de-DE" dirty="0">
                <a:latin typeface="Cera Bielefeld" panose="00000500000000000000" pitchFamily="2" charset="0"/>
              </a:rPr>
              <a:t>: 300.000€ </a:t>
            </a:r>
            <a:endParaRPr lang="de-DE" dirty="0" smtClean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Zuschussbedarf</a:t>
            </a:r>
            <a:r>
              <a:rPr lang="de-DE" dirty="0">
                <a:latin typeface="Cera Bielefeld" panose="00000500000000000000" pitchFamily="2" charset="0"/>
              </a:rPr>
              <a:t>: 70.000€ </a:t>
            </a:r>
            <a:endParaRPr lang="de-DE" dirty="0" smtClean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Kommunale </a:t>
            </a:r>
            <a:r>
              <a:rPr lang="de-DE" dirty="0">
                <a:latin typeface="Cera Bielefeld" panose="00000500000000000000" pitchFamily="2" charset="0"/>
              </a:rPr>
              <a:t>Mittel: 35.000€ </a:t>
            </a:r>
            <a:endParaRPr lang="de-DE" dirty="0" smtClean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Seit </a:t>
            </a:r>
            <a:r>
              <a:rPr lang="de-DE" dirty="0">
                <a:latin typeface="Cera Bielefeld" panose="00000500000000000000" pitchFamily="2" charset="0"/>
              </a:rPr>
              <a:t>2008: </a:t>
            </a:r>
            <a:r>
              <a:rPr lang="de-DE" dirty="0" smtClean="0">
                <a:latin typeface="Cera Bielefeld" panose="00000500000000000000" pitchFamily="2" charset="0"/>
              </a:rPr>
              <a:t>Refinanzierung aus ‘Tanz OWL‘ zuletzt: 35.000</a:t>
            </a:r>
            <a:r>
              <a:rPr lang="de-DE" dirty="0">
                <a:latin typeface="Cera Bielefeld" panose="00000500000000000000" pitchFamily="2" charset="0"/>
              </a:rPr>
              <a:t>€ </a:t>
            </a:r>
            <a:endParaRPr lang="de-DE" dirty="0" smtClean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Refinanzierungsquote </a:t>
            </a:r>
            <a:r>
              <a:rPr lang="de-DE" dirty="0">
                <a:latin typeface="Cera Bielefeld" panose="00000500000000000000" pitchFamily="2" charset="0"/>
              </a:rPr>
              <a:t>von 60%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5466422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Cera Bielefeld Light" panose="00000400000000000000" pitchFamily="2" charset="0"/>
              </a:rPr>
              <a:t>Die Effizienz</a:t>
            </a:r>
          </a:p>
        </p:txBody>
      </p:sp>
      <p:graphicFrame>
        <p:nvGraphicFramePr>
          <p:cNvPr id="6" name="Diagramm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4404194"/>
              </p:ext>
            </p:extLst>
          </p:nvPr>
        </p:nvGraphicFramePr>
        <p:xfrm>
          <a:off x="382905" y="2422207"/>
          <a:ext cx="6914008" cy="32562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9428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5466424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… und </a:t>
            </a:r>
            <a:r>
              <a:rPr lang="de-DE" sz="4000" dirty="0">
                <a:solidFill>
                  <a:schemeClr val="bg1"/>
                </a:solidFill>
                <a:latin typeface="Cera Bielefeld Light" panose="00000400000000000000" pitchFamily="2" charset="0"/>
              </a:rPr>
              <a:t>Tanz OWL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4561039" y="2354582"/>
            <a:ext cx="724386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Seit 2008 ist Tanz OWL </a:t>
            </a:r>
            <a:r>
              <a:rPr lang="de-DE" dirty="0">
                <a:latin typeface="Cera Bielefeld" panose="00000500000000000000" pitchFamily="2" charset="0"/>
              </a:rPr>
              <a:t>ein Bündnis der Städte Bielefeld, </a:t>
            </a:r>
            <a:r>
              <a:rPr lang="de-DE" dirty="0" smtClean="0">
                <a:latin typeface="Cera Bielefeld" panose="00000500000000000000" pitchFamily="2" charset="0"/>
              </a:rPr>
              <a:t>Detmold, Herford, Gütersloh</a:t>
            </a:r>
            <a:r>
              <a:rPr lang="de-DE" dirty="0">
                <a:latin typeface="Cera Bielefeld" panose="00000500000000000000" pitchFamily="2" charset="0"/>
              </a:rPr>
              <a:t>, Minden und </a:t>
            </a:r>
            <a:r>
              <a:rPr lang="de-DE" dirty="0" smtClean="0">
                <a:latin typeface="Cera Bielefeld" panose="00000500000000000000" pitchFamily="2" charset="0"/>
              </a:rPr>
              <a:t>Paderborn</a:t>
            </a:r>
            <a:endParaRPr lang="de-DE" dirty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Gemeinsame Beantragung von RKP-Mitteln für Projekte in den Städten </a:t>
            </a:r>
            <a:endParaRPr lang="de-DE" dirty="0" smtClean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Der </a:t>
            </a:r>
            <a:r>
              <a:rPr lang="de-DE" dirty="0">
                <a:latin typeface="Cera Bielefeld" panose="00000500000000000000" pitchFamily="2" charset="0"/>
              </a:rPr>
              <a:t>Förderzweck der RKP-Mittel ist die </a:t>
            </a:r>
            <a:r>
              <a:rPr lang="de-DE" dirty="0" smtClean="0">
                <a:latin typeface="Cera Bielefeld" panose="00000500000000000000" pitchFamily="2" charset="0"/>
              </a:rPr>
              <a:t>Kooperation, die Netzwerkarbeit und der Ausbau der Sparte Tanz in </a:t>
            </a:r>
            <a:r>
              <a:rPr lang="de-DE" dirty="0">
                <a:latin typeface="Cera Bielefeld" panose="00000500000000000000" pitchFamily="2" charset="0"/>
              </a:rPr>
              <a:t>der </a:t>
            </a:r>
            <a:r>
              <a:rPr lang="de-DE" dirty="0" smtClean="0">
                <a:latin typeface="Cera Bielefeld" panose="00000500000000000000" pitchFamily="2" charset="0"/>
              </a:rPr>
              <a:t>Kulturregion OWL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Das </a:t>
            </a:r>
            <a:r>
              <a:rPr lang="de-DE" dirty="0">
                <a:latin typeface="Cera Bielefeld" panose="00000500000000000000" pitchFamily="2" charset="0"/>
              </a:rPr>
              <a:t>Tanzfestival Bielefeld </a:t>
            </a:r>
            <a:r>
              <a:rPr lang="de-DE" dirty="0" smtClean="0">
                <a:latin typeface="Cera Bielefeld" panose="00000500000000000000" pitchFamily="2" charset="0"/>
              </a:rPr>
              <a:t>wurde als Leuchtturm von Tanz OWL anteilig mitfinanziert</a:t>
            </a:r>
            <a:endParaRPr lang="de-DE" dirty="0">
              <a:latin typeface="Cera Bielefeld" panose="00000500000000000000" pitchFamily="2" charset="0"/>
            </a:endParaRP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032" y="1433155"/>
            <a:ext cx="2899309" cy="2319447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7" name="Grafik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48" y="3887101"/>
            <a:ext cx="2931794" cy="2345553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54114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560570" y="2354580"/>
            <a:ext cx="72694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Fördermittel 100.000 €, zuletzt 130.000 €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Die </a:t>
            </a:r>
            <a:r>
              <a:rPr lang="de-DE" dirty="0">
                <a:latin typeface="Cera Bielefeld" panose="00000500000000000000" pitchFamily="2" charset="0"/>
              </a:rPr>
              <a:t>Projektförderung steht im Widerspruch zur Kontinuität </a:t>
            </a:r>
            <a:r>
              <a:rPr lang="de-DE" dirty="0" smtClean="0">
                <a:latin typeface="Cera Bielefeld" panose="00000500000000000000" pitchFamily="2" charset="0"/>
              </a:rPr>
              <a:t>von Tanz OWL und dem Tanzfestival</a:t>
            </a:r>
            <a:endParaRPr lang="de-DE" dirty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Dennoch wurde Tanz OWL aufgrund seiner Relevanz aus den RKP-Mitteln weiter gefördert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Erneuerungsbedarf und große Pläne: Tanzkonferenz im Stadttheater Herford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Impulsreferate durch Expert*innen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Austausch zwischen Tanzakteur*innen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Weiterführende Planungen</a:t>
            </a:r>
            <a:endParaRPr lang="de-DE" dirty="0">
              <a:latin typeface="Cera Bielefeld" panose="00000500000000000000" pitchFamily="2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5454542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… und Tanz OWL 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92" r="17709"/>
          <a:stretch/>
        </p:blipFill>
        <p:spPr>
          <a:xfrm>
            <a:off x="510637" y="1455509"/>
            <a:ext cx="3443846" cy="4546388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61192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560570" y="2354580"/>
            <a:ext cx="72694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Um </a:t>
            </a:r>
            <a:r>
              <a:rPr lang="de-DE" dirty="0">
                <a:latin typeface="Cera Bielefeld" panose="00000500000000000000" pitchFamily="2" charset="0"/>
              </a:rPr>
              <a:t>das Tanzfestival </a:t>
            </a:r>
            <a:r>
              <a:rPr lang="de-DE" dirty="0" smtClean="0">
                <a:latin typeface="Cera Bielefeld" panose="00000500000000000000" pitchFamily="2" charset="0"/>
              </a:rPr>
              <a:t>Bielefeld fortzuführen und weiter zu entwickeln wird </a:t>
            </a:r>
            <a:r>
              <a:rPr lang="de-DE" dirty="0">
                <a:latin typeface="Cera Bielefeld" panose="00000500000000000000" pitchFamily="2" charset="0"/>
              </a:rPr>
              <a:t>mittelfristig eine Förderung durch die Tanz- und Theaterförderung des Ministeriums für Kultur und Wissenschaft des Landes NRW </a:t>
            </a:r>
            <a:r>
              <a:rPr lang="de-DE" dirty="0" smtClean="0">
                <a:latin typeface="Cera Bielefeld" panose="00000500000000000000" pitchFamily="2" charset="0"/>
              </a:rPr>
              <a:t>benötigt.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de-DE" dirty="0">
              <a:latin typeface="Cera Bielefeld" panose="00000500000000000000" pitchFamily="2" charset="0"/>
            </a:endParaRP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Um </a:t>
            </a:r>
            <a:r>
              <a:rPr lang="de-DE" dirty="0" smtClean="0">
                <a:latin typeface="Cera Bielefeld" panose="00000500000000000000" pitchFamily="2" charset="0"/>
              </a:rPr>
              <a:t>die Netzwerkarbeit von </a:t>
            </a:r>
            <a:r>
              <a:rPr lang="de-DE" dirty="0">
                <a:latin typeface="Cera Bielefeld" panose="00000500000000000000" pitchFamily="2" charset="0"/>
              </a:rPr>
              <a:t>Tanz OWL </a:t>
            </a:r>
            <a:r>
              <a:rPr lang="de-DE" dirty="0" smtClean="0">
                <a:latin typeface="Cera Bielefeld" panose="00000500000000000000" pitchFamily="2" charset="0"/>
              </a:rPr>
              <a:t>zu stärken soll in Bielefeld ein </a:t>
            </a:r>
            <a:r>
              <a:rPr lang="de-DE" dirty="0">
                <a:latin typeface="Cera Bielefeld" panose="00000500000000000000" pitchFamily="2" charset="0"/>
              </a:rPr>
              <a:t>neues </a:t>
            </a:r>
            <a:r>
              <a:rPr lang="de-DE" dirty="0" smtClean="0">
                <a:latin typeface="Cera Bielefeld" panose="00000500000000000000" pitchFamily="2" charset="0"/>
              </a:rPr>
              <a:t>Projekt entwickelt werden, </a:t>
            </a:r>
            <a:r>
              <a:rPr lang="de-DE" dirty="0">
                <a:latin typeface="Cera Bielefeld" panose="00000500000000000000" pitchFamily="2" charset="0"/>
              </a:rPr>
              <a:t>das </a:t>
            </a:r>
            <a:r>
              <a:rPr lang="de-DE" dirty="0" smtClean="0">
                <a:latin typeface="Cera Bielefeld" panose="00000500000000000000" pitchFamily="2" charset="0"/>
              </a:rPr>
              <a:t>die Sparte Tanz in OWL professionalisiert. </a:t>
            </a:r>
            <a:endParaRPr lang="de-DE" dirty="0">
              <a:latin typeface="Cera Bielefeld" panose="00000500000000000000" pitchFamily="2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6060186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Perspektiven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336" y="2354580"/>
            <a:ext cx="3735027" cy="298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0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4560570" y="2354580"/>
            <a:ext cx="72694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Ausbau </a:t>
            </a:r>
            <a:r>
              <a:rPr lang="de-DE" dirty="0">
                <a:latin typeface="Cera Bielefeld" panose="00000500000000000000" pitchFamily="2" charset="0"/>
              </a:rPr>
              <a:t>des </a:t>
            </a:r>
            <a:r>
              <a:rPr lang="de-DE" dirty="0" smtClean="0">
                <a:latin typeface="Cera Bielefeld" panose="00000500000000000000" pitchFamily="2" charset="0"/>
              </a:rPr>
              <a:t>Tanzfestivals </a:t>
            </a:r>
            <a:r>
              <a:rPr lang="de-DE" dirty="0">
                <a:latin typeface="Cera Bielefeld" panose="00000500000000000000" pitchFamily="2" charset="0"/>
              </a:rPr>
              <a:t>Bielefeld zu einem Leuchtturm des Tanzes in NRW und darüber hinaus </a:t>
            </a:r>
          </a:p>
        </p:txBody>
      </p:sp>
      <p:sp>
        <p:nvSpPr>
          <p:cNvPr id="4" name="Textfeld 3"/>
          <p:cNvSpPr txBox="1"/>
          <p:nvPr/>
        </p:nvSpPr>
        <p:spPr>
          <a:xfrm>
            <a:off x="4894627" y="955548"/>
            <a:ext cx="56487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>
                <a:solidFill>
                  <a:schemeClr val="bg1"/>
                </a:solidFill>
                <a:latin typeface="Cera Bielefeld Light" panose="00000400000000000000" pitchFamily="2" charset="0"/>
              </a:rPr>
              <a:t>Neue Ziele </a:t>
            </a:r>
          </a:p>
        </p:txBody>
      </p:sp>
      <p:pic>
        <p:nvPicPr>
          <p:cNvPr id="6" name="Grafik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" t="16663" r="137" b="20451"/>
          <a:stretch/>
        </p:blipFill>
        <p:spPr>
          <a:xfrm>
            <a:off x="4599432" y="3550722"/>
            <a:ext cx="6645551" cy="2806043"/>
          </a:xfrm>
          <a:prstGeom prst="rect">
            <a:avLst/>
          </a:prstGeom>
        </p:spPr>
      </p:pic>
      <p:pic>
        <p:nvPicPr>
          <p:cNvPr id="7" name="Grafi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6" r="-28"/>
          <a:stretch/>
        </p:blipFill>
        <p:spPr>
          <a:xfrm>
            <a:off x="263028" y="3538729"/>
            <a:ext cx="4089515" cy="2818036"/>
          </a:xfrm>
          <a:prstGeom prst="rect">
            <a:avLst/>
          </a:prstGeom>
          <a:ln w="63500">
            <a:noFill/>
          </a:ln>
        </p:spPr>
      </p:pic>
    </p:spTree>
    <p:extLst>
      <p:ext uri="{BB962C8B-B14F-4D97-AF65-F5344CB8AC3E}">
        <p14:creationId xmlns:p14="http://schemas.microsoft.com/office/powerpoint/2010/main" val="5977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1163782" y="2354580"/>
            <a:ext cx="106662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Nationale </a:t>
            </a:r>
            <a:r>
              <a:rPr lang="de-DE" dirty="0">
                <a:latin typeface="Cera Bielefeld" panose="00000500000000000000" pitchFamily="2" charset="0"/>
              </a:rPr>
              <a:t>Sichtbarkeit durch Erneuerung des </a:t>
            </a:r>
            <a:r>
              <a:rPr lang="de-DE" dirty="0" smtClean="0">
                <a:latin typeface="Cera Bielefeld" panose="00000500000000000000" pitchFamily="2" charset="0"/>
              </a:rPr>
              <a:t>Marketing-Konzeptes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Performances</a:t>
            </a:r>
            <a:r>
              <a:rPr lang="de-DE" dirty="0">
                <a:latin typeface="Cera Bielefeld" panose="00000500000000000000" pitchFamily="2" charset="0"/>
              </a:rPr>
              <a:t>: Präsentation innovativer Produktionen der internationalen freien Tanzszene </a:t>
            </a:r>
            <a:r>
              <a:rPr lang="de-DE" dirty="0" smtClean="0">
                <a:latin typeface="Cera Bielefeld" panose="00000500000000000000" pitchFamily="2" charset="0"/>
              </a:rPr>
              <a:t> 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err="1" smtClean="0">
                <a:latin typeface="Cera Bielefeld" panose="00000500000000000000" pitchFamily="2" charset="0"/>
              </a:rPr>
              <a:t>Audience</a:t>
            </a:r>
            <a:r>
              <a:rPr lang="de-DE" dirty="0" smtClean="0">
                <a:latin typeface="Cera Bielefeld" panose="00000500000000000000" pitchFamily="2" charset="0"/>
              </a:rPr>
              <a:t>-Development: </a:t>
            </a:r>
            <a:r>
              <a:rPr lang="de-DE" dirty="0">
                <a:latin typeface="Cera Bielefeld" panose="00000500000000000000" pitchFamily="2" charset="0"/>
              </a:rPr>
              <a:t>Nationale Stipendienprogramme in Kooperation mit Tanzhochschulen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Partizipation und kulturelle Bildung: kostenfreie </a:t>
            </a:r>
            <a:r>
              <a:rPr lang="de-DE" dirty="0">
                <a:latin typeface="Cera Bielefeld" panose="00000500000000000000" pitchFamily="2" charset="0"/>
              </a:rPr>
              <a:t>Tanz-Angebote im Stadtraum </a:t>
            </a:r>
            <a:r>
              <a:rPr lang="de-DE" dirty="0" smtClean="0">
                <a:latin typeface="Cera Bielefeld" panose="00000500000000000000" pitchFamily="2" charset="0"/>
              </a:rPr>
              <a:t>und Tanz-in-Schulen-Projekte </a:t>
            </a:r>
            <a:r>
              <a:rPr lang="de-DE" dirty="0">
                <a:latin typeface="Cera Bielefeld" panose="00000500000000000000" pitchFamily="2" charset="0"/>
              </a:rPr>
              <a:t>in Kooperation mit </a:t>
            </a:r>
            <a:r>
              <a:rPr lang="de-DE" dirty="0" err="1">
                <a:latin typeface="Cera Bielefeld" panose="00000500000000000000" pitchFamily="2" charset="0"/>
              </a:rPr>
              <a:t>Explore</a:t>
            </a:r>
            <a:r>
              <a:rPr lang="de-DE" dirty="0">
                <a:latin typeface="Cera Bielefeld" panose="00000500000000000000" pitchFamily="2" charset="0"/>
              </a:rPr>
              <a:t> </a:t>
            </a:r>
            <a:r>
              <a:rPr lang="de-DE" dirty="0" smtClean="0">
                <a:latin typeface="Cera Bielefeld" panose="00000500000000000000" pitchFamily="2" charset="0"/>
              </a:rPr>
              <a:t>Dance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Festivalzentrum </a:t>
            </a:r>
            <a:r>
              <a:rPr lang="de-DE" dirty="0">
                <a:latin typeface="Cera Bielefeld" panose="00000500000000000000" pitchFamily="2" charset="0"/>
              </a:rPr>
              <a:t>als </a:t>
            </a:r>
            <a:r>
              <a:rPr lang="de-DE" dirty="0" smtClean="0">
                <a:latin typeface="Cera Bielefeld" panose="00000500000000000000" pitchFamily="2" charset="0"/>
              </a:rPr>
              <a:t>temporärer Dritter </a:t>
            </a:r>
            <a:r>
              <a:rPr lang="de-DE" dirty="0">
                <a:latin typeface="Cera Bielefeld" panose="00000500000000000000" pitchFamily="2" charset="0"/>
              </a:rPr>
              <a:t>Ort </a:t>
            </a:r>
            <a:r>
              <a:rPr lang="de-DE" dirty="0" smtClean="0">
                <a:latin typeface="Cera Bielefeld" panose="00000500000000000000" pitchFamily="2" charset="0"/>
              </a:rPr>
              <a:t>und </a:t>
            </a:r>
            <a:r>
              <a:rPr lang="de-DE" dirty="0">
                <a:latin typeface="Cera Bielefeld" panose="00000500000000000000" pitchFamily="2" charset="0"/>
              </a:rPr>
              <a:t>Co-Working </a:t>
            </a:r>
            <a:r>
              <a:rPr lang="de-DE" dirty="0" smtClean="0">
                <a:latin typeface="Cera Bielefeld" panose="00000500000000000000" pitchFamily="2" charset="0"/>
              </a:rPr>
              <a:t>Lab</a:t>
            </a:r>
            <a:endParaRPr lang="de-DE" dirty="0">
              <a:latin typeface="Cera Bielefeld" panose="00000500000000000000" pitchFamily="2" charset="0"/>
            </a:endParaRPr>
          </a:p>
        </p:txBody>
      </p:sp>
      <p:sp>
        <p:nvSpPr>
          <p:cNvPr id="3" name="Textfeld 2"/>
          <p:cNvSpPr txBox="1"/>
          <p:nvPr/>
        </p:nvSpPr>
        <p:spPr>
          <a:xfrm>
            <a:off x="4897087" y="955548"/>
            <a:ext cx="74599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dirty="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nächste </a:t>
            </a:r>
            <a:r>
              <a:rPr lang="de-DE" sz="4000" dirty="0">
                <a:solidFill>
                  <a:schemeClr val="bg1"/>
                </a:solidFill>
                <a:latin typeface="Cera Bielefeld Light" panose="00000400000000000000" pitchFamily="2" charset="0"/>
              </a:rPr>
              <a:t>Meilensteine </a:t>
            </a:r>
          </a:p>
        </p:txBody>
      </p:sp>
    </p:spTree>
    <p:extLst>
      <p:ext uri="{BB962C8B-B14F-4D97-AF65-F5344CB8AC3E}">
        <p14:creationId xmlns:p14="http://schemas.microsoft.com/office/powerpoint/2010/main" val="106258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feld 4"/>
          <p:cNvSpPr txBox="1"/>
          <p:nvPr/>
        </p:nvSpPr>
        <p:spPr>
          <a:xfrm>
            <a:off x="754912" y="2354581"/>
            <a:ext cx="110751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de-DE" dirty="0" smtClean="0">
                <a:latin typeface="Cera Bielefeld" panose="00000500000000000000" pitchFamily="2" charset="0"/>
              </a:rPr>
              <a:t>Die </a:t>
            </a:r>
            <a:r>
              <a:rPr lang="de-DE" dirty="0">
                <a:latin typeface="Cera Bielefeld" panose="00000500000000000000" pitchFamily="2" charset="0"/>
              </a:rPr>
              <a:t>Verstetigung der Förderung des Tanzfestivals Bielefeld durch die Tanz- und Theaterförderung des Ministeriums für Kultur und Wissenschaft des Landes NRW </a:t>
            </a:r>
            <a:endParaRPr lang="de-DE" dirty="0" smtClean="0">
              <a:latin typeface="Cera Bielefeld" panose="00000500000000000000" pitchFamily="2" charset="0"/>
            </a:endParaRPr>
          </a:p>
          <a:p>
            <a:pPr lvl="0">
              <a:lnSpc>
                <a:spcPct val="150000"/>
              </a:lnSpc>
            </a:pPr>
            <a:endParaRPr lang="de-DE" dirty="0" smtClean="0">
              <a:latin typeface="Cera Bielefeld" panose="00000500000000000000" pitchFamily="2" charset="0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sorgt dafür, dass beide Projekte, das Tanzfestival Bielefeld und Tanz OWL, weiterentwickelt werden können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 smtClean="0">
                <a:latin typeface="Cera Bielefeld" panose="00000500000000000000" pitchFamily="2" charset="0"/>
              </a:rPr>
              <a:t>macht </a:t>
            </a:r>
            <a:r>
              <a:rPr lang="de-DE" dirty="0">
                <a:latin typeface="Cera Bielefeld" panose="00000500000000000000" pitchFamily="2" charset="0"/>
              </a:rPr>
              <a:t>aus einen höchst effizienten Tanzfestival mit 35 Jahren Kontinuität ein Leuchtturmprojekt des Tanzes in NRW mit Deutschlandweiter Strahlkraft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stellt das Land NRW die Gleichwertigkeit der Lebensverhältnisse zwischen ländlichen und urbanen Räumen im Hinblick auf die Versorgung mit </a:t>
            </a:r>
            <a:r>
              <a:rPr lang="de-DE" dirty="0" smtClean="0">
                <a:latin typeface="Cera Bielefeld" panose="00000500000000000000" pitchFamily="2" charset="0"/>
              </a:rPr>
              <a:t>Tanzkunst und –</a:t>
            </a:r>
            <a:r>
              <a:rPr lang="de-DE" dirty="0" err="1" smtClean="0">
                <a:latin typeface="Cera Bielefeld" panose="00000500000000000000" pitchFamily="2" charset="0"/>
              </a:rPr>
              <a:t>kultur</a:t>
            </a:r>
            <a:r>
              <a:rPr lang="de-DE" dirty="0" smtClean="0">
                <a:latin typeface="Cera Bielefeld" panose="00000500000000000000" pitchFamily="2" charset="0"/>
              </a:rPr>
              <a:t> nachhaltig </a:t>
            </a:r>
            <a:r>
              <a:rPr lang="de-DE" dirty="0">
                <a:latin typeface="Cera Bielefeld" panose="00000500000000000000" pitchFamily="2" charset="0"/>
              </a:rPr>
              <a:t>sicher </a:t>
            </a:r>
          </a:p>
          <a:p>
            <a:r>
              <a:rPr lang="de-DE" dirty="0"/>
              <a:t> 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4892632" y="955548"/>
            <a:ext cx="6813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spc="-150" dirty="0">
                <a:solidFill>
                  <a:schemeClr val="bg1"/>
                </a:solidFill>
                <a:latin typeface="Cera Bielefeld Light" panose="00000400000000000000" pitchFamily="2" charset="0"/>
              </a:rPr>
              <a:t>Fazit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481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feld 3"/>
          <p:cNvSpPr txBox="1"/>
          <p:nvPr/>
        </p:nvSpPr>
        <p:spPr>
          <a:xfrm>
            <a:off x="4560570" y="2354581"/>
            <a:ext cx="7269480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de-DE" dirty="0">
                <a:latin typeface="Cera Bielefeld" panose="00000500000000000000" pitchFamily="2" charset="0"/>
              </a:rPr>
              <a:t>D</a:t>
            </a:r>
            <a:r>
              <a:rPr lang="de-DE" dirty="0" smtClean="0">
                <a:latin typeface="Cera Bielefeld" panose="00000500000000000000" pitchFamily="2" charset="0"/>
              </a:rPr>
              <a:t>ie </a:t>
            </a:r>
            <a:r>
              <a:rPr lang="de-DE" dirty="0">
                <a:latin typeface="Cera Bielefeld" panose="00000500000000000000" pitchFamily="2" charset="0"/>
              </a:rPr>
              <a:t>Verstetigung der Finanzierung des Tanzfestivals Bielefeld aus Mitteln der Tanz- und </a:t>
            </a:r>
            <a:r>
              <a:rPr lang="de-DE" dirty="0" smtClean="0">
                <a:latin typeface="Cera Bielefeld" panose="00000500000000000000" pitchFamily="2" charset="0"/>
              </a:rPr>
              <a:t>Theater-förderung </a:t>
            </a:r>
            <a:r>
              <a:rPr lang="de-DE" dirty="0">
                <a:latin typeface="Cera Bielefeld" panose="00000500000000000000" pitchFamily="2" charset="0"/>
              </a:rPr>
              <a:t>des MKW entlastet das Bündnis Tanz OWL finanziell, so dass 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mehr Geld für gemeinsame Kooperationsprojekte von Tanz OWL zur Verfügung stehen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de-DE" dirty="0">
                <a:latin typeface="Cera Bielefeld" panose="00000500000000000000" pitchFamily="2" charset="0"/>
              </a:rPr>
              <a:t>Die Stadt Bielefeld mit neuen Projekten </a:t>
            </a:r>
            <a:r>
              <a:rPr lang="de-DE" dirty="0" smtClean="0">
                <a:latin typeface="Cera Bielefeld" panose="00000500000000000000" pitchFamily="2" charset="0"/>
              </a:rPr>
              <a:t>stärker </a:t>
            </a:r>
            <a:r>
              <a:rPr lang="de-DE" dirty="0">
                <a:latin typeface="Cera Bielefeld" panose="00000500000000000000" pitchFamily="2" charset="0"/>
              </a:rPr>
              <a:t>zur regionalen Netzwerkarbeit beitragen kann</a:t>
            </a: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805" y="1333969"/>
            <a:ext cx="2936451" cy="2349280"/>
          </a:xfrm>
          <a:prstGeom prst="rect">
            <a:avLst/>
          </a:prstGeom>
          <a:ln w="63500">
            <a:solidFill>
              <a:schemeClr val="bg1"/>
            </a:solidFill>
          </a:ln>
        </p:spPr>
      </p:pic>
      <p:pic>
        <p:nvPicPr>
          <p:cNvPr id="6" name="Grafik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932" y="3829696"/>
            <a:ext cx="3343782" cy="2675298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4892632" y="955548"/>
            <a:ext cx="6813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spc="-150" dirty="0">
                <a:solidFill>
                  <a:schemeClr val="bg1"/>
                </a:solidFill>
                <a:latin typeface="Cera Bielefeld Light" panose="00000400000000000000" pitchFamily="2" charset="0"/>
              </a:rPr>
              <a:t>Fazit</a:t>
            </a:r>
            <a:endParaRPr lang="de-DE" sz="400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764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/>
          <p:cNvSpPr txBox="1"/>
          <p:nvPr/>
        </p:nvSpPr>
        <p:spPr>
          <a:xfrm>
            <a:off x="4892632" y="955548"/>
            <a:ext cx="69374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4000" spc="-150" smtClean="0">
                <a:solidFill>
                  <a:schemeClr val="bg1"/>
                </a:solidFill>
                <a:latin typeface="Cera Bielefeld Light" panose="00000400000000000000" pitchFamily="2" charset="0"/>
              </a:rPr>
              <a:t>Vielen Dank!</a:t>
            </a:r>
          </a:p>
          <a:p>
            <a:endParaRPr lang="de-DE" sz="4000" spc="-150" dirty="0">
              <a:solidFill>
                <a:schemeClr val="bg1"/>
              </a:solidFill>
              <a:latin typeface="Cera Bielefeld Light" panose="00000400000000000000" pitchFamily="2" charset="0"/>
            </a:endParaRP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772" b="1385"/>
          <a:stretch/>
        </p:blipFill>
        <p:spPr>
          <a:xfrm>
            <a:off x="1173480" y="2164116"/>
            <a:ext cx="9822180" cy="4442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67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515</Words>
  <Application>Microsoft Office PowerPoint</Application>
  <PresentationFormat>Breitbild</PresentationFormat>
  <Paragraphs>67</Paragraphs>
  <Slides>14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Cera Bielefeld</vt:lpstr>
      <vt:lpstr>Cera Bielefeld Light</vt:lpstr>
      <vt:lpstr>Office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>S. Bielefeld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Hansen, Klaus (450.32)</dc:creator>
  <cp:lastModifiedBy>Ellinghorst, Andrea (410.1)</cp:lastModifiedBy>
  <cp:revision>63</cp:revision>
  <dcterms:created xsi:type="dcterms:W3CDTF">2025-01-15T16:05:18Z</dcterms:created>
  <dcterms:modified xsi:type="dcterms:W3CDTF">2025-03-12T12:59:33Z</dcterms:modified>
</cp:coreProperties>
</file>