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 autoCompressPictures="0">
  <p:sldMasterIdLst>
    <p:sldMasterId id="2147483648" r:id="rId1"/>
  </p:sldMasterIdLst>
  <p:notesMasterIdLst>
    <p:notesMasterId r:id="rId9"/>
  </p:notesMasterIdLst>
  <p:handoutMasterIdLst>
    <p:handoutMasterId r:id="rId10"/>
  </p:handoutMasterIdLst>
  <p:sldIdLst>
    <p:sldId id="264" r:id="rId2"/>
    <p:sldId id="268" r:id="rId3"/>
    <p:sldId id="285" r:id="rId4"/>
    <p:sldId id="284" r:id="rId5"/>
    <p:sldId id="266" r:id="rId6"/>
    <p:sldId id="286" r:id="rId7"/>
    <p:sldId id="261" r:id="rId8"/>
  </p:sldIdLst>
  <p:sldSz cx="9144000" cy="5143500" type="screen16x9"/>
  <p:notesSz cx="6797675" cy="9926638"/>
  <p:defaultTextStyle>
    <a:defPPr>
      <a:defRPr lang="de-DE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napToObjects="1">
      <p:cViewPr varScale="1">
        <p:scale>
          <a:sx n="101" d="100"/>
          <a:sy n="101" d="100"/>
        </p:scale>
        <p:origin x="942" y="96"/>
      </p:cViewPr>
      <p:guideLst>
        <p:guide orient="horz" pos="1620"/>
        <p:guide pos="2880"/>
      </p:guideLst>
    </p:cSldViewPr>
  </p:slideViewPr>
  <p:notesTextViewPr>
    <p:cViewPr>
      <p:scale>
        <a:sx n="3" d="2"/>
        <a:sy n="3" d="2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Relationship Id="rId14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D2866B97-7484-4252-AAE0-D7553392A47C}" type="doc">
      <dgm:prSet loTypeId="urn:microsoft.com/office/officeart/2005/8/layout/radial4" loCatId="relationship" qsTypeId="urn:microsoft.com/office/officeart/2005/8/quickstyle/simple1" qsCatId="simple" csTypeId="urn:microsoft.com/office/officeart/2005/8/colors/colorful3" csCatId="colorful" phldr="1"/>
      <dgm:spPr/>
      <dgm:t>
        <a:bodyPr/>
        <a:lstStyle/>
        <a:p>
          <a:endParaRPr lang="de-DE"/>
        </a:p>
      </dgm:t>
    </dgm:pt>
    <dgm:pt modelId="{A3F769C6-370D-4A45-9CE1-E22677781D6A}">
      <dgm:prSet phldrT="[Text]"/>
      <dgm:spPr/>
      <dgm:t>
        <a:bodyPr/>
        <a:lstStyle/>
        <a:p>
          <a:r>
            <a:rPr lang="de-DE" dirty="0" smtClean="0"/>
            <a:t>Betriebserlaubnispflichtiger Kita-Betrieb</a:t>
          </a:r>
          <a:endParaRPr lang="de-DE" dirty="0"/>
        </a:p>
      </dgm:t>
    </dgm:pt>
    <dgm:pt modelId="{F9E3F6A5-07CA-45D8-845C-282388BCB004}" type="parTrans" cxnId="{461A1095-57AA-4441-995F-C410613CED0D}">
      <dgm:prSet/>
      <dgm:spPr/>
      <dgm:t>
        <a:bodyPr/>
        <a:lstStyle/>
        <a:p>
          <a:endParaRPr lang="de-DE"/>
        </a:p>
      </dgm:t>
    </dgm:pt>
    <dgm:pt modelId="{C9C4227E-5B46-4828-841B-C1A0B2BEBAA0}" type="sibTrans" cxnId="{461A1095-57AA-4441-995F-C410613CED0D}">
      <dgm:prSet/>
      <dgm:spPr/>
      <dgm:t>
        <a:bodyPr/>
        <a:lstStyle/>
        <a:p>
          <a:endParaRPr lang="de-DE"/>
        </a:p>
      </dgm:t>
    </dgm:pt>
    <dgm:pt modelId="{603DA4B2-13F8-4325-86CF-C1FB6734FFDD}">
      <dgm:prSet phldrT="[Text]"/>
      <dgm:spPr/>
      <dgm:t>
        <a:bodyPr/>
        <a:lstStyle/>
        <a:p>
          <a:r>
            <a:rPr lang="de-DE" b="1" dirty="0" err="1" smtClean="0"/>
            <a:t>KiBiz</a:t>
          </a:r>
          <a:endParaRPr lang="de-DE" b="1" dirty="0" smtClean="0"/>
        </a:p>
        <a:p>
          <a:r>
            <a:rPr lang="de-DE" dirty="0" smtClean="0"/>
            <a:t> insb. personelle Mindestbesetzung § 36</a:t>
          </a:r>
          <a:endParaRPr lang="de-DE" dirty="0"/>
        </a:p>
      </dgm:t>
    </dgm:pt>
    <dgm:pt modelId="{4C949CC5-14B8-4FD2-B3AD-33DD20558018}" type="parTrans" cxnId="{EB6FD503-AC99-468A-B8FC-7832AED098AC}">
      <dgm:prSet/>
      <dgm:spPr/>
      <dgm:t>
        <a:bodyPr/>
        <a:lstStyle/>
        <a:p>
          <a:endParaRPr lang="de-DE"/>
        </a:p>
      </dgm:t>
    </dgm:pt>
    <dgm:pt modelId="{BBCB18DC-F64C-4420-B6CD-54C075B35FC9}" type="sibTrans" cxnId="{EB6FD503-AC99-468A-B8FC-7832AED098AC}">
      <dgm:prSet/>
      <dgm:spPr/>
      <dgm:t>
        <a:bodyPr/>
        <a:lstStyle/>
        <a:p>
          <a:endParaRPr lang="de-DE"/>
        </a:p>
      </dgm:t>
    </dgm:pt>
    <dgm:pt modelId="{5EFD42F6-76B8-4FD5-AD3D-1A2E12930FA6}">
      <dgm:prSet phldrT="[Text]"/>
      <dgm:spPr/>
      <dgm:t>
        <a:bodyPr/>
        <a:lstStyle/>
        <a:p>
          <a:r>
            <a:rPr lang="de-DE" b="1" dirty="0" smtClean="0"/>
            <a:t>Räumliche Faktoren</a:t>
          </a:r>
        </a:p>
        <a:p>
          <a:r>
            <a:rPr lang="de-DE" b="0" dirty="0" smtClean="0"/>
            <a:t>(Raummatrix des LWL u.a.)</a:t>
          </a:r>
        </a:p>
        <a:p>
          <a:endParaRPr lang="de-DE" dirty="0"/>
        </a:p>
      </dgm:t>
    </dgm:pt>
    <dgm:pt modelId="{450BF2EE-A40C-4F49-86C4-A3D3C84E3EF3}" type="parTrans" cxnId="{55FA1AA9-593F-4CDC-8601-8F998BAB4AA1}">
      <dgm:prSet/>
      <dgm:spPr/>
      <dgm:t>
        <a:bodyPr/>
        <a:lstStyle/>
        <a:p>
          <a:endParaRPr lang="de-DE"/>
        </a:p>
      </dgm:t>
    </dgm:pt>
    <dgm:pt modelId="{DE357B35-19BF-4BD2-BECC-0840A4764BEB}" type="sibTrans" cxnId="{55FA1AA9-593F-4CDC-8601-8F998BAB4AA1}">
      <dgm:prSet/>
      <dgm:spPr/>
      <dgm:t>
        <a:bodyPr/>
        <a:lstStyle/>
        <a:p>
          <a:endParaRPr lang="de-DE"/>
        </a:p>
      </dgm:t>
    </dgm:pt>
    <dgm:pt modelId="{8ECDC525-F10F-4059-8BF3-F6B0552F0646}">
      <dgm:prSet/>
      <dgm:spPr/>
      <dgm:t>
        <a:bodyPr/>
        <a:lstStyle/>
        <a:p>
          <a:r>
            <a:rPr lang="de-DE" b="1" dirty="0" smtClean="0"/>
            <a:t>Personalverordnung des Landes NRW </a:t>
          </a:r>
        </a:p>
        <a:p>
          <a:r>
            <a:rPr lang="de-DE" dirty="0" smtClean="0"/>
            <a:t>insb. Ausbildung des MA und der mögliche Einsatz in welcher Gruppenform</a:t>
          </a:r>
          <a:endParaRPr lang="de-DE" dirty="0"/>
        </a:p>
      </dgm:t>
    </dgm:pt>
    <dgm:pt modelId="{1A42647D-9F53-460F-B355-0EF7F0050C57}" type="parTrans" cxnId="{803AB8A3-601F-4839-A249-977E25A3DDC7}">
      <dgm:prSet/>
      <dgm:spPr/>
      <dgm:t>
        <a:bodyPr/>
        <a:lstStyle/>
        <a:p>
          <a:endParaRPr lang="de-DE"/>
        </a:p>
      </dgm:t>
    </dgm:pt>
    <dgm:pt modelId="{745889B3-C583-4E6E-9DAC-2B3982CC1130}" type="sibTrans" cxnId="{803AB8A3-601F-4839-A249-977E25A3DDC7}">
      <dgm:prSet/>
      <dgm:spPr/>
      <dgm:t>
        <a:bodyPr/>
        <a:lstStyle/>
        <a:p>
          <a:endParaRPr lang="de-DE"/>
        </a:p>
      </dgm:t>
    </dgm:pt>
    <dgm:pt modelId="{67A773F0-1B68-4456-90D2-3F5FA0729060}">
      <dgm:prSet/>
      <dgm:spPr/>
      <dgm:t>
        <a:bodyPr/>
        <a:lstStyle/>
        <a:p>
          <a:r>
            <a:rPr lang="de-DE" b="1" dirty="0" smtClean="0"/>
            <a:t>Aufsichtspflicht </a:t>
          </a:r>
        </a:p>
        <a:p>
          <a:r>
            <a:rPr lang="de-DE" b="0" dirty="0" smtClean="0"/>
            <a:t>Person des Kindes, Gruppenverhalten,</a:t>
          </a:r>
        </a:p>
        <a:p>
          <a:r>
            <a:rPr lang="de-DE" b="0" dirty="0" smtClean="0"/>
            <a:t>Gefährlichkeit der Beschäftigung, Örtliche Bedingungen</a:t>
          </a:r>
        </a:p>
        <a:p>
          <a:r>
            <a:rPr lang="de-DE" b="0" dirty="0" smtClean="0"/>
            <a:t>Gruppengröße, Zumutbarkeit</a:t>
          </a:r>
        </a:p>
        <a:p>
          <a:endParaRPr lang="de-DE" b="1" dirty="0" smtClean="0"/>
        </a:p>
        <a:p>
          <a:endParaRPr lang="de-DE" b="1" dirty="0"/>
        </a:p>
      </dgm:t>
    </dgm:pt>
    <dgm:pt modelId="{AE27751F-1801-4D07-B08F-F81C46707E60}" type="parTrans" cxnId="{7507D0E5-AB2F-4CEE-887D-7B97DA7CE7E7}">
      <dgm:prSet/>
      <dgm:spPr/>
      <dgm:t>
        <a:bodyPr/>
        <a:lstStyle/>
        <a:p>
          <a:endParaRPr lang="de-DE"/>
        </a:p>
      </dgm:t>
    </dgm:pt>
    <dgm:pt modelId="{B768799C-0EE7-47D3-9667-2F18DD01DDDF}" type="sibTrans" cxnId="{7507D0E5-AB2F-4CEE-887D-7B97DA7CE7E7}">
      <dgm:prSet/>
      <dgm:spPr/>
      <dgm:t>
        <a:bodyPr/>
        <a:lstStyle/>
        <a:p>
          <a:endParaRPr lang="de-DE"/>
        </a:p>
      </dgm:t>
    </dgm:pt>
    <dgm:pt modelId="{5222C2AD-F064-4D9B-A4FD-F3D074E4874C}">
      <dgm:prSet/>
      <dgm:spPr/>
      <dgm:t>
        <a:bodyPr/>
        <a:lstStyle/>
        <a:p>
          <a:r>
            <a:rPr lang="de-DE" b="1" dirty="0" smtClean="0"/>
            <a:t>Organisatorische Faktoren</a:t>
          </a:r>
        </a:p>
        <a:p>
          <a:r>
            <a:rPr lang="de-DE" b="0" dirty="0" smtClean="0"/>
            <a:t>(Ersthelfende, Minderjährige, Schwangere, Pausenregelungen, Ausbildungsbeginn u.a.) </a:t>
          </a:r>
        </a:p>
      </dgm:t>
    </dgm:pt>
    <dgm:pt modelId="{6C3D9D73-64A9-44A5-B501-49A8927B453C}" type="parTrans" cxnId="{2727B9A5-C10A-4102-92A5-8D80FC34B454}">
      <dgm:prSet/>
      <dgm:spPr/>
      <dgm:t>
        <a:bodyPr/>
        <a:lstStyle/>
        <a:p>
          <a:endParaRPr lang="de-DE"/>
        </a:p>
      </dgm:t>
    </dgm:pt>
    <dgm:pt modelId="{B5FB9ABD-5623-4E79-8CBF-9982B390FC9F}" type="sibTrans" cxnId="{2727B9A5-C10A-4102-92A5-8D80FC34B454}">
      <dgm:prSet/>
      <dgm:spPr/>
      <dgm:t>
        <a:bodyPr/>
        <a:lstStyle/>
        <a:p>
          <a:endParaRPr lang="de-DE"/>
        </a:p>
      </dgm:t>
    </dgm:pt>
    <dgm:pt modelId="{BBDF5168-984A-4DE2-9081-4E296FE4A0AC}">
      <dgm:prSet/>
      <dgm:spPr/>
      <dgm:t>
        <a:bodyPr/>
        <a:lstStyle/>
        <a:p>
          <a:r>
            <a:rPr lang="de-DE" b="1" dirty="0" smtClean="0"/>
            <a:t>Betriebserlaubnis der Kita</a:t>
          </a:r>
        </a:p>
        <a:p>
          <a:r>
            <a:rPr lang="de-DE" dirty="0" smtClean="0"/>
            <a:t>nach § 45 SGB VIII</a:t>
          </a:r>
        </a:p>
        <a:p>
          <a:r>
            <a:rPr lang="de-DE" dirty="0" smtClean="0"/>
            <a:t>(Gruppenstruktur/ Konzeption u.a.)</a:t>
          </a:r>
          <a:endParaRPr lang="de-DE" dirty="0"/>
        </a:p>
      </dgm:t>
    </dgm:pt>
    <dgm:pt modelId="{D261B8DA-6A25-4673-9881-2E7254AC28A6}" type="parTrans" cxnId="{668B2174-64EB-415D-9F23-CAD3417C18ED}">
      <dgm:prSet/>
      <dgm:spPr/>
      <dgm:t>
        <a:bodyPr/>
        <a:lstStyle/>
        <a:p>
          <a:endParaRPr lang="de-DE"/>
        </a:p>
      </dgm:t>
    </dgm:pt>
    <dgm:pt modelId="{EE22E916-4201-49CC-B47D-C1B0637DB62E}" type="sibTrans" cxnId="{668B2174-64EB-415D-9F23-CAD3417C18ED}">
      <dgm:prSet/>
      <dgm:spPr/>
      <dgm:t>
        <a:bodyPr/>
        <a:lstStyle/>
        <a:p>
          <a:endParaRPr lang="de-DE"/>
        </a:p>
      </dgm:t>
    </dgm:pt>
    <dgm:pt modelId="{9DDFD046-0AD6-47C1-8F12-8787DB61C807}">
      <dgm:prSet/>
      <dgm:spPr/>
      <dgm:t>
        <a:bodyPr/>
        <a:lstStyle/>
        <a:p>
          <a:r>
            <a:rPr lang="de-DE" dirty="0" smtClean="0"/>
            <a:t>Der körperliche, seelische, geistige und soziale Entwicklungsstand des </a:t>
          </a:r>
          <a:r>
            <a:rPr lang="de-DE" b="1" dirty="0" smtClean="0"/>
            <a:t>anvertrauten Kindes (Inklusion</a:t>
          </a:r>
          <a:r>
            <a:rPr lang="de-DE" dirty="0" smtClean="0"/>
            <a:t>)</a:t>
          </a:r>
          <a:endParaRPr lang="de-DE" dirty="0"/>
        </a:p>
      </dgm:t>
    </dgm:pt>
    <dgm:pt modelId="{B94DA795-565C-4742-B5B1-311934D7BF3A}" type="parTrans" cxnId="{F12E45B0-7EFC-4281-88E7-257950C9A1DF}">
      <dgm:prSet/>
      <dgm:spPr/>
      <dgm:t>
        <a:bodyPr/>
        <a:lstStyle/>
        <a:p>
          <a:endParaRPr lang="de-DE"/>
        </a:p>
      </dgm:t>
    </dgm:pt>
    <dgm:pt modelId="{6808CAA8-3899-4C2F-94B8-D484D331C9CA}" type="sibTrans" cxnId="{F12E45B0-7EFC-4281-88E7-257950C9A1DF}">
      <dgm:prSet/>
      <dgm:spPr/>
      <dgm:t>
        <a:bodyPr/>
        <a:lstStyle/>
        <a:p>
          <a:endParaRPr lang="de-DE"/>
        </a:p>
      </dgm:t>
    </dgm:pt>
    <dgm:pt modelId="{9DBD515B-1F10-4C9B-AE50-F840229800C8}">
      <dgm:prSet/>
      <dgm:spPr/>
      <dgm:t>
        <a:bodyPr/>
        <a:lstStyle/>
        <a:p>
          <a:endParaRPr lang="de-DE"/>
        </a:p>
      </dgm:t>
    </dgm:pt>
    <dgm:pt modelId="{5C8A8D59-55A6-433B-973F-DD8C423870FC}" type="parTrans" cxnId="{BF0CD5E0-BE7D-46E0-8B65-5EE474EF6973}">
      <dgm:prSet/>
      <dgm:spPr/>
      <dgm:t>
        <a:bodyPr/>
        <a:lstStyle/>
        <a:p>
          <a:endParaRPr lang="de-DE"/>
        </a:p>
      </dgm:t>
    </dgm:pt>
    <dgm:pt modelId="{D0326BB3-D1A6-49F0-881F-EE8260CA453E}" type="sibTrans" cxnId="{BF0CD5E0-BE7D-46E0-8B65-5EE474EF6973}">
      <dgm:prSet/>
      <dgm:spPr/>
      <dgm:t>
        <a:bodyPr/>
        <a:lstStyle/>
        <a:p>
          <a:endParaRPr lang="de-DE"/>
        </a:p>
      </dgm:t>
    </dgm:pt>
    <dgm:pt modelId="{52C05E94-568B-4D2C-8903-FF5316859FEF}">
      <dgm:prSet/>
      <dgm:spPr/>
      <dgm:t>
        <a:bodyPr/>
        <a:lstStyle/>
        <a:p>
          <a:endParaRPr lang="de-DE"/>
        </a:p>
      </dgm:t>
    </dgm:pt>
    <dgm:pt modelId="{DC79F9E4-26F6-4585-814E-9D896F20DCB8}" type="parTrans" cxnId="{C2B4BC50-0872-4C49-87F6-4652EE8A921E}">
      <dgm:prSet/>
      <dgm:spPr/>
      <dgm:t>
        <a:bodyPr/>
        <a:lstStyle/>
        <a:p>
          <a:endParaRPr lang="de-DE"/>
        </a:p>
      </dgm:t>
    </dgm:pt>
    <dgm:pt modelId="{6DFD6EB7-7245-4D8F-8742-A4348DF98CC5}" type="sibTrans" cxnId="{C2B4BC50-0872-4C49-87F6-4652EE8A921E}">
      <dgm:prSet/>
      <dgm:spPr/>
      <dgm:t>
        <a:bodyPr/>
        <a:lstStyle/>
        <a:p>
          <a:endParaRPr lang="de-DE"/>
        </a:p>
      </dgm:t>
    </dgm:pt>
    <dgm:pt modelId="{CC5ACD13-A690-456F-A8D2-6348FB39C618}" type="pres">
      <dgm:prSet presAssocID="{D2866B97-7484-4252-AAE0-D7553392A47C}" presName="cycle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de-DE"/>
        </a:p>
      </dgm:t>
    </dgm:pt>
    <dgm:pt modelId="{D3DDDEAD-F0AD-43C5-A9E8-50F957CA6046}" type="pres">
      <dgm:prSet presAssocID="{A3F769C6-370D-4A45-9CE1-E22677781D6A}" presName="centerShape" presStyleLbl="node0" presStyleIdx="0" presStyleCnt="1" custLinFactNeighborX="-3960" custLinFactNeighborY="-312"/>
      <dgm:spPr/>
      <dgm:t>
        <a:bodyPr/>
        <a:lstStyle/>
        <a:p>
          <a:endParaRPr lang="de-DE"/>
        </a:p>
      </dgm:t>
    </dgm:pt>
    <dgm:pt modelId="{6BC28D5C-1804-49B0-A624-B6768F2E3B42}" type="pres">
      <dgm:prSet presAssocID="{4C949CC5-14B8-4FD2-B3AD-33DD20558018}" presName="parTrans" presStyleLbl="bgSibTrans2D1" presStyleIdx="0" presStyleCnt="7"/>
      <dgm:spPr/>
      <dgm:t>
        <a:bodyPr/>
        <a:lstStyle/>
        <a:p>
          <a:endParaRPr lang="de-DE"/>
        </a:p>
      </dgm:t>
    </dgm:pt>
    <dgm:pt modelId="{93C5256D-F7C8-429B-A3EB-55B75A279E6C}" type="pres">
      <dgm:prSet presAssocID="{603DA4B2-13F8-4325-86CF-C1FB6734FFDD}" presName="node" presStyleLbl="node1" presStyleIdx="0" presStyleCnt="7" custScaleX="181272" custScaleY="76712">
        <dgm:presLayoutVars>
          <dgm:bulletEnabled val="1"/>
        </dgm:presLayoutVars>
      </dgm:prSet>
      <dgm:spPr/>
      <dgm:t>
        <a:bodyPr/>
        <a:lstStyle/>
        <a:p>
          <a:endParaRPr lang="de-DE"/>
        </a:p>
      </dgm:t>
    </dgm:pt>
    <dgm:pt modelId="{26E8D10C-B715-402B-BAE8-D2F5F1451BB9}" type="pres">
      <dgm:prSet presAssocID="{1A42647D-9F53-460F-B355-0EF7F0050C57}" presName="parTrans" presStyleLbl="bgSibTrans2D1" presStyleIdx="1" presStyleCnt="7"/>
      <dgm:spPr/>
      <dgm:t>
        <a:bodyPr/>
        <a:lstStyle/>
        <a:p>
          <a:endParaRPr lang="de-DE"/>
        </a:p>
      </dgm:t>
    </dgm:pt>
    <dgm:pt modelId="{5A155A60-0F96-46E0-BC66-E5ABA68EDDBF}" type="pres">
      <dgm:prSet presAssocID="{8ECDC525-F10F-4059-8BF3-F6B0552F0646}" presName="node" presStyleLbl="node1" presStyleIdx="1" presStyleCnt="7" custScaleX="212431" custScaleY="75888" custRadScaleRad="99390" custRadScaleInc="-925">
        <dgm:presLayoutVars>
          <dgm:bulletEnabled val="1"/>
        </dgm:presLayoutVars>
      </dgm:prSet>
      <dgm:spPr/>
      <dgm:t>
        <a:bodyPr/>
        <a:lstStyle/>
        <a:p>
          <a:endParaRPr lang="de-DE"/>
        </a:p>
      </dgm:t>
    </dgm:pt>
    <dgm:pt modelId="{32C34873-61C5-46F4-AEA4-884455B3EF96}" type="pres">
      <dgm:prSet presAssocID="{D261B8DA-6A25-4673-9881-2E7254AC28A6}" presName="parTrans" presStyleLbl="bgSibTrans2D1" presStyleIdx="2" presStyleCnt="7"/>
      <dgm:spPr/>
      <dgm:t>
        <a:bodyPr/>
        <a:lstStyle/>
        <a:p>
          <a:endParaRPr lang="de-DE"/>
        </a:p>
      </dgm:t>
    </dgm:pt>
    <dgm:pt modelId="{7B3DEE1F-3AE0-44B2-9014-C81A5D9B369D}" type="pres">
      <dgm:prSet presAssocID="{BBDF5168-984A-4DE2-9081-4E296FE4A0AC}" presName="node" presStyleLbl="node1" presStyleIdx="2" presStyleCnt="7" custScaleX="129968" custScaleY="82678">
        <dgm:presLayoutVars>
          <dgm:bulletEnabled val="1"/>
        </dgm:presLayoutVars>
      </dgm:prSet>
      <dgm:spPr/>
      <dgm:t>
        <a:bodyPr/>
        <a:lstStyle/>
        <a:p>
          <a:endParaRPr lang="de-DE"/>
        </a:p>
      </dgm:t>
    </dgm:pt>
    <dgm:pt modelId="{46C93205-23FC-48CE-9801-FD64ED1CB602}" type="pres">
      <dgm:prSet presAssocID="{B94DA795-565C-4742-B5B1-311934D7BF3A}" presName="parTrans" presStyleLbl="bgSibTrans2D1" presStyleIdx="3" presStyleCnt="7"/>
      <dgm:spPr/>
      <dgm:t>
        <a:bodyPr/>
        <a:lstStyle/>
        <a:p>
          <a:endParaRPr lang="de-DE"/>
        </a:p>
      </dgm:t>
    </dgm:pt>
    <dgm:pt modelId="{6F7582C3-1C73-47E2-B138-ECA1F7B2B5F6}" type="pres">
      <dgm:prSet presAssocID="{9DDFD046-0AD6-47C1-8F12-8787DB61C807}" presName="node" presStyleLbl="node1" presStyleIdx="3" presStyleCnt="7" custScaleX="110158" custScaleY="79531" custRadScaleRad="94876" custRadScaleInc="18056">
        <dgm:presLayoutVars>
          <dgm:bulletEnabled val="1"/>
        </dgm:presLayoutVars>
      </dgm:prSet>
      <dgm:spPr/>
      <dgm:t>
        <a:bodyPr/>
        <a:lstStyle/>
        <a:p>
          <a:endParaRPr lang="de-DE"/>
        </a:p>
      </dgm:t>
    </dgm:pt>
    <dgm:pt modelId="{B3B377B4-DAED-49E8-B83C-C10F2048888F}" type="pres">
      <dgm:prSet presAssocID="{AE27751F-1801-4D07-B08F-F81C46707E60}" presName="parTrans" presStyleLbl="bgSibTrans2D1" presStyleIdx="4" presStyleCnt="7"/>
      <dgm:spPr/>
      <dgm:t>
        <a:bodyPr/>
        <a:lstStyle/>
        <a:p>
          <a:endParaRPr lang="de-DE"/>
        </a:p>
      </dgm:t>
    </dgm:pt>
    <dgm:pt modelId="{0191689B-C9B8-494E-AE0A-F547F7D48366}" type="pres">
      <dgm:prSet presAssocID="{67A773F0-1B68-4456-90D2-3F5FA0729060}" presName="node" presStyleLbl="node1" presStyleIdx="4" presStyleCnt="7" custScaleX="196056" custScaleY="88592" custRadScaleRad="123810" custRadScaleInc="53216">
        <dgm:presLayoutVars>
          <dgm:bulletEnabled val="1"/>
        </dgm:presLayoutVars>
      </dgm:prSet>
      <dgm:spPr/>
      <dgm:t>
        <a:bodyPr/>
        <a:lstStyle/>
        <a:p>
          <a:endParaRPr lang="de-DE"/>
        </a:p>
      </dgm:t>
    </dgm:pt>
    <dgm:pt modelId="{011F8FFC-46C6-42B6-80FA-B347F26EDCA7}" type="pres">
      <dgm:prSet presAssocID="{6C3D9D73-64A9-44A5-B501-49A8927B453C}" presName="parTrans" presStyleLbl="bgSibTrans2D1" presStyleIdx="5" presStyleCnt="7"/>
      <dgm:spPr/>
      <dgm:t>
        <a:bodyPr/>
        <a:lstStyle/>
        <a:p>
          <a:endParaRPr lang="de-DE"/>
        </a:p>
      </dgm:t>
    </dgm:pt>
    <dgm:pt modelId="{A0B0F977-91D9-4223-9165-7D77D5260405}" type="pres">
      <dgm:prSet presAssocID="{5222C2AD-F064-4D9B-A4FD-F3D074E4874C}" presName="node" presStyleLbl="node1" presStyleIdx="5" presStyleCnt="7" custScaleX="190834" custScaleY="92292" custRadScaleRad="112743" custRadScaleInc="25766">
        <dgm:presLayoutVars>
          <dgm:bulletEnabled val="1"/>
        </dgm:presLayoutVars>
      </dgm:prSet>
      <dgm:spPr/>
      <dgm:t>
        <a:bodyPr/>
        <a:lstStyle/>
        <a:p>
          <a:endParaRPr lang="de-DE"/>
        </a:p>
      </dgm:t>
    </dgm:pt>
    <dgm:pt modelId="{8617CF28-3B7E-459F-A627-418557171B59}" type="pres">
      <dgm:prSet presAssocID="{450BF2EE-A40C-4F49-86C4-A3D3C84E3EF3}" presName="parTrans" presStyleLbl="bgSibTrans2D1" presStyleIdx="6" presStyleCnt="7"/>
      <dgm:spPr/>
      <dgm:t>
        <a:bodyPr/>
        <a:lstStyle/>
        <a:p>
          <a:endParaRPr lang="de-DE"/>
        </a:p>
      </dgm:t>
    </dgm:pt>
    <dgm:pt modelId="{E46CC7DB-5BB2-4814-9EDD-1A67B8BE898C}" type="pres">
      <dgm:prSet presAssocID="{5EFD42F6-76B8-4FD5-AD3D-1A2E12930FA6}" presName="node" presStyleLbl="node1" presStyleIdx="6" presStyleCnt="7" custScaleX="165690" custRadScaleRad="99745" custRadScaleInc="1357">
        <dgm:presLayoutVars>
          <dgm:bulletEnabled val="1"/>
        </dgm:presLayoutVars>
      </dgm:prSet>
      <dgm:spPr/>
      <dgm:t>
        <a:bodyPr/>
        <a:lstStyle/>
        <a:p>
          <a:endParaRPr lang="de-DE"/>
        </a:p>
      </dgm:t>
    </dgm:pt>
  </dgm:ptLst>
  <dgm:cxnLst>
    <dgm:cxn modelId="{461A1095-57AA-4441-995F-C410613CED0D}" srcId="{D2866B97-7484-4252-AAE0-D7553392A47C}" destId="{A3F769C6-370D-4A45-9CE1-E22677781D6A}" srcOrd="0" destOrd="0" parTransId="{F9E3F6A5-07CA-45D8-845C-282388BCB004}" sibTransId="{C9C4227E-5B46-4828-841B-C1A0B2BEBAA0}"/>
    <dgm:cxn modelId="{6FC04A30-8F72-4690-AE87-75A7CD511A5B}" type="presOf" srcId="{D261B8DA-6A25-4673-9881-2E7254AC28A6}" destId="{32C34873-61C5-46F4-AEA4-884455B3EF96}" srcOrd="0" destOrd="0" presId="urn:microsoft.com/office/officeart/2005/8/layout/radial4"/>
    <dgm:cxn modelId="{F12E45B0-7EFC-4281-88E7-257950C9A1DF}" srcId="{A3F769C6-370D-4A45-9CE1-E22677781D6A}" destId="{9DDFD046-0AD6-47C1-8F12-8787DB61C807}" srcOrd="3" destOrd="0" parTransId="{B94DA795-565C-4742-B5B1-311934D7BF3A}" sibTransId="{6808CAA8-3899-4C2F-94B8-D484D331C9CA}"/>
    <dgm:cxn modelId="{668B2174-64EB-415D-9F23-CAD3417C18ED}" srcId="{A3F769C6-370D-4A45-9CE1-E22677781D6A}" destId="{BBDF5168-984A-4DE2-9081-4E296FE4A0AC}" srcOrd="2" destOrd="0" parTransId="{D261B8DA-6A25-4673-9881-2E7254AC28A6}" sibTransId="{EE22E916-4201-49CC-B47D-C1B0637DB62E}"/>
    <dgm:cxn modelId="{A08CB765-3167-4647-90A3-60FF0B1682EB}" type="presOf" srcId="{5EFD42F6-76B8-4FD5-AD3D-1A2E12930FA6}" destId="{E46CC7DB-5BB2-4814-9EDD-1A67B8BE898C}" srcOrd="0" destOrd="0" presId="urn:microsoft.com/office/officeart/2005/8/layout/radial4"/>
    <dgm:cxn modelId="{CCCF631C-D70E-4899-9331-5A5E0BFBC200}" type="presOf" srcId="{67A773F0-1B68-4456-90D2-3F5FA0729060}" destId="{0191689B-C9B8-494E-AE0A-F547F7D48366}" srcOrd="0" destOrd="0" presId="urn:microsoft.com/office/officeart/2005/8/layout/radial4"/>
    <dgm:cxn modelId="{EB6FD503-AC99-468A-B8FC-7832AED098AC}" srcId="{A3F769C6-370D-4A45-9CE1-E22677781D6A}" destId="{603DA4B2-13F8-4325-86CF-C1FB6734FFDD}" srcOrd="0" destOrd="0" parTransId="{4C949CC5-14B8-4FD2-B3AD-33DD20558018}" sibTransId="{BBCB18DC-F64C-4420-B6CD-54C075B35FC9}"/>
    <dgm:cxn modelId="{A92BE8B5-BF29-4A8B-B983-78E09BB409E3}" type="presOf" srcId="{D2866B97-7484-4252-AAE0-D7553392A47C}" destId="{CC5ACD13-A690-456F-A8D2-6348FB39C618}" srcOrd="0" destOrd="0" presId="urn:microsoft.com/office/officeart/2005/8/layout/radial4"/>
    <dgm:cxn modelId="{BF0CD5E0-BE7D-46E0-8B65-5EE474EF6973}" srcId="{D2866B97-7484-4252-AAE0-D7553392A47C}" destId="{9DBD515B-1F10-4C9B-AE50-F840229800C8}" srcOrd="2" destOrd="0" parTransId="{5C8A8D59-55A6-433B-973F-DD8C423870FC}" sibTransId="{D0326BB3-D1A6-49F0-881F-EE8260CA453E}"/>
    <dgm:cxn modelId="{C2B4BC50-0872-4C49-87F6-4652EE8A921E}" srcId="{D2866B97-7484-4252-AAE0-D7553392A47C}" destId="{52C05E94-568B-4D2C-8903-FF5316859FEF}" srcOrd="1" destOrd="0" parTransId="{DC79F9E4-26F6-4585-814E-9D896F20DCB8}" sibTransId="{6DFD6EB7-7245-4D8F-8742-A4348DF98CC5}"/>
    <dgm:cxn modelId="{8B307D03-557D-4031-9056-0B3823F26012}" type="presOf" srcId="{4C949CC5-14B8-4FD2-B3AD-33DD20558018}" destId="{6BC28D5C-1804-49B0-A624-B6768F2E3B42}" srcOrd="0" destOrd="0" presId="urn:microsoft.com/office/officeart/2005/8/layout/radial4"/>
    <dgm:cxn modelId="{FC4DD63D-64D4-4709-9B51-2F7CECA225A0}" type="presOf" srcId="{6C3D9D73-64A9-44A5-B501-49A8927B453C}" destId="{011F8FFC-46C6-42B6-80FA-B347F26EDCA7}" srcOrd="0" destOrd="0" presId="urn:microsoft.com/office/officeart/2005/8/layout/radial4"/>
    <dgm:cxn modelId="{C1E32D28-BB46-4191-9147-5023D2BDE226}" type="presOf" srcId="{9DDFD046-0AD6-47C1-8F12-8787DB61C807}" destId="{6F7582C3-1C73-47E2-B138-ECA1F7B2B5F6}" srcOrd="0" destOrd="0" presId="urn:microsoft.com/office/officeart/2005/8/layout/radial4"/>
    <dgm:cxn modelId="{8A454845-1420-4A25-8938-9A57BE72D55B}" type="presOf" srcId="{1A42647D-9F53-460F-B355-0EF7F0050C57}" destId="{26E8D10C-B715-402B-BAE8-D2F5F1451BB9}" srcOrd="0" destOrd="0" presId="urn:microsoft.com/office/officeart/2005/8/layout/radial4"/>
    <dgm:cxn modelId="{7507D0E5-AB2F-4CEE-887D-7B97DA7CE7E7}" srcId="{A3F769C6-370D-4A45-9CE1-E22677781D6A}" destId="{67A773F0-1B68-4456-90D2-3F5FA0729060}" srcOrd="4" destOrd="0" parTransId="{AE27751F-1801-4D07-B08F-F81C46707E60}" sibTransId="{B768799C-0EE7-47D3-9667-2F18DD01DDDF}"/>
    <dgm:cxn modelId="{12C5F4E9-1E40-4B6D-83CA-9445AE54BA89}" type="presOf" srcId="{BBDF5168-984A-4DE2-9081-4E296FE4A0AC}" destId="{7B3DEE1F-3AE0-44B2-9014-C81A5D9B369D}" srcOrd="0" destOrd="0" presId="urn:microsoft.com/office/officeart/2005/8/layout/radial4"/>
    <dgm:cxn modelId="{488A8090-0B6D-4A9C-BF77-EF5AFB0E0DD2}" type="presOf" srcId="{B94DA795-565C-4742-B5B1-311934D7BF3A}" destId="{46C93205-23FC-48CE-9801-FD64ED1CB602}" srcOrd="0" destOrd="0" presId="urn:microsoft.com/office/officeart/2005/8/layout/radial4"/>
    <dgm:cxn modelId="{55FA1AA9-593F-4CDC-8601-8F998BAB4AA1}" srcId="{A3F769C6-370D-4A45-9CE1-E22677781D6A}" destId="{5EFD42F6-76B8-4FD5-AD3D-1A2E12930FA6}" srcOrd="6" destOrd="0" parTransId="{450BF2EE-A40C-4F49-86C4-A3D3C84E3EF3}" sibTransId="{DE357B35-19BF-4BD2-BECC-0840A4764BEB}"/>
    <dgm:cxn modelId="{5C85A59A-9CEF-4F8A-8DB0-8C0F661A9A52}" type="presOf" srcId="{5222C2AD-F064-4D9B-A4FD-F3D074E4874C}" destId="{A0B0F977-91D9-4223-9165-7D77D5260405}" srcOrd="0" destOrd="0" presId="urn:microsoft.com/office/officeart/2005/8/layout/radial4"/>
    <dgm:cxn modelId="{C1D59826-C735-4A6E-95B5-C341811EC3EC}" type="presOf" srcId="{603DA4B2-13F8-4325-86CF-C1FB6734FFDD}" destId="{93C5256D-F7C8-429B-A3EB-55B75A279E6C}" srcOrd="0" destOrd="0" presId="urn:microsoft.com/office/officeart/2005/8/layout/radial4"/>
    <dgm:cxn modelId="{C08B03CA-0EA7-45E2-A657-4C48E32F8079}" type="presOf" srcId="{AE27751F-1801-4D07-B08F-F81C46707E60}" destId="{B3B377B4-DAED-49E8-B83C-C10F2048888F}" srcOrd="0" destOrd="0" presId="urn:microsoft.com/office/officeart/2005/8/layout/radial4"/>
    <dgm:cxn modelId="{803AB8A3-601F-4839-A249-977E25A3DDC7}" srcId="{A3F769C6-370D-4A45-9CE1-E22677781D6A}" destId="{8ECDC525-F10F-4059-8BF3-F6B0552F0646}" srcOrd="1" destOrd="0" parTransId="{1A42647D-9F53-460F-B355-0EF7F0050C57}" sibTransId="{745889B3-C583-4E6E-9DAC-2B3982CC1130}"/>
    <dgm:cxn modelId="{2727B9A5-C10A-4102-92A5-8D80FC34B454}" srcId="{A3F769C6-370D-4A45-9CE1-E22677781D6A}" destId="{5222C2AD-F064-4D9B-A4FD-F3D074E4874C}" srcOrd="5" destOrd="0" parTransId="{6C3D9D73-64A9-44A5-B501-49A8927B453C}" sibTransId="{B5FB9ABD-5623-4E79-8CBF-9982B390FC9F}"/>
    <dgm:cxn modelId="{F2E3D0D4-5C22-46D8-9628-F732611D34B3}" type="presOf" srcId="{8ECDC525-F10F-4059-8BF3-F6B0552F0646}" destId="{5A155A60-0F96-46E0-BC66-E5ABA68EDDBF}" srcOrd="0" destOrd="0" presId="urn:microsoft.com/office/officeart/2005/8/layout/radial4"/>
    <dgm:cxn modelId="{6E98D8B2-F574-4CCD-A88E-46794ED9BC7E}" type="presOf" srcId="{A3F769C6-370D-4A45-9CE1-E22677781D6A}" destId="{D3DDDEAD-F0AD-43C5-A9E8-50F957CA6046}" srcOrd="0" destOrd="0" presId="urn:microsoft.com/office/officeart/2005/8/layout/radial4"/>
    <dgm:cxn modelId="{59BD0645-5906-4FB7-ACDD-0C255D0AA5B9}" type="presOf" srcId="{450BF2EE-A40C-4F49-86C4-A3D3C84E3EF3}" destId="{8617CF28-3B7E-459F-A627-418557171B59}" srcOrd="0" destOrd="0" presId="urn:microsoft.com/office/officeart/2005/8/layout/radial4"/>
    <dgm:cxn modelId="{4D53A768-5115-4968-8231-5F01532AB623}" type="presParOf" srcId="{CC5ACD13-A690-456F-A8D2-6348FB39C618}" destId="{D3DDDEAD-F0AD-43C5-A9E8-50F957CA6046}" srcOrd="0" destOrd="0" presId="urn:microsoft.com/office/officeart/2005/8/layout/radial4"/>
    <dgm:cxn modelId="{184C3584-44E2-41F4-88AA-A90F9A360EE5}" type="presParOf" srcId="{CC5ACD13-A690-456F-A8D2-6348FB39C618}" destId="{6BC28D5C-1804-49B0-A624-B6768F2E3B42}" srcOrd="1" destOrd="0" presId="urn:microsoft.com/office/officeart/2005/8/layout/radial4"/>
    <dgm:cxn modelId="{6A6C49EF-9B8A-4BF3-8B2E-31E1237EFAA9}" type="presParOf" srcId="{CC5ACD13-A690-456F-A8D2-6348FB39C618}" destId="{93C5256D-F7C8-429B-A3EB-55B75A279E6C}" srcOrd="2" destOrd="0" presId="urn:microsoft.com/office/officeart/2005/8/layout/radial4"/>
    <dgm:cxn modelId="{38037AA2-FAC6-47A3-A0ED-04CB6B2A52AE}" type="presParOf" srcId="{CC5ACD13-A690-456F-A8D2-6348FB39C618}" destId="{26E8D10C-B715-402B-BAE8-D2F5F1451BB9}" srcOrd="3" destOrd="0" presId="urn:microsoft.com/office/officeart/2005/8/layout/radial4"/>
    <dgm:cxn modelId="{AAF3F9A1-CC99-47AB-B1D7-CD7E071E13D6}" type="presParOf" srcId="{CC5ACD13-A690-456F-A8D2-6348FB39C618}" destId="{5A155A60-0F96-46E0-BC66-E5ABA68EDDBF}" srcOrd="4" destOrd="0" presId="urn:microsoft.com/office/officeart/2005/8/layout/radial4"/>
    <dgm:cxn modelId="{A66016FE-4052-49BE-A479-B4E611343C11}" type="presParOf" srcId="{CC5ACD13-A690-456F-A8D2-6348FB39C618}" destId="{32C34873-61C5-46F4-AEA4-884455B3EF96}" srcOrd="5" destOrd="0" presId="urn:microsoft.com/office/officeart/2005/8/layout/radial4"/>
    <dgm:cxn modelId="{0DC7F185-9E92-47C7-B47D-74C8E01C0B4C}" type="presParOf" srcId="{CC5ACD13-A690-456F-A8D2-6348FB39C618}" destId="{7B3DEE1F-3AE0-44B2-9014-C81A5D9B369D}" srcOrd="6" destOrd="0" presId="urn:microsoft.com/office/officeart/2005/8/layout/radial4"/>
    <dgm:cxn modelId="{B7B080FA-ADA5-4F7A-ABF8-3E98661D848F}" type="presParOf" srcId="{CC5ACD13-A690-456F-A8D2-6348FB39C618}" destId="{46C93205-23FC-48CE-9801-FD64ED1CB602}" srcOrd="7" destOrd="0" presId="urn:microsoft.com/office/officeart/2005/8/layout/radial4"/>
    <dgm:cxn modelId="{BA625B7A-1462-47FE-A252-CEF02BF683A4}" type="presParOf" srcId="{CC5ACD13-A690-456F-A8D2-6348FB39C618}" destId="{6F7582C3-1C73-47E2-B138-ECA1F7B2B5F6}" srcOrd="8" destOrd="0" presId="urn:microsoft.com/office/officeart/2005/8/layout/radial4"/>
    <dgm:cxn modelId="{A942EE02-0B37-43A6-BABD-4056AEBB6549}" type="presParOf" srcId="{CC5ACD13-A690-456F-A8D2-6348FB39C618}" destId="{B3B377B4-DAED-49E8-B83C-C10F2048888F}" srcOrd="9" destOrd="0" presId="urn:microsoft.com/office/officeart/2005/8/layout/radial4"/>
    <dgm:cxn modelId="{FFECE7DC-785D-4112-81A3-126935A4E55C}" type="presParOf" srcId="{CC5ACD13-A690-456F-A8D2-6348FB39C618}" destId="{0191689B-C9B8-494E-AE0A-F547F7D48366}" srcOrd="10" destOrd="0" presId="urn:microsoft.com/office/officeart/2005/8/layout/radial4"/>
    <dgm:cxn modelId="{C2A0196B-D16A-4A68-B71C-AF5C8E7DA514}" type="presParOf" srcId="{CC5ACD13-A690-456F-A8D2-6348FB39C618}" destId="{011F8FFC-46C6-42B6-80FA-B347F26EDCA7}" srcOrd="11" destOrd="0" presId="urn:microsoft.com/office/officeart/2005/8/layout/radial4"/>
    <dgm:cxn modelId="{4F0CC288-480F-4E96-8A3A-DD87F501D3D9}" type="presParOf" srcId="{CC5ACD13-A690-456F-A8D2-6348FB39C618}" destId="{A0B0F977-91D9-4223-9165-7D77D5260405}" srcOrd="12" destOrd="0" presId="urn:microsoft.com/office/officeart/2005/8/layout/radial4"/>
    <dgm:cxn modelId="{198E7CC5-82C3-4686-9F7A-2171A42E1FCA}" type="presParOf" srcId="{CC5ACD13-A690-456F-A8D2-6348FB39C618}" destId="{8617CF28-3B7E-459F-A627-418557171B59}" srcOrd="13" destOrd="0" presId="urn:microsoft.com/office/officeart/2005/8/layout/radial4"/>
    <dgm:cxn modelId="{77EFA8CE-5981-4C75-9DD3-41447DB79997}" type="presParOf" srcId="{CC5ACD13-A690-456F-A8D2-6348FB39C618}" destId="{E46CC7DB-5BB2-4814-9EDD-1A67B8BE898C}" srcOrd="14" destOrd="0" presId="urn:microsoft.com/office/officeart/2005/8/layout/radial4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3DDDEAD-F0AD-43C5-A9E8-50F957CA6046}">
      <dsp:nvSpPr>
        <dsp:cNvPr id="0" name=""/>
        <dsp:cNvSpPr/>
      </dsp:nvSpPr>
      <dsp:spPr>
        <a:xfrm>
          <a:off x="3173699" y="2193832"/>
          <a:ext cx="1555828" cy="1555828"/>
        </a:xfrm>
        <a:prstGeom prst="ellips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445" tIns="4445" rIns="4445" bIns="4445" numCol="1" spcCol="1270" anchor="ctr" anchorCtr="0">
          <a:noAutofit/>
        </a:bodyPr>
        <a:lstStyle/>
        <a:p>
          <a:pPr lvl="0" algn="ctr" defTabSz="311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de-DE" sz="700" kern="1200" dirty="0" smtClean="0"/>
            <a:t>Betriebserlaubnispflichtiger Kita-Betrieb</a:t>
          </a:r>
          <a:endParaRPr lang="de-DE" sz="700" kern="1200" dirty="0"/>
        </a:p>
      </dsp:txBody>
      <dsp:txXfrm>
        <a:off x="3401545" y="2421678"/>
        <a:ext cx="1100136" cy="1100136"/>
      </dsp:txXfrm>
    </dsp:sp>
    <dsp:sp modelId="{6BC28D5C-1804-49B0-A624-B6768F2E3B42}">
      <dsp:nvSpPr>
        <dsp:cNvPr id="0" name=""/>
        <dsp:cNvSpPr/>
      </dsp:nvSpPr>
      <dsp:spPr>
        <a:xfrm rot="10776704">
          <a:off x="1561107" y="2761077"/>
          <a:ext cx="1523934" cy="443411"/>
        </a:xfrm>
        <a:prstGeom prst="leftArrow">
          <a:avLst>
            <a:gd name="adj1" fmla="val 60000"/>
            <a:gd name="adj2" fmla="val 5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3C5256D-F7C8-429B-A3EB-55B75A279E6C}">
      <dsp:nvSpPr>
        <dsp:cNvPr id="0" name=""/>
        <dsp:cNvSpPr/>
      </dsp:nvSpPr>
      <dsp:spPr>
        <a:xfrm>
          <a:off x="574027" y="2653764"/>
          <a:ext cx="1974196" cy="668363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266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de-DE" sz="600" b="1" kern="1200" dirty="0" err="1" smtClean="0"/>
            <a:t>KiBiz</a:t>
          </a:r>
          <a:endParaRPr lang="de-DE" sz="600" b="1" kern="1200" dirty="0" smtClean="0"/>
        </a:p>
        <a:p>
          <a:pPr lvl="0" algn="ctr" defTabSz="266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de-DE" sz="600" kern="1200" dirty="0" smtClean="0"/>
            <a:t> insb. personelle Mindestbesetzung § 36</a:t>
          </a:r>
          <a:endParaRPr lang="de-DE" sz="600" kern="1200" dirty="0"/>
        </a:p>
      </dsp:txBody>
      <dsp:txXfrm>
        <a:off x="593603" y="2673340"/>
        <a:ext cx="1935044" cy="629211"/>
      </dsp:txXfrm>
    </dsp:sp>
    <dsp:sp modelId="{26E8D10C-B715-402B-BAE8-D2F5F1451BB9}">
      <dsp:nvSpPr>
        <dsp:cNvPr id="0" name=""/>
        <dsp:cNvSpPr/>
      </dsp:nvSpPr>
      <dsp:spPr>
        <a:xfrm rot="12712056">
          <a:off x="1802121" y="1888882"/>
          <a:ext cx="1528476" cy="443411"/>
        </a:xfrm>
        <a:prstGeom prst="leftArrow">
          <a:avLst>
            <a:gd name="adj1" fmla="val 60000"/>
            <a:gd name="adj2" fmla="val 50000"/>
          </a:avLst>
        </a:prstGeom>
        <a:solidFill>
          <a:schemeClr val="accent3">
            <a:hueOff val="1875044"/>
            <a:satOff val="-2813"/>
            <a:lumOff val="-458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A155A60-0F96-46E0-BC66-E5ABA68EDDBF}">
      <dsp:nvSpPr>
        <dsp:cNvPr id="0" name=""/>
        <dsp:cNvSpPr/>
      </dsp:nvSpPr>
      <dsp:spPr>
        <a:xfrm>
          <a:off x="760543" y="1376510"/>
          <a:ext cx="2313543" cy="661184"/>
        </a:xfrm>
        <a:prstGeom prst="roundRect">
          <a:avLst>
            <a:gd name="adj" fmla="val 10000"/>
          </a:avLst>
        </a:prstGeom>
        <a:solidFill>
          <a:schemeClr val="accent3">
            <a:hueOff val="1875044"/>
            <a:satOff val="-2813"/>
            <a:lumOff val="-45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266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de-DE" sz="600" b="1" kern="1200" dirty="0" smtClean="0"/>
            <a:t>Personalverordnung des Landes NRW </a:t>
          </a:r>
        </a:p>
        <a:p>
          <a:pPr lvl="0" algn="ctr" defTabSz="266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de-DE" sz="600" kern="1200" dirty="0" smtClean="0"/>
            <a:t>insb. Ausbildung des MA und der mögliche Einsatz in welcher Gruppenform</a:t>
          </a:r>
          <a:endParaRPr lang="de-DE" sz="600" kern="1200" dirty="0"/>
        </a:p>
      </dsp:txBody>
      <dsp:txXfrm>
        <a:off x="779908" y="1395875"/>
        <a:ext cx="2274813" cy="622454"/>
      </dsp:txXfrm>
    </dsp:sp>
    <dsp:sp modelId="{32C34873-61C5-46F4-AEA4-884455B3EF96}">
      <dsp:nvSpPr>
        <dsp:cNvPr id="0" name=""/>
        <dsp:cNvSpPr/>
      </dsp:nvSpPr>
      <dsp:spPr>
        <a:xfrm rot="14635305">
          <a:off x="2407134" y="1242470"/>
          <a:ext cx="1613275" cy="443411"/>
        </a:xfrm>
        <a:prstGeom prst="leftArrow">
          <a:avLst>
            <a:gd name="adj1" fmla="val 60000"/>
            <a:gd name="adj2" fmla="val 50000"/>
          </a:avLst>
        </a:prstGeom>
        <a:solidFill>
          <a:schemeClr val="accent3">
            <a:hueOff val="3750088"/>
            <a:satOff val="-5627"/>
            <a:lumOff val="-915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B3DEE1F-3AE0-44B2-9014-C81A5D9B369D}">
      <dsp:nvSpPr>
        <dsp:cNvPr id="0" name=""/>
        <dsp:cNvSpPr/>
      </dsp:nvSpPr>
      <dsp:spPr>
        <a:xfrm>
          <a:off x="2151447" y="379486"/>
          <a:ext cx="1415455" cy="720343"/>
        </a:xfrm>
        <a:prstGeom prst="roundRect">
          <a:avLst>
            <a:gd name="adj" fmla="val 10000"/>
          </a:avLst>
        </a:prstGeom>
        <a:solidFill>
          <a:schemeClr val="accent3">
            <a:hueOff val="3750088"/>
            <a:satOff val="-5627"/>
            <a:lumOff val="-915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266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de-DE" sz="600" b="1" kern="1200" dirty="0" smtClean="0"/>
            <a:t>Betriebserlaubnis der Kita</a:t>
          </a:r>
        </a:p>
        <a:p>
          <a:pPr lvl="0" algn="ctr" defTabSz="266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de-DE" sz="600" kern="1200" dirty="0" smtClean="0"/>
            <a:t>nach § 45 SGB VIII</a:t>
          </a:r>
        </a:p>
        <a:p>
          <a:pPr lvl="0" algn="ctr" defTabSz="266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de-DE" sz="600" kern="1200" dirty="0" smtClean="0"/>
            <a:t>(Gruppenstruktur/ Konzeption u.a.)</a:t>
          </a:r>
          <a:endParaRPr lang="de-DE" sz="600" kern="1200" dirty="0"/>
        </a:p>
      </dsp:txBody>
      <dsp:txXfrm>
        <a:off x="2172545" y="400584"/>
        <a:ext cx="1373259" cy="678147"/>
      </dsp:txXfrm>
    </dsp:sp>
    <dsp:sp modelId="{46C93205-23FC-48CE-9801-FD64ED1CB602}">
      <dsp:nvSpPr>
        <dsp:cNvPr id="0" name=""/>
        <dsp:cNvSpPr/>
      </dsp:nvSpPr>
      <dsp:spPr>
        <a:xfrm rot="16765713">
          <a:off x="3424913" y="1100978"/>
          <a:ext cx="1601091" cy="443411"/>
        </a:xfrm>
        <a:prstGeom prst="leftArrow">
          <a:avLst>
            <a:gd name="adj1" fmla="val 60000"/>
            <a:gd name="adj2" fmla="val 50000"/>
          </a:avLst>
        </a:prstGeom>
        <a:solidFill>
          <a:schemeClr val="accent3">
            <a:hueOff val="5625132"/>
            <a:satOff val="-8440"/>
            <a:lumOff val="-1373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F7582C3-1C73-47E2-B138-ECA1F7B2B5F6}">
      <dsp:nvSpPr>
        <dsp:cNvPr id="0" name=""/>
        <dsp:cNvSpPr/>
      </dsp:nvSpPr>
      <dsp:spPr>
        <a:xfrm>
          <a:off x="3756748" y="186491"/>
          <a:ext cx="1199708" cy="692924"/>
        </a:xfrm>
        <a:prstGeom prst="roundRect">
          <a:avLst>
            <a:gd name="adj" fmla="val 10000"/>
          </a:avLst>
        </a:prstGeom>
        <a:solidFill>
          <a:schemeClr val="accent3">
            <a:hueOff val="5625132"/>
            <a:satOff val="-8440"/>
            <a:lumOff val="-1373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266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de-DE" sz="600" kern="1200" dirty="0" smtClean="0"/>
            <a:t>Der körperliche, seelische, geistige und soziale Entwicklungsstand des </a:t>
          </a:r>
          <a:r>
            <a:rPr lang="de-DE" sz="600" b="1" kern="1200" dirty="0" smtClean="0"/>
            <a:t>anvertrauten Kindes (Inklusion</a:t>
          </a:r>
          <a:r>
            <a:rPr lang="de-DE" sz="600" kern="1200" dirty="0" smtClean="0"/>
            <a:t>)</a:t>
          </a:r>
          <a:endParaRPr lang="de-DE" sz="600" kern="1200" dirty="0"/>
        </a:p>
      </dsp:txBody>
      <dsp:txXfrm>
        <a:off x="3777043" y="206786"/>
        <a:ext cx="1159118" cy="652334"/>
      </dsp:txXfrm>
    </dsp:sp>
    <dsp:sp modelId="{B3B377B4-DAED-49E8-B83C-C10F2048888F}">
      <dsp:nvSpPr>
        <dsp:cNvPr id="0" name=""/>
        <dsp:cNvSpPr/>
      </dsp:nvSpPr>
      <dsp:spPr>
        <a:xfrm rot="18985256">
          <a:off x="4282872" y="1279083"/>
          <a:ext cx="2429059" cy="443411"/>
        </a:xfrm>
        <a:prstGeom prst="leftArrow">
          <a:avLst>
            <a:gd name="adj1" fmla="val 60000"/>
            <a:gd name="adj2" fmla="val 50000"/>
          </a:avLst>
        </a:prstGeom>
        <a:solidFill>
          <a:schemeClr val="accent3">
            <a:hueOff val="7500176"/>
            <a:satOff val="-11253"/>
            <a:lumOff val="-183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191689B-C9B8-494E-AE0A-F547F7D48366}">
      <dsp:nvSpPr>
        <dsp:cNvPr id="0" name=""/>
        <dsp:cNvSpPr/>
      </dsp:nvSpPr>
      <dsp:spPr>
        <a:xfrm>
          <a:off x="5309633" y="277612"/>
          <a:ext cx="2135206" cy="771870"/>
        </a:xfrm>
        <a:prstGeom prst="roundRect">
          <a:avLst>
            <a:gd name="adj" fmla="val 10000"/>
          </a:avLst>
        </a:prstGeom>
        <a:solidFill>
          <a:schemeClr val="accent3">
            <a:hueOff val="7500176"/>
            <a:satOff val="-11253"/>
            <a:lumOff val="-183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266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de-DE" sz="600" b="1" kern="1200" dirty="0" smtClean="0"/>
            <a:t>Aufsichtspflicht </a:t>
          </a:r>
        </a:p>
        <a:p>
          <a:pPr lvl="0" algn="ctr" defTabSz="266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de-DE" sz="600" b="0" kern="1200" dirty="0" smtClean="0"/>
            <a:t>Person des Kindes, Gruppenverhalten,</a:t>
          </a:r>
        </a:p>
        <a:p>
          <a:pPr lvl="0" algn="ctr" defTabSz="266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de-DE" sz="600" b="0" kern="1200" dirty="0" smtClean="0"/>
            <a:t>Gefährlichkeit der Beschäftigung, Örtliche Bedingungen</a:t>
          </a:r>
        </a:p>
        <a:p>
          <a:pPr lvl="0" algn="ctr" defTabSz="266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de-DE" sz="600" b="0" kern="1200" dirty="0" smtClean="0"/>
            <a:t>Gruppengröße, Zumutbarkeit</a:t>
          </a:r>
        </a:p>
        <a:p>
          <a:pPr lvl="0" algn="ctr" defTabSz="266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de-DE" sz="600" b="1" kern="1200" dirty="0" smtClean="0"/>
        </a:p>
        <a:p>
          <a:pPr lvl="0" algn="ctr" defTabSz="266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de-DE" sz="600" b="1" kern="1200" dirty="0"/>
        </a:p>
      </dsp:txBody>
      <dsp:txXfrm>
        <a:off x="5332240" y="300219"/>
        <a:ext cx="2089992" cy="726656"/>
      </dsp:txXfrm>
    </dsp:sp>
    <dsp:sp modelId="{011F8FFC-46C6-42B6-80FA-B347F26EDCA7}">
      <dsp:nvSpPr>
        <dsp:cNvPr id="0" name=""/>
        <dsp:cNvSpPr/>
      </dsp:nvSpPr>
      <dsp:spPr>
        <a:xfrm rot="20304133">
          <a:off x="4716819" y="2010745"/>
          <a:ext cx="2204507" cy="443411"/>
        </a:xfrm>
        <a:prstGeom prst="leftArrow">
          <a:avLst>
            <a:gd name="adj1" fmla="val 60000"/>
            <a:gd name="adj2" fmla="val 50000"/>
          </a:avLst>
        </a:prstGeom>
        <a:solidFill>
          <a:schemeClr val="accent3">
            <a:hueOff val="9375220"/>
            <a:satOff val="-14067"/>
            <a:lumOff val="-2288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0B0F977-91D9-4223-9165-7D77D5260405}">
      <dsp:nvSpPr>
        <dsp:cNvPr id="0" name=""/>
        <dsp:cNvSpPr/>
      </dsp:nvSpPr>
      <dsp:spPr>
        <a:xfrm>
          <a:off x="5804770" y="1424670"/>
          <a:ext cx="2078334" cy="804106"/>
        </a:xfrm>
        <a:prstGeom prst="roundRect">
          <a:avLst>
            <a:gd name="adj" fmla="val 10000"/>
          </a:avLst>
        </a:prstGeom>
        <a:solidFill>
          <a:schemeClr val="accent3">
            <a:hueOff val="9375220"/>
            <a:satOff val="-14067"/>
            <a:lumOff val="-228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266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de-DE" sz="600" b="1" kern="1200" dirty="0" smtClean="0"/>
            <a:t>Organisatorische Faktoren</a:t>
          </a:r>
        </a:p>
        <a:p>
          <a:pPr lvl="0" algn="ctr" defTabSz="266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de-DE" sz="600" b="0" kern="1200" dirty="0" smtClean="0"/>
            <a:t>(Ersthelfende, Minderjährige, Schwangere, Pausenregelungen, Ausbildungsbeginn u.a.) </a:t>
          </a:r>
        </a:p>
      </dsp:txBody>
      <dsp:txXfrm>
        <a:off x="5828321" y="1448221"/>
        <a:ext cx="2031232" cy="757004"/>
      </dsp:txXfrm>
    </dsp:sp>
    <dsp:sp modelId="{8617CF28-3B7E-459F-A627-418557171B59}">
      <dsp:nvSpPr>
        <dsp:cNvPr id="0" name=""/>
        <dsp:cNvSpPr/>
      </dsp:nvSpPr>
      <dsp:spPr>
        <a:xfrm rot="39320">
          <a:off x="4840359" y="2771109"/>
          <a:ext cx="1906359" cy="443411"/>
        </a:xfrm>
        <a:prstGeom prst="leftArrow">
          <a:avLst>
            <a:gd name="adj1" fmla="val 60000"/>
            <a:gd name="adj2" fmla="val 50000"/>
          </a:avLst>
        </a:prstGeom>
        <a:solidFill>
          <a:schemeClr val="accent3">
            <a:hueOff val="11250264"/>
            <a:satOff val="-16880"/>
            <a:lumOff val="-2745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46CC7DB-5BB2-4814-9EDD-1A67B8BE898C}">
      <dsp:nvSpPr>
        <dsp:cNvPr id="0" name=""/>
        <dsp:cNvSpPr/>
      </dsp:nvSpPr>
      <dsp:spPr>
        <a:xfrm>
          <a:off x="5844408" y="2568084"/>
          <a:ext cx="1804496" cy="871263"/>
        </a:xfrm>
        <a:prstGeom prst="roundRect">
          <a:avLst>
            <a:gd name="adj" fmla="val 10000"/>
          </a:avLst>
        </a:prstGeom>
        <a:solidFill>
          <a:schemeClr val="accent3">
            <a:hueOff val="11250264"/>
            <a:satOff val="-16880"/>
            <a:lumOff val="-2745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266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de-DE" sz="600" b="1" kern="1200" dirty="0" smtClean="0"/>
            <a:t>Räumliche Faktoren</a:t>
          </a:r>
        </a:p>
        <a:p>
          <a:pPr lvl="0" algn="ctr" defTabSz="266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de-DE" sz="600" b="0" kern="1200" dirty="0" smtClean="0"/>
            <a:t>(Raummatrix des LWL u.a.)</a:t>
          </a:r>
        </a:p>
        <a:p>
          <a:pPr lvl="0" algn="ctr" defTabSz="266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de-DE" sz="600" kern="1200" dirty="0"/>
        </a:p>
      </dsp:txBody>
      <dsp:txXfrm>
        <a:off x="5869926" y="2593602"/>
        <a:ext cx="1753460" cy="820227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radial4">
  <dgm:title val=""/>
  <dgm:desc val=""/>
  <dgm:catLst>
    <dgm:cat type="relationship" pri="19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5" srcId="1" destId="11" srcOrd="0" destOrd="0"/>
        <dgm:cxn modelId="16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ycle">
    <dgm:varLst>
      <dgm:chMax val="1"/>
      <dgm:dir/>
      <dgm:animLvl val="ctr"/>
      <dgm:resizeHandles val="exact"/>
    </dgm:varLst>
    <dgm:choose name="Name0">
      <dgm:if name="Name1" func="var" arg="dir" op="equ" val="norm">
        <dgm:choose name="Name2">
          <dgm:if name="Name3" axis="ch ch" ptType="node node" st="1 1" cnt="1 0" func="cnt" op="lte" val="1">
            <dgm:alg type="cycle">
              <dgm:param type="stAng" val="0"/>
              <dgm:param type="spanAng" val="360"/>
              <dgm:param type="ctrShpMap" val="fNode"/>
            </dgm:alg>
          </dgm:if>
          <dgm:else name="Name4">
            <dgm:choose name="Name5">
              <dgm:if name="Name6" axis="ch ch" ptType="node node" st="1 1" cnt="1 0" func="cnt" op="lte" val="3">
                <dgm:alg type="cycle">
                  <dgm:param type="stAng" val="-55"/>
                  <dgm:param type="spanAng" val="110"/>
                  <dgm:param type="ctrShpMap" val="fNode"/>
                </dgm:alg>
              </dgm:if>
              <dgm:else name="Name7">
                <dgm:choose name="Name8">
                  <dgm:if name="Name9" axis="ch ch" ptType="node node" st="1 1" cnt="1 0" func="cnt" op="equ" val="4">
                    <dgm:alg type="cycle">
                      <dgm:param type="stAng" val="-75"/>
                      <dgm:param type="spanAng" val="150"/>
                      <dgm:param type="ctrShpMap" val="fNode"/>
                    </dgm:alg>
                  </dgm:if>
                  <dgm:else name="Name10">
                    <dgm:alg type="cycle">
                      <dgm:param type="stAng" val="-90"/>
                      <dgm:param type="spanAng" val="180"/>
                      <dgm:param type="ctrShpMap" val="fNode"/>
                    </dgm:alg>
                  </dgm:else>
                </dgm:choose>
              </dgm:else>
            </dgm:choose>
          </dgm:else>
        </dgm:choose>
      </dgm:if>
      <dgm:else name="Name11">
        <dgm:choose name="Name12">
          <dgm:if name="Name13" axis="ch ch" ptType="node node" st="1 1" cnt="1 0" func="cnt" op="lte" val="1">
            <dgm:alg type="cycle">
              <dgm:param type="stAng" val="0"/>
              <dgm:param type="spanAng" val="-360"/>
              <dgm:param type="ctrShpMap" val="fNode"/>
            </dgm:alg>
          </dgm:if>
          <dgm:else name="Name14">
            <dgm:choose name="Name15">
              <dgm:if name="Name16" axis="ch ch" ptType="node node" st="1 1" cnt="1 0" func="cnt" op="lte" val="3">
                <dgm:alg type="cycle">
                  <dgm:param type="stAng" val="55"/>
                  <dgm:param type="spanAng" val="-110"/>
                  <dgm:param type="ctrShpMap" val="fNode"/>
                </dgm:alg>
              </dgm:if>
              <dgm:else name="Name17">
                <dgm:choose name="Name18">
                  <dgm:if name="Name19" axis="ch ch" ptType="node node" st="1 1" cnt="1 0" func="cnt" op="equ" val="4">
                    <dgm:alg type="cycle">
                      <dgm:param type="stAng" val="75"/>
                      <dgm:param type="spanAng" val="-150"/>
                      <dgm:param type="ctrShpMap" val="fNode"/>
                    </dgm:alg>
                  </dgm:if>
                  <dgm:else name="Name20">
                    <dgm:alg type="cycle">
                      <dgm:param type="stAng" val="90"/>
                      <dgm:param type="spanAng" val="-180"/>
                      <dgm:param type="ctrShpMap" val="fNode"/>
                    </dgm:alg>
                  </dgm:else>
                </dgm:choose>
              </dgm:else>
            </dgm:choose>
          </dgm:else>
        </dgm:choose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node" refType="w" refFor="ch" refForName="centerShape" fact="0.95"/>
      <dgm:constr type="h" for="ch" forName="parTrans" refType="w" refFor="ch" refForName="centerShape" fact="0.285"/>
      <dgm:constr type="sp" refType="w" refFor="ch" refForName="centerShape" op="equ" fact="0.23"/>
      <dgm:constr type="sibSp" refType="w" refFor="ch" refForName="node" fact="0.1"/>
      <dgm:constr type="primFontSz" for="ch" forName="node" op="equ"/>
    </dgm:constrLst>
    <dgm:choose name="Name21">
      <dgm:if name="Name22" axis="ch ch" ptType="node node" st="1 1" cnt="1 0" func="cnt" op="lte" val="5">
        <dgm:ruleLst>
          <dgm:rule type="w" for="ch" forName="centerShape" val="NaN" fact="0.27" max="NaN"/>
        </dgm:ruleLst>
      </dgm:if>
      <dgm:else name="Name23">
        <dgm:ruleLst>
          <dgm:rule type="w" for="ch" forName="centerShape" val="NaN" fact="0.27" max="NaN"/>
          <dgm:rule type="w" for="ch" forName="node" val="NaN" fact="0.7" max="NaN"/>
        </dgm:ruleLst>
      </dgm:else>
    </dgm:choose>
    <dgm:forEach name="Name24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tMarg" refType="primFontSz" fact="0.05"/>
          <dgm:constr type="bMarg" refType="primFontSz" fact="0.05"/>
          <dgm:constr type="lMarg" refType="primFontSz" fact="0.05"/>
          <dgm:constr type="rMarg" refType="primFontSz" fact="0.05"/>
          <dgm:constr type="primFontSz" val="65"/>
          <dgm:constr type="h" refType="w"/>
        </dgm:constrLst>
        <dgm:ruleLst>
          <dgm:rule type="primFontSz" val="5" fact="NaN" max="NaN"/>
        </dgm:ruleLst>
      </dgm:layoutNode>
      <dgm:forEach name="Name25" axis="ch">
        <dgm:forEach name="Name26" axis="self" ptType="parTrans">
          <dgm:layoutNode name="parTrans" styleLbl="bgSibTrans2D1">
            <dgm:alg type="conn">
              <dgm:param type="begPts" val="auto"/>
              <dgm:param type="endPts" val="ctr"/>
              <dgm:param type="endSty" val="noArr"/>
              <dgm:param type="begSty" val="arr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begPad" refType="connDist" fact="0.055"/>
              <dgm:constr type="endPad"/>
            </dgm:constrLst>
            <dgm:ruleLst/>
          </dgm:layoutNode>
        </dgm:forEach>
        <dgm:forEach name="Name27" axis="self" ptType="node">
          <dgm:layoutNode name="node" styleLbl="node1">
            <dgm:varLst>
              <dgm:bulletEnabled val="1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OrSelf" ptType="node"/>
            <dgm:constrLst>
              <dgm:constr type="primFontSz" val="65"/>
              <dgm:constr type="h" refType="w" fact="0.8"/>
              <dgm:constr type="tMarg" refType="primFontSz" fact="0.15"/>
              <dgm:constr type="bMarg" refType="primFontSz" fact="0.15"/>
              <dgm:constr type="lMarg" refType="primFontSz" fact="0.15"/>
              <dgm:constr type="rMarg" refType="primFontSz" fact="0.15"/>
            </dgm:constrLst>
            <dgm:ruleLst>
              <dgm:rule type="primFontSz" val="5" fact="NaN" max="NaN"/>
            </dgm:ruleLst>
          </dgm:layoutNode>
        </dgm:forEach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Überschriftenplatzhalt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de-DE"/>
          </a:p>
        </p:txBody>
      </p:sp>
      <p:sp>
        <p:nvSpPr>
          <p:cNvPr id="3" name="Datumsplatzhalter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B231055-9045-EC42-A627-09A70D08C92C}" type="datetimeFigureOut">
              <a:rPr lang="de-DE" smtClean="0"/>
              <a:t>08.01.2025</a:t>
            </a:fld>
            <a:endParaRPr lang="de-DE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2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de-DE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3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79E8EDB-5E4A-AD4E-B30F-BDD6F58DE425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694578325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Überschriftenplatzhalt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de-DE"/>
          </a:p>
        </p:txBody>
      </p:sp>
      <p:sp>
        <p:nvSpPr>
          <p:cNvPr id="3" name="Datumsplatzhalt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87FEAE3-2199-E24B-8A37-AC306165FB57}" type="datetimeFigureOut">
              <a:rPr lang="de-DE" smtClean="0"/>
              <a:t>08.01.2025</a:t>
            </a:fld>
            <a:endParaRPr lang="de-DE"/>
          </a:p>
        </p:txBody>
      </p:sp>
      <p:sp>
        <p:nvSpPr>
          <p:cNvPr id="4" name="Folienbildplatzhalter 3"/>
          <p:cNvSpPr>
            <a:spLocks noGrp="1" noRot="1" noChangeAspect="1"/>
          </p:cNvSpPr>
          <p:nvPr>
            <p:ph type="sldImg" idx="2"/>
          </p:nvPr>
        </p:nvSpPr>
        <p:spPr>
          <a:xfrm>
            <a:off x="90488" y="744538"/>
            <a:ext cx="6616700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de-DE"/>
          </a:p>
        </p:txBody>
      </p:sp>
      <p:sp>
        <p:nvSpPr>
          <p:cNvPr id="5" name="Notizenplatzhalter 4"/>
          <p:cNvSpPr>
            <a:spLocks noGrp="1"/>
          </p:cNvSpPr>
          <p:nvPr>
            <p:ph type="body" sz="quarter" idx="3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de-DE" smtClean="0"/>
              <a:t>Mastertextformat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4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5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D799932-A8B8-8F42-A76C-E9DB1AB273F1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3591751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elfolie">
    <p:bg>
      <p:bgPr>
        <a:blipFill rotWithShape="1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 hasCustomPrompt="1"/>
          </p:nvPr>
        </p:nvSpPr>
        <p:spPr>
          <a:xfrm>
            <a:off x="440296" y="2443734"/>
            <a:ext cx="7772400" cy="1397174"/>
          </a:xfrm>
        </p:spPr>
        <p:txBody>
          <a:bodyPr lIns="0" anchor="b" anchorCtr="0"/>
          <a:lstStyle>
            <a:lvl1pPr>
              <a:defRPr b="1" i="0" baseline="0">
                <a:solidFill>
                  <a:schemeClr val="bg1"/>
                </a:solidFill>
              </a:defRPr>
            </a:lvl1pPr>
          </a:lstStyle>
          <a:p>
            <a:r>
              <a:rPr lang="de-DE" dirty="0" smtClean="0"/>
              <a:t>Titel des Vortrags</a:t>
            </a:r>
            <a:br>
              <a:rPr lang="de-DE" dirty="0" smtClean="0"/>
            </a:br>
            <a:r>
              <a:rPr lang="de-DE" dirty="0" smtClean="0"/>
              <a:t>mit Unterzeile</a:t>
            </a:r>
            <a:endParaRPr lang="de-DE" dirty="0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>
          <a:xfrm>
            <a:off x="464410" y="3840908"/>
            <a:ext cx="1725249" cy="273844"/>
          </a:xfrm>
        </p:spPr>
        <p:txBody>
          <a:bodyPr lIns="0"/>
          <a:lstStyle>
            <a:lvl1pPr>
              <a:defRPr sz="1800" b="0" i="0">
                <a:solidFill>
                  <a:schemeClr val="bg1"/>
                </a:solidFill>
              </a:defRPr>
            </a:lvl1pPr>
          </a:lstStyle>
          <a:p>
            <a:r>
              <a:rPr lang="de-DE" smtClean="0"/>
              <a:t>17.09.21</a:t>
            </a: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10150197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halts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/>
          <a:p>
            <a:r>
              <a:rPr lang="de-DE" dirty="0" smtClean="0"/>
              <a:t>Titel bearbeiten</a:t>
            </a:r>
            <a:endParaRPr lang="de-DE" dirty="0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 dirty="0" smtClean="0"/>
              <a:t>Mastertextformat bearbeiten</a:t>
            </a:r>
          </a:p>
          <a:p>
            <a:pPr lvl="1"/>
            <a:r>
              <a:rPr lang="de-DE" dirty="0" smtClean="0"/>
              <a:t>Zweite Ebene</a:t>
            </a:r>
          </a:p>
          <a:p>
            <a:pPr lvl="2"/>
            <a:r>
              <a:rPr lang="de-DE" dirty="0" smtClean="0"/>
              <a:t>Dritte Ebene</a:t>
            </a:r>
          </a:p>
          <a:p>
            <a:pPr lvl="3"/>
            <a:r>
              <a:rPr lang="de-DE" dirty="0" smtClean="0"/>
              <a:t>Vierte Ebene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de-DE" smtClean="0"/>
              <a:t>17.09.21</a:t>
            </a:r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 smtClean="0"/>
              <a:t>|   Stadt Bielefeld Amt für xxxx</a:t>
            </a:r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47CDE3-A38D-E441-BF47-DAAD4A0C3F70}" type="slidenum">
              <a:rPr lang="de-DE" smtClean="0"/>
              <a:t>‹Nr.›</a:t>
            </a:fld>
            <a:endParaRPr lang="de-DE"/>
          </a:p>
        </p:txBody>
      </p:sp>
      <p:sp>
        <p:nvSpPr>
          <p:cNvPr id="8" name="Textplatzhalter 7"/>
          <p:cNvSpPr>
            <a:spLocks noGrp="1"/>
          </p:cNvSpPr>
          <p:nvPr>
            <p:ph type="body" sz="quarter" idx="13" hasCustomPrompt="1"/>
          </p:nvPr>
        </p:nvSpPr>
        <p:spPr>
          <a:xfrm>
            <a:off x="457200" y="371475"/>
            <a:ext cx="7921625" cy="415925"/>
          </a:xfrm>
        </p:spPr>
        <p:txBody>
          <a:bodyPr>
            <a:normAutofit/>
          </a:bodyPr>
          <a:lstStyle>
            <a:lvl1pPr marL="0" indent="0">
              <a:buNone/>
              <a:defRPr sz="20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de-DE" dirty="0" smtClean="0"/>
              <a:t>Platz für eine Headline</a:t>
            </a: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377747388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Kapiteltrenner">
    <p:bg>
      <p:bgPr>
        <a:blipFill rotWithShape="1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de-DE" smtClean="0"/>
              <a:t>17.09.21</a:t>
            </a:r>
            <a:endParaRPr lang="de-DE" dirty="0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de-DE" smtClean="0"/>
              <a:t>|   Stadt Bielefeld Amt für xxxx</a:t>
            </a:r>
            <a:endParaRPr lang="de-DE" dirty="0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F447CDE3-A38D-E441-BF47-DAAD4A0C3F70}" type="slidenum">
              <a:rPr lang="de-DE" smtClean="0"/>
              <a:pPr/>
              <a:t>‹Nr.›</a:t>
            </a:fld>
            <a:endParaRPr lang="de-DE"/>
          </a:p>
        </p:txBody>
      </p:sp>
      <p:sp>
        <p:nvSpPr>
          <p:cNvPr id="8" name="Titel 7"/>
          <p:cNvSpPr>
            <a:spLocks noGrp="1"/>
          </p:cNvSpPr>
          <p:nvPr>
            <p:ph type="title" hasCustomPrompt="1"/>
          </p:nvPr>
        </p:nvSpPr>
        <p:spPr>
          <a:xfrm>
            <a:off x="457200" y="1681655"/>
            <a:ext cx="6321972" cy="2588172"/>
          </a:xfrm>
        </p:spPr>
        <p:txBody>
          <a:bodyPr/>
          <a:lstStyle>
            <a:lvl1pPr>
              <a:defRPr baseline="0">
                <a:solidFill>
                  <a:schemeClr val="bg1"/>
                </a:solidFill>
              </a:defRPr>
            </a:lvl1pPr>
          </a:lstStyle>
          <a:p>
            <a:r>
              <a:rPr lang="de-DE" dirty="0" smtClean="0"/>
              <a:t>Hier eine Headline für ein neues Kapitel</a:t>
            </a:r>
            <a:br>
              <a:rPr lang="de-DE" dirty="0" smtClean="0"/>
            </a:b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277926196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Inhaltsplatzhalter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dirty="0" smtClean="0"/>
              <a:t>Mastertextformat bearbeiten</a:t>
            </a:r>
          </a:p>
          <a:p>
            <a:pPr lvl="1"/>
            <a:r>
              <a:rPr lang="de-DE" dirty="0" smtClean="0"/>
              <a:t>Zweite Ebene</a:t>
            </a:r>
          </a:p>
          <a:p>
            <a:pPr lvl="2"/>
            <a:r>
              <a:rPr lang="de-DE" dirty="0" smtClean="0"/>
              <a:t>Dritte Ebene</a:t>
            </a:r>
          </a:p>
          <a:p>
            <a:pPr lvl="3"/>
            <a:r>
              <a:rPr lang="de-DE" dirty="0" smtClean="0"/>
              <a:t>Vierte Ebene</a:t>
            </a:r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dirty="0" smtClean="0"/>
              <a:t>Mastertextformat bearbeiten</a:t>
            </a:r>
          </a:p>
          <a:p>
            <a:pPr lvl="1"/>
            <a:r>
              <a:rPr lang="de-DE" dirty="0" smtClean="0"/>
              <a:t>Zweite Ebene</a:t>
            </a:r>
          </a:p>
          <a:p>
            <a:pPr lvl="2"/>
            <a:r>
              <a:rPr lang="de-DE" dirty="0" smtClean="0"/>
              <a:t>Dritte Ebene</a:t>
            </a:r>
          </a:p>
          <a:p>
            <a:pPr lvl="3"/>
            <a:r>
              <a:rPr lang="de-DE" dirty="0" smtClean="0"/>
              <a:t>Vierte Ebene</a:t>
            </a:r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de-DE" smtClean="0"/>
              <a:t>17.09.21</a:t>
            </a:r>
            <a:endParaRPr lang="de-DE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 smtClean="0"/>
              <a:t>|   Stadt Bielefeld Amt für xxxx</a:t>
            </a:r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47CDE3-A38D-E441-BF47-DAAD4A0C3F70}" type="slidenum">
              <a:rPr lang="de-DE" smtClean="0"/>
              <a:t>‹Nr.›</a:t>
            </a:fld>
            <a:endParaRPr lang="de-DE"/>
          </a:p>
        </p:txBody>
      </p:sp>
      <p:sp>
        <p:nvSpPr>
          <p:cNvPr id="8" name="Textplatzhalter 7"/>
          <p:cNvSpPr>
            <a:spLocks noGrp="1"/>
          </p:cNvSpPr>
          <p:nvPr>
            <p:ph type="body" sz="quarter" idx="13" hasCustomPrompt="1"/>
          </p:nvPr>
        </p:nvSpPr>
        <p:spPr>
          <a:xfrm>
            <a:off x="457200" y="371475"/>
            <a:ext cx="7921625" cy="415925"/>
          </a:xfrm>
        </p:spPr>
        <p:txBody>
          <a:bodyPr>
            <a:normAutofit/>
          </a:bodyPr>
          <a:lstStyle>
            <a:lvl1pPr marL="0" indent="0">
              <a:buNone/>
              <a:defRPr sz="20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de-DE" dirty="0" smtClean="0"/>
              <a:t>Platz für eine Headline</a:t>
            </a: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18160571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de-DE" smtClean="0"/>
              <a:t>17.09.21</a:t>
            </a:r>
            <a:endParaRPr lang="de-DE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 smtClean="0"/>
              <a:t>|   Stadt Bielefeld Amt für xxxx</a:t>
            </a:r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47CDE3-A38D-E441-BF47-DAAD4A0C3F70}" type="slidenum">
              <a:rPr lang="de-DE" smtClean="0"/>
              <a:t>‹Nr.›</a:t>
            </a:fld>
            <a:endParaRPr lang="de-DE"/>
          </a:p>
        </p:txBody>
      </p:sp>
      <p:sp>
        <p:nvSpPr>
          <p:cNvPr id="8" name="Textplatzhalter 7"/>
          <p:cNvSpPr>
            <a:spLocks noGrp="1"/>
          </p:cNvSpPr>
          <p:nvPr>
            <p:ph type="body" sz="quarter" idx="13" hasCustomPrompt="1"/>
          </p:nvPr>
        </p:nvSpPr>
        <p:spPr>
          <a:xfrm>
            <a:off x="457200" y="371475"/>
            <a:ext cx="7921625" cy="415925"/>
          </a:xfrm>
        </p:spPr>
        <p:txBody>
          <a:bodyPr>
            <a:normAutofit/>
          </a:bodyPr>
          <a:lstStyle>
            <a:lvl1pPr marL="0" indent="0">
              <a:buNone/>
              <a:defRPr sz="20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de-DE" dirty="0" smtClean="0"/>
              <a:t>Platz für eine Headline</a:t>
            </a:r>
            <a:endParaRPr lang="de-DE" dirty="0"/>
          </a:p>
        </p:txBody>
      </p:sp>
      <p:sp>
        <p:nvSpPr>
          <p:cNvPr id="9" name="Bildplatzhalter 8"/>
          <p:cNvSpPr>
            <a:spLocks noGrp="1"/>
          </p:cNvSpPr>
          <p:nvPr>
            <p:ph type="pic" sz="quarter" idx="14"/>
          </p:nvPr>
        </p:nvSpPr>
        <p:spPr>
          <a:xfrm>
            <a:off x="0" y="887413"/>
            <a:ext cx="5708650" cy="3879850"/>
          </a:xfrm>
        </p:spPr>
        <p:txBody>
          <a:bodyPr/>
          <a:lstStyle/>
          <a:p>
            <a:endParaRPr lang="de-DE"/>
          </a:p>
        </p:txBody>
      </p:sp>
      <p:sp>
        <p:nvSpPr>
          <p:cNvPr id="11" name="Bildplatzhalter 10"/>
          <p:cNvSpPr>
            <a:spLocks noGrp="1"/>
          </p:cNvSpPr>
          <p:nvPr>
            <p:ph type="pic" sz="quarter" idx="15"/>
          </p:nvPr>
        </p:nvSpPr>
        <p:spPr>
          <a:xfrm>
            <a:off x="5708650" y="887413"/>
            <a:ext cx="3435350" cy="1944954"/>
          </a:xfrm>
        </p:spPr>
        <p:txBody>
          <a:bodyPr/>
          <a:lstStyle/>
          <a:p>
            <a:endParaRPr lang="de-DE"/>
          </a:p>
        </p:txBody>
      </p:sp>
      <p:sp>
        <p:nvSpPr>
          <p:cNvPr id="13" name="Bildplatzhalter 12"/>
          <p:cNvSpPr>
            <a:spLocks noGrp="1"/>
          </p:cNvSpPr>
          <p:nvPr>
            <p:ph type="pic" sz="quarter" idx="16"/>
          </p:nvPr>
        </p:nvSpPr>
        <p:spPr>
          <a:xfrm>
            <a:off x="5708650" y="2832367"/>
            <a:ext cx="3435350" cy="1934896"/>
          </a:xfrm>
        </p:spPr>
        <p:txBody>
          <a:bodyPr/>
          <a:lstStyle/>
          <a:p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62867476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Bildplatzhalter 8"/>
          <p:cNvSpPr>
            <a:spLocks noGrp="1"/>
          </p:cNvSpPr>
          <p:nvPr>
            <p:ph type="pic" sz="quarter" idx="14"/>
          </p:nvPr>
        </p:nvSpPr>
        <p:spPr>
          <a:xfrm>
            <a:off x="0" y="887412"/>
            <a:ext cx="9144000" cy="4256087"/>
          </a:xfrm>
        </p:spPr>
        <p:txBody>
          <a:bodyPr/>
          <a:lstStyle/>
          <a:p>
            <a:endParaRPr lang="de-DE"/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de-DE" smtClean="0"/>
              <a:t>17.09.21</a:t>
            </a:r>
            <a:endParaRPr lang="de-DE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 smtClean="0"/>
              <a:t>|   Stadt Bielefeld Amt für xxxx</a:t>
            </a:r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47CDE3-A38D-E441-BF47-DAAD4A0C3F70}" type="slidenum">
              <a:rPr lang="de-DE" smtClean="0"/>
              <a:t>‹Nr.›</a:t>
            </a:fld>
            <a:endParaRPr lang="de-DE"/>
          </a:p>
        </p:txBody>
      </p:sp>
      <p:sp>
        <p:nvSpPr>
          <p:cNvPr id="8" name="Textplatzhalter 7"/>
          <p:cNvSpPr>
            <a:spLocks noGrp="1"/>
          </p:cNvSpPr>
          <p:nvPr>
            <p:ph type="body" sz="quarter" idx="13" hasCustomPrompt="1"/>
          </p:nvPr>
        </p:nvSpPr>
        <p:spPr>
          <a:xfrm>
            <a:off x="457200" y="371475"/>
            <a:ext cx="7921625" cy="415925"/>
          </a:xfrm>
        </p:spPr>
        <p:txBody>
          <a:bodyPr>
            <a:normAutofit/>
          </a:bodyPr>
          <a:lstStyle>
            <a:lvl1pPr marL="0" indent="0">
              <a:buNone/>
              <a:defRPr sz="20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de-DE" dirty="0" smtClean="0"/>
              <a:t>Platz für eine Headline</a:t>
            </a: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19816468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emf"/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8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platzhalter 1"/>
          <p:cNvSpPr>
            <a:spLocks noGrp="1"/>
          </p:cNvSpPr>
          <p:nvPr>
            <p:ph type="title"/>
          </p:nvPr>
        </p:nvSpPr>
        <p:spPr>
          <a:xfrm>
            <a:off x="457200" y="982061"/>
            <a:ext cx="8229600" cy="857250"/>
          </a:xfrm>
          <a:prstGeom prst="rect">
            <a:avLst/>
          </a:prstGeom>
        </p:spPr>
        <p:txBody>
          <a:bodyPr vert="horz" lIns="0" tIns="45720" rIns="91440" bIns="45720" rtlCol="0" anchor="ctr">
            <a:normAutofit/>
          </a:bodyPr>
          <a:lstStyle/>
          <a:p>
            <a:r>
              <a:rPr lang="de-DE" dirty="0" smtClean="0"/>
              <a:t>Titel bearbeiten</a:t>
            </a:r>
            <a:endParaRPr lang="de-DE" dirty="0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457200" y="1839311"/>
            <a:ext cx="8229600" cy="2755312"/>
          </a:xfrm>
          <a:prstGeom prst="rect">
            <a:avLst/>
          </a:prstGeom>
        </p:spPr>
        <p:txBody>
          <a:bodyPr vert="horz" lIns="0" tIns="45720" rIns="91440" bIns="45720" rtlCol="0">
            <a:normAutofit/>
          </a:bodyPr>
          <a:lstStyle/>
          <a:p>
            <a:pPr lvl="0"/>
            <a:r>
              <a:rPr lang="de-DE" dirty="0" smtClean="0"/>
              <a:t>Mastertextformat bearbeiten</a:t>
            </a:r>
          </a:p>
          <a:p>
            <a:pPr lvl="1"/>
            <a:r>
              <a:rPr lang="de-DE" dirty="0" smtClean="0"/>
              <a:t>Zweite Ebene</a:t>
            </a:r>
          </a:p>
          <a:p>
            <a:pPr lvl="2"/>
            <a:r>
              <a:rPr lang="de-DE" dirty="0" smtClean="0"/>
              <a:t>Dritte Ebene</a:t>
            </a:r>
          </a:p>
          <a:p>
            <a:pPr lvl="3"/>
            <a:r>
              <a:rPr lang="de-DE" dirty="0" smtClean="0"/>
              <a:t>Vierte Ebene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874110" cy="273844"/>
          </a:xfrm>
          <a:prstGeom prst="rect">
            <a:avLst/>
          </a:prstGeom>
        </p:spPr>
        <p:txBody>
          <a:bodyPr vert="horz" lIns="0" tIns="45720" rIns="91440" bIns="45720" rtlCol="0" anchor="ctr"/>
          <a:lstStyle>
            <a:lvl1pPr algn="l">
              <a:defRPr sz="1200" b="1" i="0">
                <a:solidFill>
                  <a:schemeClr val="tx1"/>
                </a:solidFill>
              </a:defRPr>
            </a:lvl1pPr>
          </a:lstStyle>
          <a:p>
            <a:r>
              <a:rPr lang="de-DE" smtClean="0"/>
              <a:t>17.09.21</a:t>
            </a:r>
            <a:endParaRPr lang="de-DE" dirty="0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3"/>
          </p:nvPr>
        </p:nvSpPr>
        <p:spPr>
          <a:xfrm>
            <a:off x="1331310" y="4767263"/>
            <a:ext cx="6761656" cy="273844"/>
          </a:xfrm>
          <a:prstGeom prst="rect">
            <a:avLst/>
          </a:prstGeom>
        </p:spPr>
        <p:txBody>
          <a:bodyPr vert="horz" lIns="0" tIns="45720" rIns="91440" bIns="45720" rtlCol="0" anchor="ctr"/>
          <a:lstStyle>
            <a:lvl1pPr algn="l">
              <a:defRPr sz="1200">
                <a:solidFill>
                  <a:schemeClr val="tx1"/>
                </a:solidFill>
              </a:defRPr>
            </a:lvl1pPr>
          </a:lstStyle>
          <a:p>
            <a:r>
              <a:rPr lang="de-DE" smtClean="0"/>
              <a:t>|   Stadt Bielefeld Amt für xxxx</a:t>
            </a:r>
            <a:endParaRPr lang="de-DE" dirty="0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4"/>
          </p:nvPr>
        </p:nvSpPr>
        <p:spPr>
          <a:xfrm>
            <a:off x="8092967" y="4767263"/>
            <a:ext cx="593833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/>
                </a:solidFill>
              </a:defRPr>
            </a:lvl1pPr>
          </a:lstStyle>
          <a:p>
            <a:fld id="{F447CDE3-A38D-E441-BF47-DAAD4A0C3F70}" type="slidenum">
              <a:rPr lang="de-DE" smtClean="0"/>
              <a:pPr/>
              <a:t>‹Nr.›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33501264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</p:sldLayoutIdLst>
  <p:hf hdr="0"/>
  <p:txStyles>
    <p:titleStyle>
      <a:lvl1pPr algn="l" defTabSz="457200" rtl="0" eaLnBrk="1" latinLnBrk="0" hangingPunct="1">
        <a:spcBef>
          <a:spcPct val="0"/>
        </a:spcBef>
        <a:buNone/>
        <a:defRPr sz="3600" b="1" i="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de-DE" dirty="0" smtClean="0"/>
              <a:t>Umgang mit personeller Unterbesetzung in Kitas in Trägerschaft der Stadt Bielefeld </a:t>
            </a: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17614292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457200" y="1033434"/>
            <a:ext cx="8229600" cy="3561189"/>
          </a:xfrm>
        </p:spPr>
        <p:txBody>
          <a:bodyPr>
            <a:normAutofit fontScale="77500" lnSpcReduction="20000"/>
          </a:bodyPr>
          <a:lstStyle/>
          <a:p>
            <a:pPr marL="400050"/>
            <a:r>
              <a:rPr lang="de-DE" dirty="0"/>
              <a:t>Einrichtungen, in denen Kinder ganztägig oder für einen Teil des Tages betreut werden, </a:t>
            </a:r>
            <a:r>
              <a:rPr lang="de-DE" dirty="0" smtClean="0"/>
              <a:t>sind an gesetzliche Rahmenbedingungen gebunden (u.a. SGB VIII und </a:t>
            </a:r>
            <a:r>
              <a:rPr lang="de-DE" dirty="0" err="1" smtClean="0"/>
              <a:t>KiBiZ</a:t>
            </a:r>
            <a:r>
              <a:rPr lang="de-DE" dirty="0" smtClean="0"/>
              <a:t>) und benötigen </a:t>
            </a:r>
            <a:r>
              <a:rPr lang="de-DE" dirty="0"/>
              <a:t>für den Betrieb die Erlaubnis des Landesjugendamtes </a:t>
            </a:r>
            <a:r>
              <a:rPr lang="de-DE" dirty="0" smtClean="0"/>
              <a:t>(LWL: Landesjugendamt Westfalen-Lippe)</a:t>
            </a:r>
            <a:endParaRPr lang="de-DE" dirty="0"/>
          </a:p>
          <a:p>
            <a:r>
              <a:rPr lang="de-DE" dirty="0" smtClean="0"/>
              <a:t>Der LWL hat die Arbeitshilfe </a:t>
            </a:r>
            <a:r>
              <a:rPr lang="de-DE" i="1" dirty="0" smtClean="0"/>
              <a:t>Aufsichtsrechtliche </a:t>
            </a:r>
            <a:r>
              <a:rPr lang="de-DE" i="1" dirty="0"/>
              <a:t>Grundlage - Umgang mit personeller Unterbesetzung in betriebserlaubnispflichtigen Tageseinrichtungen für Kinder gemäß §§ 45 ff. SGB </a:t>
            </a:r>
            <a:r>
              <a:rPr lang="de-DE" i="1" dirty="0" smtClean="0"/>
              <a:t>VIII </a:t>
            </a:r>
            <a:r>
              <a:rPr lang="de-DE" dirty="0" smtClean="0"/>
              <a:t>herausgegeben</a:t>
            </a:r>
          </a:p>
          <a:p>
            <a:pPr lvl="2">
              <a:buFont typeface="Courier New" panose="02070309020205020404" pitchFamily="49" charset="0"/>
              <a:buChar char="o"/>
            </a:pPr>
            <a:r>
              <a:rPr lang="de-DE" dirty="0" smtClean="0"/>
              <a:t>Darin sind u.a. Maßnahmen zur Prävention und Intervention bei personeller Unterbesetzung aufgelistet </a:t>
            </a:r>
          </a:p>
          <a:p>
            <a:pPr lvl="2">
              <a:buFont typeface="Courier New" panose="02070309020205020404" pitchFamily="49" charset="0"/>
              <a:buChar char="o"/>
            </a:pPr>
            <a:r>
              <a:rPr lang="de-DE" dirty="0" smtClean="0"/>
              <a:t>Empfehlung zur Erstellung eines trägereigenen Maßnahmenkataloges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de-DE" dirty="0" smtClean="0"/>
              <a:t>08.01.2025</a:t>
            </a:r>
            <a:endParaRPr lang="de-DE" dirty="0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 dirty="0" smtClean="0"/>
              <a:t>|   Stadt Bielefeld Amt für Jugend und Familie -Jugendamt</a:t>
            </a:r>
            <a:endParaRPr lang="de-DE" dirty="0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47CDE3-A38D-E441-BF47-DAAD4A0C3F70}" type="slidenum">
              <a:rPr lang="de-DE" smtClean="0"/>
              <a:t>2</a:t>
            </a:fld>
            <a:endParaRPr lang="de-DE"/>
          </a:p>
        </p:txBody>
      </p:sp>
      <p:sp>
        <p:nvSpPr>
          <p:cNvPr id="7" name="Textplatzhalter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de-DE" dirty="0" smtClean="0"/>
              <a:t>Rechtliche Grundlagen</a:t>
            </a: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18451585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457200" y="1011792"/>
            <a:ext cx="8229600" cy="3582831"/>
          </a:xfrm>
        </p:spPr>
        <p:txBody>
          <a:bodyPr>
            <a:normAutofit fontScale="70000" lnSpcReduction="20000"/>
          </a:bodyPr>
          <a:lstStyle/>
          <a:p>
            <a:r>
              <a:rPr lang="de-DE" dirty="0" smtClean="0"/>
              <a:t>Der ehemalige Geschäftsbereichsleiter erarbeitete bereits erste Maßnahmen und führte Anfang 2024 das rollierende System ein (Elternbrief vom 07.02.2024)</a:t>
            </a:r>
          </a:p>
          <a:p>
            <a:r>
              <a:rPr lang="de-DE" dirty="0" smtClean="0"/>
              <a:t>1. Halbjahr 2024: Ausbau des Maßnahmenkataloges in GB 510.5 unter Mitwirkung der KiTa-Leitungen und der Teams sowie Erstellung eines Notfallplans für Eltern in einfacher Sprache und in mehrerer Übersetzungen</a:t>
            </a:r>
          </a:p>
          <a:p>
            <a:r>
              <a:rPr lang="de-DE" dirty="0" smtClean="0"/>
              <a:t>Maßnahmenkatalog besteht aus über 20 Maßnahmen </a:t>
            </a:r>
            <a:r>
              <a:rPr lang="de-DE" dirty="0"/>
              <a:t>zur Prävention und Intervention </a:t>
            </a:r>
            <a:r>
              <a:rPr lang="de-DE" dirty="0" smtClean="0"/>
              <a:t>und ist nach dem Ampelprinzip (rot-gelb-grün) aufgebaut</a:t>
            </a:r>
          </a:p>
          <a:p>
            <a:r>
              <a:rPr lang="de-DE" dirty="0" smtClean="0"/>
              <a:t>Das rollierende System stellt vor der Schließung der Einrichtung die vorletzte Maßnahme </a:t>
            </a:r>
            <a:r>
              <a:rPr lang="de-DE" dirty="0"/>
              <a:t>bei personeller Unterbesetzung </a:t>
            </a:r>
            <a:r>
              <a:rPr lang="de-DE" dirty="0" smtClean="0"/>
              <a:t>dar</a:t>
            </a:r>
          </a:p>
          <a:p>
            <a:r>
              <a:rPr lang="de-DE" dirty="0" smtClean="0"/>
              <a:t>August/September 2024: Notfallplan wurde den Elternbeiräten vorgestellt und gemeinsam individuell auf die Einrichtung angepasst </a:t>
            </a:r>
          </a:p>
          <a:p>
            <a:r>
              <a:rPr lang="de-DE" dirty="0" smtClean="0"/>
              <a:t>September/Oktober 2024: Eltern wurden schriftlich über den Notfallplan </a:t>
            </a:r>
            <a:r>
              <a:rPr lang="de-DE" dirty="0"/>
              <a:t>der jeweiligen </a:t>
            </a:r>
            <a:r>
              <a:rPr lang="de-DE" dirty="0" smtClean="0"/>
              <a:t>Einrichtung informiert und gaben ihr schriftliches Einverständnis.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de-DE" dirty="0" smtClean="0"/>
              <a:t>08.01.2025</a:t>
            </a:r>
            <a:endParaRPr lang="de-DE" dirty="0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 dirty="0" smtClean="0"/>
              <a:t>|   Stadt Bielefeld Amt für Jugend und Familie - Jugendamt</a:t>
            </a:r>
            <a:endParaRPr lang="de-DE" dirty="0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47CDE3-A38D-E441-BF47-DAAD4A0C3F70}" type="slidenum">
              <a:rPr lang="de-DE" smtClean="0"/>
              <a:t>3</a:t>
            </a:fld>
            <a:endParaRPr lang="de-DE"/>
          </a:p>
        </p:txBody>
      </p:sp>
      <p:sp>
        <p:nvSpPr>
          <p:cNvPr id="7" name="Textplatzhalter 6"/>
          <p:cNvSpPr>
            <a:spLocks noGrp="1"/>
          </p:cNvSpPr>
          <p:nvPr>
            <p:ph type="body" sz="quarter" idx="13"/>
          </p:nvPr>
        </p:nvSpPr>
        <p:spPr/>
        <p:txBody>
          <a:bodyPr>
            <a:normAutofit/>
          </a:bodyPr>
          <a:lstStyle/>
          <a:p>
            <a:r>
              <a:rPr lang="de-DE" dirty="0" smtClean="0"/>
              <a:t>Maßnahmenkatalog bei personeller Unterbesetzung</a:t>
            </a: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42844598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457200" y="968507"/>
            <a:ext cx="8229600" cy="3626116"/>
          </a:xfrm>
        </p:spPr>
        <p:txBody>
          <a:bodyPr>
            <a:normAutofit fontScale="92500" lnSpcReduction="20000"/>
          </a:bodyPr>
          <a:lstStyle/>
          <a:p>
            <a:r>
              <a:rPr lang="de-DE" dirty="0" smtClean="0"/>
              <a:t>Maßnahmenkatalog sieht diverse Umsetzungsmöglichkeiten für das rollierende System vor:</a:t>
            </a:r>
          </a:p>
          <a:p>
            <a:pPr lvl="1">
              <a:buFont typeface="Courier New" panose="02070309020205020404" pitchFamily="49" charset="0"/>
              <a:buChar char="o"/>
            </a:pPr>
            <a:r>
              <a:rPr lang="de-DE" dirty="0" smtClean="0"/>
              <a:t>feste Tage</a:t>
            </a:r>
          </a:p>
          <a:p>
            <a:pPr lvl="1">
              <a:buFont typeface="Courier New" panose="02070309020205020404" pitchFamily="49" charset="0"/>
              <a:buChar char="o"/>
            </a:pPr>
            <a:r>
              <a:rPr lang="de-DE" dirty="0" smtClean="0"/>
              <a:t>fortlaufend</a:t>
            </a:r>
          </a:p>
          <a:p>
            <a:pPr lvl="1">
              <a:buFont typeface="Courier New" panose="02070309020205020404" pitchFamily="49" charset="0"/>
              <a:buChar char="o"/>
            </a:pPr>
            <a:r>
              <a:rPr lang="de-DE" dirty="0" smtClean="0"/>
              <a:t>neue Gruppenbildung (Geschwisterkinder/ Elternwunsch/ Partnergruppen U3 + Ü3).</a:t>
            </a:r>
          </a:p>
          <a:p>
            <a:r>
              <a:rPr lang="de-DE" dirty="0" smtClean="0"/>
              <a:t>Der Elternbeirat der jeweiligen KiTa gestaltet die Umsetzung des rollierenden Systems mit.</a:t>
            </a:r>
            <a:r>
              <a:rPr lang="de-DE" dirty="0"/>
              <a:t> Gestaltungshinweise </a:t>
            </a:r>
            <a:r>
              <a:rPr lang="de-DE" dirty="0" smtClean="0"/>
              <a:t>werden dabei angemessen berücksichtigt (§ </a:t>
            </a:r>
            <a:r>
              <a:rPr lang="de-DE" dirty="0"/>
              <a:t>10 Abs. 4 </a:t>
            </a:r>
            <a:r>
              <a:rPr lang="de-DE" dirty="0" err="1" smtClean="0"/>
              <a:t>KiBiz</a:t>
            </a:r>
            <a:r>
              <a:rPr lang="de-DE" dirty="0" smtClean="0"/>
              <a:t>).</a:t>
            </a:r>
          </a:p>
          <a:p>
            <a:r>
              <a:rPr lang="de-DE" dirty="0" smtClean="0"/>
              <a:t>Der Maßnahmenkatalog sieht Härtefallregelungen vor.</a:t>
            </a:r>
          </a:p>
          <a:p>
            <a:pPr marL="0" indent="0">
              <a:buNone/>
            </a:pPr>
            <a:endParaRPr lang="de-DE" i="1" dirty="0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de-DE" dirty="0" smtClean="0"/>
              <a:t>08.01.2025</a:t>
            </a:r>
            <a:endParaRPr lang="de-DE" dirty="0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 dirty="0" smtClean="0"/>
              <a:t>|   Stadt Bielefeld Amt für Jugend und Familie -Jugendamt</a:t>
            </a:r>
            <a:endParaRPr lang="de-DE" dirty="0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47CDE3-A38D-E441-BF47-DAAD4A0C3F70}" type="slidenum">
              <a:rPr lang="de-DE" smtClean="0"/>
              <a:t>4</a:t>
            </a:fld>
            <a:endParaRPr lang="de-DE"/>
          </a:p>
        </p:txBody>
      </p:sp>
      <p:sp>
        <p:nvSpPr>
          <p:cNvPr id="7" name="Textplatzhalter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de-DE" dirty="0" smtClean="0"/>
              <a:t>Das rollierende System</a:t>
            </a: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40997606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Inhaltsplatzhalter 1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702421886"/>
              </p:ext>
            </p:extLst>
          </p:nvPr>
        </p:nvGraphicFramePr>
        <p:xfrm>
          <a:off x="303212" y="950607"/>
          <a:ext cx="8229600" cy="381124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de-DE" dirty="0" smtClean="0"/>
              <a:t>08.01.2025</a:t>
            </a:r>
            <a:endParaRPr lang="de-DE" dirty="0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 dirty="0" smtClean="0"/>
              <a:t>|   Stadt Bielefeld Amt für Jugend und Familie -Jugendamt</a:t>
            </a:r>
            <a:endParaRPr lang="de-DE" dirty="0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47CDE3-A38D-E441-BF47-DAAD4A0C3F70}" type="slidenum">
              <a:rPr lang="de-DE" smtClean="0"/>
              <a:t>5</a:t>
            </a:fld>
            <a:endParaRPr lang="de-DE"/>
          </a:p>
        </p:txBody>
      </p:sp>
      <p:sp>
        <p:nvSpPr>
          <p:cNvPr id="7" name="Textplatzhalter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de-DE" dirty="0" smtClean="0"/>
              <a:t>Faktoren, die bei Personalmangel zu berücksichtigen sind</a:t>
            </a: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30351026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457200" y="979328"/>
            <a:ext cx="8229600" cy="3615295"/>
          </a:xfrm>
        </p:spPr>
        <p:txBody>
          <a:bodyPr>
            <a:normAutofit fontScale="77500" lnSpcReduction="20000"/>
          </a:bodyPr>
          <a:lstStyle/>
          <a:p>
            <a:r>
              <a:rPr lang="de-DE" b="1" dirty="0"/>
              <a:t>LWL-Landesjugendamt Westfalen im Rundschreiben 19/2024 (Juni 2024): </a:t>
            </a:r>
          </a:p>
          <a:p>
            <a:pPr marL="0" indent="0">
              <a:buNone/>
            </a:pPr>
            <a:r>
              <a:rPr lang="de-DE" dirty="0"/>
              <a:t>Auch bei eingeschränktem Betreuungsangebot sind bei der Belegung einer Tageseinrichtung für Kinder </a:t>
            </a:r>
          </a:p>
          <a:p>
            <a:pPr lvl="1">
              <a:buFont typeface="Courier New" panose="02070309020205020404" pitchFamily="49" charset="0"/>
              <a:buChar char="o"/>
            </a:pPr>
            <a:r>
              <a:rPr lang="de-DE" i="1" dirty="0"/>
              <a:t>das Diskriminierungsverbot (§ 7 </a:t>
            </a:r>
            <a:r>
              <a:rPr lang="de-DE" i="1" dirty="0" err="1"/>
              <a:t>KiBiz</a:t>
            </a:r>
            <a:r>
              <a:rPr lang="de-DE" i="1" dirty="0"/>
              <a:t>), </a:t>
            </a:r>
          </a:p>
          <a:p>
            <a:pPr lvl="1">
              <a:buFont typeface="Courier New" panose="02070309020205020404" pitchFamily="49" charset="0"/>
              <a:buChar char="o"/>
            </a:pPr>
            <a:r>
              <a:rPr lang="de-DE" i="1" dirty="0"/>
              <a:t>der Rechtsanspruch des Kindes (§ 2 </a:t>
            </a:r>
            <a:r>
              <a:rPr lang="de-DE" i="1" dirty="0" err="1"/>
              <a:t>KiBiz</a:t>
            </a:r>
            <a:r>
              <a:rPr lang="de-DE" i="1" dirty="0"/>
              <a:t>), </a:t>
            </a:r>
          </a:p>
          <a:p>
            <a:pPr lvl="1">
              <a:buFont typeface="Courier New" panose="02070309020205020404" pitchFamily="49" charset="0"/>
              <a:buChar char="o"/>
            </a:pPr>
            <a:r>
              <a:rPr lang="de-DE" i="1" dirty="0"/>
              <a:t>der Grundsatz der Chancengleichheit (§ 15 Abs. 4 </a:t>
            </a:r>
            <a:r>
              <a:rPr lang="de-DE" i="1" dirty="0" err="1"/>
              <a:t>KiBiz</a:t>
            </a:r>
            <a:r>
              <a:rPr lang="de-DE" i="1" dirty="0"/>
              <a:t>) und </a:t>
            </a:r>
          </a:p>
          <a:p>
            <a:pPr lvl="1">
              <a:buFont typeface="Courier New" panose="02070309020205020404" pitchFamily="49" charset="0"/>
              <a:buChar char="o"/>
            </a:pPr>
            <a:r>
              <a:rPr lang="de-DE" i="1" dirty="0"/>
              <a:t>der Grundsatz der Vermeidung und des Abbaus von Benachteiligung </a:t>
            </a:r>
            <a:r>
              <a:rPr lang="de-DE" dirty="0"/>
              <a:t>zu beachten. </a:t>
            </a:r>
            <a:endParaRPr lang="de-DE" dirty="0" smtClean="0"/>
          </a:p>
          <a:p>
            <a:r>
              <a:rPr lang="de-DE" i="1" dirty="0" smtClean="0"/>
              <a:t>„Dem </a:t>
            </a:r>
            <a:r>
              <a:rPr lang="de-DE" i="1" dirty="0"/>
              <a:t>würde es zum Beispiel zuwiderlaufen, </a:t>
            </a:r>
            <a:r>
              <a:rPr lang="de-DE" i="1" dirty="0" smtClean="0"/>
              <a:t>wenn </a:t>
            </a:r>
            <a:r>
              <a:rPr lang="de-DE" i="1" dirty="0"/>
              <a:t>bei eingeschränktem Betreuungsangebot nur </a:t>
            </a:r>
            <a:r>
              <a:rPr lang="de-DE" i="1" dirty="0" smtClean="0"/>
              <a:t>Kinder </a:t>
            </a:r>
            <a:r>
              <a:rPr lang="de-DE" i="1" dirty="0"/>
              <a:t>berücksichtigt würden, deren Eltern </a:t>
            </a:r>
            <a:r>
              <a:rPr lang="de-DE" i="1" dirty="0" smtClean="0"/>
              <a:t>erwerbstätig sind.“ </a:t>
            </a:r>
            <a:r>
              <a:rPr lang="de-DE" dirty="0" smtClean="0"/>
              <a:t>(</a:t>
            </a:r>
            <a:r>
              <a:rPr lang="de-DE" dirty="0"/>
              <a:t>Aufsichtsrechtliche Grundlage </a:t>
            </a:r>
            <a:r>
              <a:rPr lang="de-DE" dirty="0" smtClean="0"/>
              <a:t>S.18 LVR/LWL)</a:t>
            </a:r>
          </a:p>
          <a:p>
            <a:pPr lvl="1">
              <a:buFont typeface="Courier New" panose="02070309020205020404" pitchFamily="49" charset="0"/>
              <a:buChar char="o"/>
            </a:pPr>
            <a:endParaRPr lang="de-DE" dirty="0"/>
          </a:p>
          <a:p>
            <a:pPr lvl="1">
              <a:buFont typeface="Courier New" panose="02070309020205020404" pitchFamily="49" charset="0"/>
              <a:buChar char="o"/>
            </a:pPr>
            <a:endParaRPr lang="de-DE" dirty="0"/>
          </a:p>
          <a:p>
            <a:endParaRPr lang="de-DE" dirty="0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de-DE" dirty="0" smtClean="0"/>
              <a:t>08.01.2025</a:t>
            </a:r>
            <a:endParaRPr lang="de-DE" dirty="0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 dirty="0" smtClean="0"/>
              <a:t>|   Stadt Bielefeld Amt für Jugend und Familie -Jugendamt</a:t>
            </a:r>
            <a:endParaRPr lang="de-DE" dirty="0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47CDE3-A38D-E441-BF47-DAAD4A0C3F70}" type="slidenum">
              <a:rPr lang="de-DE" smtClean="0"/>
              <a:t>6</a:t>
            </a:fld>
            <a:endParaRPr lang="de-DE"/>
          </a:p>
        </p:txBody>
      </p:sp>
      <p:sp>
        <p:nvSpPr>
          <p:cNvPr id="7" name="Textplatzhalter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de-DE" dirty="0" smtClean="0"/>
              <a:t>Rechtsicheres Handeln bei personeller Unterbesetzung</a:t>
            </a: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22209638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umsplatzhalt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de-DE" dirty="0" smtClean="0"/>
              <a:t>08.01.2025</a:t>
            </a:r>
            <a:endParaRPr lang="de-DE" dirty="0"/>
          </a:p>
        </p:txBody>
      </p:sp>
      <p:sp>
        <p:nvSpPr>
          <p:cNvPr id="3" name="Fußzeilenplatzhalt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 dirty="0" smtClean="0"/>
              <a:t>|   Stadt Bielefeld Amt für Jugend und Familie -Jugendamt</a:t>
            </a:r>
            <a:endParaRPr lang="de-DE" dirty="0"/>
          </a:p>
        </p:txBody>
      </p:sp>
      <p:sp>
        <p:nvSpPr>
          <p:cNvPr id="4" name="Titel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 smtClean="0"/>
              <a:t>Vielen Dank!</a:t>
            </a:r>
            <a:endParaRPr lang="de-DE" dirty="0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47CDE3-A38D-E441-BF47-DAAD4A0C3F70}" type="slidenum">
              <a:rPr lang="de-DE" smtClean="0"/>
              <a:pPr/>
              <a:t>7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0063766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-Design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 Klassisch 2">
      <a:majorFont>
        <a:latin typeface="Arial"/>
        <a:ea typeface=""/>
        <a:cs typeface=""/>
        <a:font script="Jpan" typeface="ＭＳ Ｐゴシック"/>
        <a:font script="Hang" typeface="돋움"/>
        <a:font script="Hans" typeface="华文新魏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돋움"/>
        <a:font script="Hans" typeface="华文新魏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-Design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Office-Design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551</Words>
  <Application>Microsoft Office PowerPoint</Application>
  <PresentationFormat>Bildschirmpräsentation (16:9)</PresentationFormat>
  <Paragraphs>66</Paragraphs>
  <Slides>7</Slides>
  <Notes>0</Notes>
  <HiddenSlides>0</HiddenSlides>
  <MMClips>0</MMClips>
  <ScaleCrop>false</ScaleCrop>
  <HeadingPairs>
    <vt:vector size="6" baseType="variant">
      <vt:variant>
        <vt:lpstr>Verwendete Schriftarten</vt:lpstr>
      </vt:variant>
      <vt:variant>
        <vt:i4>3</vt:i4>
      </vt:variant>
      <vt:variant>
        <vt:lpstr>Design</vt:lpstr>
      </vt:variant>
      <vt:variant>
        <vt:i4>1</vt:i4>
      </vt:variant>
      <vt:variant>
        <vt:lpstr>Folientitel</vt:lpstr>
      </vt:variant>
      <vt:variant>
        <vt:i4>7</vt:i4>
      </vt:variant>
    </vt:vector>
  </HeadingPairs>
  <TitlesOfParts>
    <vt:vector size="11" baseType="lpstr">
      <vt:lpstr>Arial</vt:lpstr>
      <vt:lpstr>Calibri</vt:lpstr>
      <vt:lpstr>Courier New</vt:lpstr>
      <vt:lpstr>Office-Design</vt:lpstr>
      <vt:lpstr>Umgang mit personeller Unterbesetzung in Kitas in Trägerschaft der Stadt Bielefeld 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Vielen Dank!</vt:lpstr>
    </vt:vector>
  </TitlesOfParts>
  <Company>de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PowerPoint-Präsentation</dc:title>
  <dc:creator>B K</dc:creator>
  <cp:lastModifiedBy>Stute, Jan-Hendrik (510.5)</cp:lastModifiedBy>
  <cp:revision>184</cp:revision>
  <cp:lastPrinted>2025-01-08T14:39:38Z</cp:lastPrinted>
  <dcterms:created xsi:type="dcterms:W3CDTF">2021-01-28T08:45:26Z</dcterms:created>
  <dcterms:modified xsi:type="dcterms:W3CDTF">2025-01-08T15:00:08Z</dcterms:modified>
</cp:coreProperties>
</file>