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1" r:id="rId2"/>
    <p:sldId id="318" r:id="rId3"/>
    <p:sldId id="319" r:id="rId4"/>
    <p:sldId id="320" r:id="rId5"/>
    <p:sldId id="312" r:id="rId6"/>
    <p:sldId id="314" r:id="rId7"/>
    <p:sldId id="313" r:id="rId8"/>
    <p:sldId id="321" r:id="rId9"/>
    <p:sldId id="315" r:id="rId10"/>
    <p:sldId id="316" r:id="rId11"/>
    <p:sldId id="317" r:id="rId12"/>
    <p:sldId id="279" r:id="rId13"/>
  </p:sldIdLst>
  <p:sldSz cx="9144000" cy="6858000" type="screen4x3"/>
  <p:notesSz cx="9926638" cy="6797675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" userDrawn="1">
          <p15:clr>
            <a:srgbClr val="A4A3A4"/>
          </p15:clr>
        </p15:guide>
        <p15:guide id="2" pos="174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oggemöller, Steven (600.42)" initials="PS(" lastIdx="14" clrIdx="0">
    <p:extLst>
      <p:ext uri="{19B8F6BF-5375-455C-9EA6-DF929625EA0E}">
        <p15:presenceInfo xmlns:p15="http://schemas.microsoft.com/office/powerpoint/2012/main" userId="S-1-5-21-3357175217-3984664031-4212603062-143800" providerId="AD"/>
      </p:ext>
    </p:extLst>
  </p:cmAuthor>
  <p:cmAuthor id="2" name="Rose, Johanna (600.42)" initials="RJ(" lastIdx="14" clrIdx="1">
    <p:extLst>
      <p:ext uri="{19B8F6BF-5375-455C-9EA6-DF929625EA0E}">
        <p15:presenceInfo xmlns:p15="http://schemas.microsoft.com/office/powerpoint/2012/main" userId="S-1-5-21-3357175217-3984664031-4212603062-12261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0000"/>
    <a:srgbClr val="FDA3A1"/>
    <a:srgbClr val="0000CC"/>
    <a:srgbClr val="FFFF99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13" autoAdjust="0"/>
    <p:restoredTop sz="96187" autoAdjust="0"/>
  </p:normalViewPr>
  <p:slideViewPr>
    <p:cSldViewPr snapToGrid="0">
      <p:cViewPr varScale="1">
        <p:scale>
          <a:sx n="102" d="100"/>
          <a:sy n="102" d="100"/>
        </p:scale>
        <p:origin x="270" y="108"/>
      </p:cViewPr>
      <p:guideLst>
        <p:guide orient="horz" pos="210"/>
        <p:guide pos="174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281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1543" cy="341065"/>
          </a:xfrm>
          <a:prstGeom prst="rect">
            <a:avLst/>
          </a:prstGeom>
        </p:spPr>
        <p:txBody>
          <a:bodyPr vert="horz" lIns="91732" tIns="45866" rIns="91732" bIns="45866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622799" y="1"/>
            <a:ext cx="4301543" cy="341065"/>
          </a:xfrm>
          <a:prstGeom prst="rect">
            <a:avLst/>
          </a:prstGeom>
        </p:spPr>
        <p:txBody>
          <a:bodyPr vert="horz" lIns="91732" tIns="45866" rIns="91732" bIns="45866" rtlCol="0"/>
          <a:lstStyle>
            <a:lvl1pPr algn="r">
              <a:defRPr sz="1200"/>
            </a:lvl1pPr>
          </a:lstStyle>
          <a:p>
            <a:fld id="{C0C3C711-510C-4D2B-93D5-D975CCC7DFDB}" type="datetimeFigureOut">
              <a:rPr lang="de-DE" smtClean="0"/>
              <a:t>31.08.2023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41064"/>
          </a:xfrm>
          <a:prstGeom prst="rect">
            <a:avLst/>
          </a:prstGeom>
        </p:spPr>
        <p:txBody>
          <a:bodyPr vert="horz" lIns="91732" tIns="45866" rIns="91732" bIns="4586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41064"/>
          </a:xfrm>
          <a:prstGeom prst="rect">
            <a:avLst/>
          </a:prstGeom>
        </p:spPr>
        <p:txBody>
          <a:bodyPr vert="horz" lIns="91732" tIns="45866" rIns="91732" bIns="45866" rtlCol="0" anchor="b"/>
          <a:lstStyle>
            <a:lvl1pPr algn="r">
              <a:defRPr sz="1200"/>
            </a:lvl1pPr>
          </a:lstStyle>
          <a:p>
            <a:fld id="{2DB7FEA7-4F09-4CD7-B439-D21EE8C821E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44267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1543" cy="341065"/>
          </a:xfrm>
          <a:prstGeom prst="rect">
            <a:avLst/>
          </a:prstGeom>
        </p:spPr>
        <p:txBody>
          <a:bodyPr vert="horz" lIns="91732" tIns="45866" rIns="91732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5622799" y="1"/>
            <a:ext cx="4301543" cy="341065"/>
          </a:xfrm>
          <a:prstGeom prst="rect">
            <a:avLst/>
          </a:prstGeom>
        </p:spPr>
        <p:txBody>
          <a:bodyPr vert="horz" lIns="91732" tIns="45866" rIns="91732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A13353B-ECAA-4F6D-AFB5-E6C0C489EA94}" type="datetimeFigureOut">
              <a:rPr lang="de-DE"/>
              <a:pPr>
                <a:defRPr/>
              </a:pPr>
              <a:t>31.08.2023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2" tIns="45866" rIns="91732" bIns="45866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992664" y="3271382"/>
            <a:ext cx="7941310" cy="2676585"/>
          </a:xfrm>
          <a:prstGeom prst="rect">
            <a:avLst/>
          </a:prstGeom>
        </p:spPr>
        <p:txBody>
          <a:bodyPr vert="horz" lIns="91732" tIns="45866" rIns="91732" bIns="45866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41064"/>
          </a:xfrm>
          <a:prstGeom prst="rect">
            <a:avLst/>
          </a:prstGeom>
        </p:spPr>
        <p:txBody>
          <a:bodyPr vert="horz" lIns="91732" tIns="45866" rIns="91732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41064"/>
          </a:xfrm>
          <a:prstGeom prst="rect">
            <a:avLst/>
          </a:prstGeom>
        </p:spPr>
        <p:txBody>
          <a:bodyPr vert="horz" lIns="91732" tIns="45866" rIns="91732" bIns="45866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1BAC24-1D9A-42F5-AF2F-28CA7AA3E47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45109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1BAC24-1D9A-42F5-AF2F-28CA7AA3E475}" type="slidenum">
              <a:rPr lang="de-DE" smtClean="0"/>
              <a:pPr>
                <a:defRPr/>
              </a:pPr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954371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de-DE" altLang="de-DE"/>
          </a:p>
        </p:txBody>
      </p:sp>
      <p:sp>
        <p:nvSpPr>
          <p:cNvPr id="614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5326" indent="-286664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6657" indent="-229331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5319" indent="-229331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63982" indent="-229331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22644" indent="-2293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81306" indent="-2293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39970" indent="-2293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98632" indent="-22933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EB5479-1DA2-4200-A3B5-44723F66B8E4}" type="slidenum">
              <a:rPr lang="de-DE" altLang="de-DE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606985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 userDrawn="1"/>
        </p:nvSpPr>
        <p:spPr bwMode="auto">
          <a:xfrm>
            <a:off x="2695575" y="5786438"/>
            <a:ext cx="2555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</a:t>
            </a:r>
          </a:p>
        </p:txBody>
      </p:sp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6" y="3116236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/>
              <a:t>16.11.2016</a:t>
            </a:r>
            <a:endParaRPr lang="de-DE" dirty="0"/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6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Thema des Vortrags</a:t>
            </a:r>
            <a:br>
              <a:rPr lang="de-DE" dirty="0"/>
            </a:br>
            <a:r>
              <a:rPr lang="de-DE" dirty="0"/>
              <a:t>Sogar mit 2. Zeile</a:t>
            </a:r>
          </a:p>
        </p:txBody>
      </p:sp>
      <p:sp>
        <p:nvSpPr>
          <p:cNvPr id="6" name="Inhaltsplatzhalter 19"/>
          <p:cNvSpPr>
            <a:spLocks noGrp="1"/>
          </p:cNvSpPr>
          <p:nvPr>
            <p:ph sz="quarter" idx="16" hasCustomPrompt="1"/>
          </p:nvPr>
        </p:nvSpPr>
        <p:spPr>
          <a:xfrm>
            <a:off x="2684462" y="6088506"/>
            <a:ext cx="5833896" cy="60792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Amt für Beispieltexte</a:t>
            </a:r>
            <a:br>
              <a:rPr lang="de-DE" dirty="0"/>
            </a:br>
            <a:r>
              <a:rPr lang="de-DE" dirty="0"/>
              <a:t>Ggf. 2. Zeile</a:t>
            </a:r>
          </a:p>
        </p:txBody>
      </p:sp>
    </p:spTree>
    <p:extLst>
      <p:ext uri="{BB962C8B-B14F-4D97-AF65-F5344CB8AC3E}">
        <p14:creationId xmlns:p14="http://schemas.microsoft.com/office/powerpoint/2010/main" val="4174957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: Inhalt">
    <p:bg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4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lvl="0"/>
            <a:endParaRPr lang="de-DE" dirty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28650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18.11.2016</a:t>
            </a:r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0" y="6474624"/>
            <a:ext cx="3678655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Stadt Bielefeld | Amt für Beispieltext</a:t>
            </a:r>
          </a:p>
        </p:txBody>
      </p:sp>
    </p:spTree>
    <p:extLst>
      <p:ext uri="{BB962C8B-B14F-4D97-AF65-F5344CB8AC3E}">
        <p14:creationId xmlns:p14="http://schemas.microsoft.com/office/powerpoint/2010/main" val="790187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nner">
    <p:bg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0" y="1736132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Trennseite</a:t>
            </a:r>
            <a:r>
              <a:rPr lang="en-US" dirty="0"/>
              <a:t> </a:t>
            </a:r>
            <a:r>
              <a:rPr lang="en-US" dirty="0" err="1"/>
              <a:t>Blindtext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2664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903812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343425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4"/>
          </p:nvPr>
        </p:nvSpPr>
        <p:spPr>
          <a:xfrm>
            <a:off x="2654510" y="2894319"/>
            <a:ext cx="1747587" cy="395183"/>
          </a:xfrm>
        </p:spPr>
        <p:txBody>
          <a:bodyPr/>
          <a:lstStyle/>
          <a:p>
            <a:r>
              <a:rPr lang="de-DE" dirty="0"/>
              <a:t>31.08.2023		            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5"/>
          </p:nvPr>
        </p:nvSpPr>
        <p:spPr>
          <a:xfrm>
            <a:off x="2671136" y="3422058"/>
            <a:ext cx="6938375" cy="1972901"/>
          </a:xfrm>
        </p:spPr>
        <p:txBody>
          <a:bodyPr>
            <a:noAutofit/>
          </a:bodyPr>
          <a:lstStyle/>
          <a:p>
            <a:r>
              <a:rPr lang="de-DE" sz="3200" dirty="0"/>
              <a:t>Bebauungsplan Nr. II/2/27.02 „Feuerwehrgerätehaus Schildesche an der Westerfeldstraße“</a:t>
            </a:r>
          </a:p>
          <a:p>
            <a:r>
              <a:rPr lang="de-DE" sz="2000" b="0" dirty="0"/>
              <a:t>Aufstellungs- und Änderungsbeschluss</a:t>
            </a:r>
          </a:p>
          <a:p>
            <a:pPr>
              <a:spcBef>
                <a:spcPts val="0"/>
              </a:spcBef>
            </a:pPr>
            <a:endParaRPr lang="de-DE" sz="2000" dirty="0"/>
          </a:p>
        </p:txBody>
      </p:sp>
      <p:sp>
        <p:nvSpPr>
          <p:cNvPr id="4" name="Inhaltsplatzhalter 3"/>
          <p:cNvSpPr>
            <a:spLocks noGrp="1"/>
          </p:cNvSpPr>
          <p:nvPr>
            <p:ph sz="quarter" idx="16"/>
          </p:nvPr>
        </p:nvSpPr>
        <p:spPr>
          <a:xfrm>
            <a:off x="2684462" y="6088506"/>
            <a:ext cx="5833896" cy="607923"/>
          </a:xfrm>
        </p:spPr>
        <p:txBody>
          <a:bodyPr>
            <a:normAutofit/>
          </a:bodyPr>
          <a:lstStyle/>
          <a:p>
            <a:r>
              <a:rPr lang="de-DE" dirty="0"/>
              <a:t>Bauamt </a:t>
            </a:r>
            <a:r>
              <a:rPr lang="de-DE" dirty="0" smtClean="0"/>
              <a:t>– Bauleitplanung West, Feuerwehramt</a:t>
            </a:r>
            <a:endParaRPr lang="de-DE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platzhalter 3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775" r="3775"/>
          <a:stretch>
            <a:fillRect/>
          </a:stretch>
        </p:blipFill>
        <p:spPr>
          <a:xfrm>
            <a:off x="524143" y="1921370"/>
            <a:ext cx="6684886" cy="4168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  <p:sp>
        <p:nvSpPr>
          <p:cNvPr id="6" name="Inhaltsplatzhalter 3">
            <a:extLst>
              <a:ext uri="{FF2B5EF4-FFF2-40B4-BE49-F238E27FC236}">
                <a16:creationId xmlns:a16="http://schemas.microsoft.com/office/drawing/2014/main" id="{91C5AD54-EE86-7C45-DC79-DF0581215720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7438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Arial" panose="020B0604020202020204" pitchFamily="34" charset="0"/>
                <a:cs typeface="Arial" panose="020B0604020202020204" pitchFamily="34" charset="0"/>
              </a:rPr>
              <a:t>Löschabteilung Schildesche, Niederfeldstr. </a:t>
            </a:r>
            <a:r>
              <a:rPr lang="de-D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13 a</a:t>
            </a:r>
            <a:endParaRPr lang="de-D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6B054940-4B41-404A-ED96-718011A208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sz="2000" b="0" dirty="0"/>
              <a:t>Bebauungsplan Nr. II/2/27.02 „Feuerwehrgerätehaus Schildesche an der Westerfeldstraße“</a:t>
            </a:r>
          </a:p>
          <a:p>
            <a:endParaRPr lang="de-DE" sz="2000" b="0" dirty="0"/>
          </a:p>
        </p:txBody>
      </p:sp>
    </p:spTree>
    <p:extLst>
      <p:ext uri="{BB962C8B-B14F-4D97-AF65-F5344CB8AC3E}">
        <p14:creationId xmlns:p14="http://schemas.microsoft.com/office/powerpoint/2010/main" val="1484355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platzhalter 3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2719" b="2719"/>
          <a:stretch>
            <a:fillRect/>
          </a:stretch>
        </p:blipFill>
        <p:spPr>
          <a:xfrm>
            <a:off x="515433" y="1914419"/>
            <a:ext cx="6735290" cy="4200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91C5AD54-EE86-7C45-DC79-DF0581215720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7438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Arial" panose="020B0604020202020204" pitchFamily="34" charset="0"/>
                <a:cs typeface="Arial" panose="020B0604020202020204" pitchFamily="34" charset="0"/>
              </a:rPr>
              <a:t>Löschabteilung Schildesche, Niederfeldstr. </a:t>
            </a:r>
            <a:r>
              <a:rPr lang="de-D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13 a</a:t>
            </a:r>
            <a:endParaRPr lang="de-D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platzhalter 1">
            <a:extLst>
              <a:ext uri="{FF2B5EF4-FFF2-40B4-BE49-F238E27FC236}">
                <a16:creationId xmlns:a16="http://schemas.microsoft.com/office/drawing/2014/main" id="{6B054940-4B41-404A-ED96-718011A208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sz="2000" b="0" dirty="0"/>
              <a:t>Bebauungsplan Nr. II/2/27.02 „Feuerwehrgerätehaus Schildesche an der Westerfeldstraße“</a:t>
            </a:r>
          </a:p>
          <a:p>
            <a:endParaRPr lang="de-DE" sz="2000" b="0" dirty="0"/>
          </a:p>
        </p:txBody>
      </p:sp>
      <p:sp>
        <p:nvSpPr>
          <p:cNvPr id="15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54171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3">
            <a:extLst>
              <a:ext uri="{FF2B5EF4-FFF2-40B4-BE49-F238E27FC236}">
                <a16:creationId xmlns:a16="http://schemas.microsoft.com/office/drawing/2014/main" id="{91C5AD54-EE86-7C45-DC79-DF0581215720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143" y="1951459"/>
            <a:ext cx="6849043" cy="4150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platzhalter 1">
            <a:extLst>
              <a:ext uri="{FF2B5EF4-FFF2-40B4-BE49-F238E27FC236}">
                <a16:creationId xmlns:a16="http://schemas.microsoft.com/office/drawing/2014/main" id="{6B054940-4B41-404A-ED96-718011A208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sz="2000" b="0" dirty="0"/>
              <a:t>Bebauungsplan Nr. II/2/27.02 „Feuerwehrgerätehaus Schildesche an der Westerfeldstraße“</a:t>
            </a:r>
          </a:p>
          <a:p>
            <a:endParaRPr lang="de-DE" sz="2000" b="0" dirty="0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7438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Löschbezirk, Löschabteilung Schildesche</a:t>
            </a:r>
            <a:endParaRPr lang="de-D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099948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fik 14">
            <a:extLst>
              <a:ext uri="{FF2B5EF4-FFF2-40B4-BE49-F238E27FC236}">
                <a16:creationId xmlns:a16="http://schemas.microsoft.com/office/drawing/2014/main" id="{702E24EE-D774-458F-A512-74299832B3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63" t="16752" r="21359" b="16451"/>
          <a:stretch/>
        </p:blipFill>
        <p:spPr>
          <a:xfrm>
            <a:off x="515433" y="1943374"/>
            <a:ext cx="4474577" cy="3675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6869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Neuer Standort</a:t>
            </a:r>
            <a:endParaRPr lang="de-D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DD2FF4E-6B44-4C2D-B23E-85CDBA8BFCF0}"/>
              </a:ext>
            </a:extLst>
          </p:cNvPr>
          <p:cNvSpPr txBox="1"/>
          <p:nvPr/>
        </p:nvSpPr>
        <p:spPr>
          <a:xfrm>
            <a:off x="8393982" y="6448132"/>
            <a:ext cx="56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D7FCD-9FB7-4351-A264-FC12C27EE950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54A054D1-5F7B-64CB-693E-A02B238A7FED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51935F48-BFAE-4126-9E8C-F2F7D441C244}"/>
              </a:ext>
            </a:extLst>
          </p:cNvPr>
          <p:cNvSpPr/>
          <p:nvPr/>
        </p:nvSpPr>
        <p:spPr>
          <a:xfrm>
            <a:off x="1694769" y="2825636"/>
            <a:ext cx="1636847" cy="1724888"/>
          </a:xfrm>
          <a:custGeom>
            <a:avLst/>
            <a:gdLst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45720 h 737235"/>
              <a:gd name="connsiteX4" fmla="*/ 201930 w 693420"/>
              <a:gd name="connsiteY4" fmla="*/ 19050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45720 h 737235"/>
              <a:gd name="connsiteX4" fmla="*/ 186690 w 693420"/>
              <a:gd name="connsiteY4" fmla="*/ 20955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140970 w 693420"/>
              <a:gd name="connsiteY3" fmla="*/ 131445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68580 w 693420"/>
              <a:gd name="connsiteY3" fmla="*/ 43815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140970 w 693420"/>
              <a:gd name="connsiteY3" fmla="*/ 137160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207645 w 693420"/>
              <a:gd name="connsiteY6" fmla="*/ 5715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207645 w 693420"/>
              <a:gd name="connsiteY6" fmla="*/ 5715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318135 w 693420"/>
              <a:gd name="connsiteY6" fmla="*/ 2286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318135 w 693420"/>
              <a:gd name="connsiteY6" fmla="*/ 2286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61590"/>
              <a:gd name="connsiteX1" fmla="*/ 0 w 693420"/>
              <a:gd name="connsiteY1" fmla="*/ 127635 h 761590"/>
              <a:gd name="connsiteX2" fmla="*/ 146685 w 693420"/>
              <a:gd name="connsiteY2" fmla="*/ 72390 h 761590"/>
              <a:gd name="connsiteX3" fmla="*/ 140970 w 693420"/>
              <a:gd name="connsiteY3" fmla="*/ 51435 h 761590"/>
              <a:gd name="connsiteX4" fmla="*/ 188595 w 693420"/>
              <a:gd name="connsiteY4" fmla="*/ 32385 h 761590"/>
              <a:gd name="connsiteX5" fmla="*/ 207645 w 693420"/>
              <a:gd name="connsiteY5" fmla="*/ 53340 h 761590"/>
              <a:gd name="connsiteX6" fmla="*/ 318135 w 693420"/>
              <a:gd name="connsiteY6" fmla="*/ 22860 h 761590"/>
              <a:gd name="connsiteX7" fmla="*/ 514350 w 693420"/>
              <a:gd name="connsiteY7" fmla="*/ 0 h 761590"/>
              <a:gd name="connsiteX8" fmla="*/ 624840 w 693420"/>
              <a:gd name="connsiteY8" fmla="*/ 112395 h 761590"/>
              <a:gd name="connsiteX9" fmla="*/ 693420 w 693420"/>
              <a:gd name="connsiteY9" fmla="*/ 401955 h 761590"/>
              <a:gd name="connsiteX10" fmla="*/ 649605 w 693420"/>
              <a:gd name="connsiteY10" fmla="*/ 464820 h 761590"/>
              <a:gd name="connsiteX11" fmla="*/ 369570 w 693420"/>
              <a:gd name="connsiteY11" fmla="*/ 643890 h 761590"/>
              <a:gd name="connsiteX12" fmla="*/ 245127 w 693420"/>
              <a:gd name="connsiteY12" fmla="*/ 761590 h 761590"/>
              <a:gd name="connsiteX13" fmla="*/ 226695 w 693420"/>
              <a:gd name="connsiteY13" fmla="*/ 685800 h 761590"/>
              <a:gd name="connsiteX0" fmla="*/ 211196 w 693420"/>
              <a:gd name="connsiteY0" fmla="*/ 685800 h 761590"/>
              <a:gd name="connsiteX1" fmla="*/ 0 w 693420"/>
              <a:gd name="connsiteY1" fmla="*/ 127635 h 761590"/>
              <a:gd name="connsiteX2" fmla="*/ 146685 w 693420"/>
              <a:gd name="connsiteY2" fmla="*/ 72390 h 761590"/>
              <a:gd name="connsiteX3" fmla="*/ 140970 w 693420"/>
              <a:gd name="connsiteY3" fmla="*/ 51435 h 761590"/>
              <a:gd name="connsiteX4" fmla="*/ 188595 w 693420"/>
              <a:gd name="connsiteY4" fmla="*/ 32385 h 761590"/>
              <a:gd name="connsiteX5" fmla="*/ 207645 w 693420"/>
              <a:gd name="connsiteY5" fmla="*/ 53340 h 761590"/>
              <a:gd name="connsiteX6" fmla="*/ 318135 w 693420"/>
              <a:gd name="connsiteY6" fmla="*/ 22860 h 761590"/>
              <a:gd name="connsiteX7" fmla="*/ 514350 w 693420"/>
              <a:gd name="connsiteY7" fmla="*/ 0 h 761590"/>
              <a:gd name="connsiteX8" fmla="*/ 624840 w 693420"/>
              <a:gd name="connsiteY8" fmla="*/ 112395 h 761590"/>
              <a:gd name="connsiteX9" fmla="*/ 693420 w 693420"/>
              <a:gd name="connsiteY9" fmla="*/ 401955 h 761590"/>
              <a:gd name="connsiteX10" fmla="*/ 649605 w 693420"/>
              <a:gd name="connsiteY10" fmla="*/ 464820 h 761590"/>
              <a:gd name="connsiteX11" fmla="*/ 369570 w 693420"/>
              <a:gd name="connsiteY11" fmla="*/ 643890 h 761590"/>
              <a:gd name="connsiteX12" fmla="*/ 245127 w 693420"/>
              <a:gd name="connsiteY12" fmla="*/ 761590 h 761590"/>
              <a:gd name="connsiteX13" fmla="*/ 211196 w 693420"/>
              <a:gd name="connsiteY13" fmla="*/ 685800 h 761590"/>
              <a:gd name="connsiteX0" fmla="*/ 222266 w 704490"/>
              <a:gd name="connsiteY0" fmla="*/ 685800 h 761590"/>
              <a:gd name="connsiteX1" fmla="*/ 0 w 704490"/>
              <a:gd name="connsiteY1" fmla="*/ 158641 h 761590"/>
              <a:gd name="connsiteX2" fmla="*/ 157755 w 704490"/>
              <a:gd name="connsiteY2" fmla="*/ 72390 h 761590"/>
              <a:gd name="connsiteX3" fmla="*/ 152040 w 704490"/>
              <a:gd name="connsiteY3" fmla="*/ 51435 h 761590"/>
              <a:gd name="connsiteX4" fmla="*/ 199665 w 704490"/>
              <a:gd name="connsiteY4" fmla="*/ 32385 h 761590"/>
              <a:gd name="connsiteX5" fmla="*/ 218715 w 704490"/>
              <a:gd name="connsiteY5" fmla="*/ 53340 h 761590"/>
              <a:gd name="connsiteX6" fmla="*/ 329205 w 704490"/>
              <a:gd name="connsiteY6" fmla="*/ 22860 h 761590"/>
              <a:gd name="connsiteX7" fmla="*/ 525420 w 704490"/>
              <a:gd name="connsiteY7" fmla="*/ 0 h 761590"/>
              <a:gd name="connsiteX8" fmla="*/ 635910 w 704490"/>
              <a:gd name="connsiteY8" fmla="*/ 112395 h 761590"/>
              <a:gd name="connsiteX9" fmla="*/ 704490 w 704490"/>
              <a:gd name="connsiteY9" fmla="*/ 401955 h 761590"/>
              <a:gd name="connsiteX10" fmla="*/ 660675 w 704490"/>
              <a:gd name="connsiteY10" fmla="*/ 464820 h 761590"/>
              <a:gd name="connsiteX11" fmla="*/ 380640 w 704490"/>
              <a:gd name="connsiteY11" fmla="*/ 643890 h 761590"/>
              <a:gd name="connsiteX12" fmla="*/ 256197 w 704490"/>
              <a:gd name="connsiteY12" fmla="*/ 761590 h 761590"/>
              <a:gd name="connsiteX13" fmla="*/ 222266 w 704490"/>
              <a:gd name="connsiteY13" fmla="*/ 685800 h 761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4490" h="761590">
                <a:moveTo>
                  <a:pt x="222266" y="685800"/>
                </a:moveTo>
                <a:lnTo>
                  <a:pt x="0" y="158641"/>
                </a:lnTo>
                <a:lnTo>
                  <a:pt x="157755" y="72390"/>
                </a:lnTo>
                <a:lnTo>
                  <a:pt x="152040" y="51435"/>
                </a:lnTo>
                <a:lnTo>
                  <a:pt x="199665" y="32385"/>
                </a:lnTo>
                <a:lnTo>
                  <a:pt x="218715" y="53340"/>
                </a:lnTo>
                <a:lnTo>
                  <a:pt x="329205" y="22860"/>
                </a:lnTo>
                <a:cubicBezTo>
                  <a:pt x="484780" y="1905"/>
                  <a:pt x="423185" y="19050"/>
                  <a:pt x="525420" y="0"/>
                </a:cubicBezTo>
                <a:lnTo>
                  <a:pt x="635910" y="112395"/>
                </a:lnTo>
                <a:lnTo>
                  <a:pt x="704490" y="401955"/>
                </a:lnTo>
                <a:lnTo>
                  <a:pt x="660675" y="464820"/>
                </a:lnTo>
                <a:lnTo>
                  <a:pt x="380640" y="643890"/>
                </a:lnTo>
                <a:lnTo>
                  <a:pt x="256197" y="761590"/>
                </a:lnTo>
                <a:lnTo>
                  <a:pt x="222266" y="685800"/>
                </a:lnTo>
                <a:close/>
              </a:path>
            </a:pathLst>
          </a:cu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DE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5AC7E173-DE2E-CA3C-77D8-B4D3BDDAEBA0}"/>
              </a:ext>
            </a:extLst>
          </p:cNvPr>
          <p:cNvSpPr txBox="1"/>
          <p:nvPr/>
        </p:nvSpPr>
        <p:spPr>
          <a:xfrm>
            <a:off x="5163231" y="1943374"/>
            <a:ext cx="368358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im Plangebiet befinden sich Kleingartenparzellen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Verkehrsfläche der Westerfeldstraße ist Teil des Plangebietes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dirty="0"/>
              <a:t>i</a:t>
            </a:r>
            <a:r>
              <a:rPr lang="de-DE" sz="1800" dirty="0"/>
              <a:t>m Umfeld befindet sich klein-teilige EFH-Wohnbebauung sowie Geschosswohnungsbau mit bis zu sieben Geschossen </a:t>
            </a:r>
            <a:endParaRPr lang="de-DE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800" dirty="0"/>
          </a:p>
        </p:txBody>
      </p:sp>
      <p:sp>
        <p:nvSpPr>
          <p:cNvPr id="16" name="Textplatzhalter 1">
            <a:extLst>
              <a:ext uri="{FF2B5EF4-FFF2-40B4-BE49-F238E27FC236}">
                <a16:creationId xmlns:a16="http://schemas.microsoft.com/office/drawing/2014/main" id="{6B054940-4B41-404A-ED96-718011A208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sz="2000" b="0" dirty="0"/>
              <a:t>Bebauungsplan Nr. II/2/27.02 „Feuerwehrgerätehaus Schildesche an der Westerfeldstraße“</a:t>
            </a:r>
          </a:p>
          <a:p>
            <a:endParaRPr lang="de-DE" sz="2000" b="0" dirty="0"/>
          </a:p>
        </p:txBody>
      </p:sp>
      <p:sp>
        <p:nvSpPr>
          <p:cNvPr id="17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552284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fik 14">
            <a:extLst>
              <a:ext uri="{FF2B5EF4-FFF2-40B4-BE49-F238E27FC236}">
                <a16:creationId xmlns:a16="http://schemas.microsoft.com/office/drawing/2014/main" id="{702E24EE-D774-458F-A512-74299832B3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" r="454"/>
          <a:stretch/>
        </p:blipFill>
        <p:spPr>
          <a:xfrm>
            <a:off x="524143" y="2035912"/>
            <a:ext cx="5168645" cy="3892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6869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Arial" panose="020B0604020202020204" pitchFamily="34" charset="0"/>
                <a:cs typeface="Arial" panose="020B0604020202020204" pitchFamily="34" charset="0"/>
              </a:rPr>
              <a:t>Rechtsverbindlicher Bebauungsplan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DD2FF4E-6B44-4C2D-B23E-85CDBA8BFCF0}"/>
              </a:ext>
            </a:extLst>
          </p:cNvPr>
          <p:cNvSpPr txBox="1"/>
          <p:nvPr/>
        </p:nvSpPr>
        <p:spPr>
          <a:xfrm>
            <a:off x="8393982" y="6448132"/>
            <a:ext cx="56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D7FCD-9FB7-4351-A264-FC12C27EE950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D363AA5D-ABA6-4E62-8FEC-910BAEEE57CF}"/>
              </a:ext>
            </a:extLst>
          </p:cNvPr>
          <p:cNvSpPr txBox="1"/>
          <p:nvPr/>
        </p:nvSpPr>
        <p:spPr>
          <a:xfrm>
            <a:off x="5677628" y="2055222"/>
            <a:ext cx="3283131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Festsetzung als öffentliche Grünfläche mit der Zweckbestimmung Grabeland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Nördlicher Bereich als öffentliche Verkehrsfläche festgesetzt</a:t>
            </a:r>
          </a:p>
          <a:p>
            <a:endParaRPr 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rechtsverbindlich seit 1964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600" dirty="0" smtClean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600" dirty="0">
              <a:solidFill>
                <a:srgbClr val="FF0000"/>
              </a:solidFill>
            </a:endParaRPr>
          </a:p>
          <a:p>
            <a:r>
              <a:rPr lang="de-DE" sz="1600" b="1" dirty="0" smtClean="0">
                <a:sym typeface="Wingdings" panose="05000000000000000000" pitchFamily="2" charset="2"/>
              </a:rPr>
              <a:t>	</a:t>
            </a:r>
            <a:r>
              <a:rPr lang="de-DE" b="1" dirty="0" smtClean="0">
                <a:sym typeface="Wingdings" panose="05000000000000000000" pitchFamily="2" charset="2"/>
              </a:rPr>
              <a:t> Planerfordernis!</a:t>
            </a:r>
            <a:endParaRPr lang="de-DE" b="1" dirty="0"/>
          </a:p>
          <a:p>
            <a:endParaRPr lang="de-DE" sz="1600" dirty="0">
              <a:solidFill>
                <a:srgbClr val="FF0000"/>
              </a:solidFill>
            </a:endParaRPr>
          </a:p>
          <a:p>
            <a:endParaRPr lang="de-DE" sz="1600" dirty="0"/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314EA7C7-CEB6-726C-2DBB-B329893989A3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B98E2397-60A6-225B-BBE0-BCAD1223D73F}"/>
              </a:ext>
            </a:extLst>
          </p:cNvPr>
          <p:cNvSpPr/>
          <p:nvPr/>
        </p:nvSpPr>
        <p:spPr>
          <a:xfrm>
            <a:off x="1552715" y="2424592"/>
            <a:ext cx="1555750" cy="1682750"/>
          </a:xfrm>
          <a:custGeom>
            <a:avLst/>
            <a:gdLst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45720 h 737235"/>
              <a:gd name="connsiteX4" fmla="*/ 201930 w 693420"/>
              <a:gd name="connsiteY4" fmla="*/ 19050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45720 h 737235"/>
              <a:gd name="connsiteX4" fmla="*/ 186690 w 693420"/>
              <a:gd name="connsiteY4" fmla="*/ 20955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140970 w 693420"/>
              <a:gd name="connsiteY3" fmla="*/ 131445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68580 w 693420"/>
              <a:gd name="connsiteY3" fmla="*/ 43815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140970 w 693420"/>
              <a:gd name="connsiteY3" fmla="*/ 137160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207645 w 693420"/>
              <a:gd name="connsiteY6" fmla="*/ 5715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207645 w 693420"/>
              <a:gd name="connsiteY6" fmla="*/ 5715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318135 w 693420"/>
              <a:gd name="connsiteY6" fmla="*/ 2286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318135 w 693420"/>
              <a:gd name="connsiteY6" fmla="*/ 2286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61590"/>
              <a:gd name="connsiteX1" fmla="*/ 0 w 693420"/>
              <a:gd name="connsiteY1" fmla="*/ 127635 h 761590"/>
              <a:gd name="connsiteX2" fmla="*/ 146685 w 693420"/>
              <a:gd name="connsiteY2" fmla="*/ 72390 h 761590"/>
              <a:gd name="connsiteX3" fmla="*/ 140970 w 693420"/>
              <a:gd name="connsiteY3" fmla="*/ 51435 h 761590"/>
              <a:gd name="connsiteX4" fmla="*/ 188595 w 693420"/>
              <a:gd name="connsiteY4" fmla="*/ 32385 h 761590"/>
              <a:gd name="connsiteX5" fmla="*/ 207645 w 693420"/>
              <a:gd name="connsiteY5" fmla="*/ 53340 h 761590"/>
              <a:gd name="connsiteX6" fmla="*/ 318135 w 693420"/>
              <a:gd name="connsiteY6" fmla="*/ 22860 h 761590"/>
              <a:gd name="connsiteX7" fmla="*/ 514350 w 693420"/>
              <a:gd name="connsiteY7" fmla="*/ 0 h 761590"/>
              <a:gd name="connsiteX8" fmla="*/ 624840 w 693420"/>
              <a:gd name="connsiteY8" fmla="*/ 112395 h 761590"/>
              <a:gd name="connsiteX9" fmla="*/ 693420 w 693420"/>
              <a:gd name="connsiteY9" fmla="*/ 401955 h 761590"/>
              <a:gd name="connsiteX10" fmla="*/ 649605 w 693420"/>
              <a:gd name="connsiteY10" fmla="*/ 464820 h 761590"/>
              <a:gd name="connsiteX11" fmla="*/ 369570 w 693420"/>
              <a:gd name="connsiteY11" fmla="*/ 643890 h 761590"/>
              <a:gd name="connsiteX12" fmla="*/ 245127 w 693420"/>
              <a:gd name="connsiteY12" fmla="*/ 761590 h 761590"/>
              <a:gd name="connsiteX13" fmla="*/ 226695 w 693420"/>
              <a:gd name="connsiteY13" fmla="*/ 685800 h 761590"/>
              <a:gd name="connsiteX0" fmla="*/ 211196 w 693420"/>
              <a:gd name="connsiteY0" fmla="*/ 685800 h 761590"/>
              <a:gd name="connsiteX1" fmla="*/ 0 w 693420"/>
              <a:gd name="connsiteY1" fmla="*/ 127635 h 761590"/>
              <a:gd name="connsiteX2" fmla="*/ 146685 w 693420"/>
              <a:gd name="connsiteY2" fmla="*/ 72390 h 761590"/>
              <a:gd name="connsiteX3" fmla="*/ 140970 w 693420"/>
              <a:gd name="connsiteY3" fmla="*/ 51435 h 761590"/>
              <a:gd name="connsiteX4" fmla="*/ 188595 w 693420"/>
              <a:gd name="connsiteY4" fmla="*/ 32385 h 761590"/>
              <a:gd name="connsiteX5" fmla="*/ 207645 w 693420"/>
              <a:gd name="connsiteY5" fmla="*/ 53340 h 761590"/>
              <a:gd name="connsiteX6" fmla="*/ 318135 w 693420"/>
              <a:gd name="connsiteY6" fmla="*/ 22860 h 761590"/>
              <a:gd name="connsiteX7" fmla="*/ 514350 w 693420"/>
              <a:gd name="connsiteY7" fmla="*/ 0 h 761590"/>
              <a:gd name="connsiteX8" fmla="*/ 624840 w 693420"/>
              <a:gd name="connsiteY8" fmla="*/ 112395 h 761590"/>
              <a:gd name="connsiteX9" fmla="*/ 693420 w 693420"/>
              <a:gd name="connsiteY9" fmla="*/ 401955 h 761590"/>
              <a:gd name="connsiteX10" fmla="*/ 649605 w 693420"/>
              <a:gd name="connsiteY10" fmla="*/ 464820 h 761590"/>
              <a:gd name="connsiteX11" fmla="*/ 369570 w 693420"/>
              <a:gd name="connsiteY11" fmla="*/ 643890 h 761590"/>
              <a:gd name="connsiteX12" fmla="*/ 245127 w 693420"/>
              <a:gd name="connsiteY12" fmla="*/ 761590 h 761590"/>
              <a:gd name="connsiteX13" fmla="*/ 211196 w 693420"/>
              <a:gd name="connsiteY13" fmla="*/ 685800 h 761590"/>
              <a:gd name="connsiteX0" fmla="*/ 222266 w 704490"/>
              <a:gd name="connsiteY0" fmla="*/ 685800 h 761590"/>
              <a:gd name="connsiteX1" fmla="*/ 0 w 704490"/>
              <a:gd name="connsiteY1" fmla="*/ 158641 h 761590"/>
              <a:gd name="connsiteX2" fmla="*/ 157755 w 704490"/>
              <a:gd name="connsiteY2" fmla="*/ 72390 h 761590"/>
              <a:gd name="connsiteX3" fmla="*/ 152040 w 704490"/>
              <a:gd name="connsiteY3" fmla="*/ 51435 h 761590"/>
              <a:gd name="connsiteX4" fmla="*/ 199665 w 704490"/>
              <a:gd name="connsiteY4" fmla="*/ 32385 h 761590"/>
              <a:gd name="connsiteX5" fmla="*/ 218715 w 704490"/>
              <a:gd name="connsiteY5" fmla="*/ 53340 h 761590"/>
              <a:gd name="connsiteX6" fmla="*/ 329205 w 704490"/>
              <a:gd name="connsiteY6" fmla="*/ 22860 h 761590"/>
              <a:gd name="connsiteX7" fmla="*/ 525420 w 704490"/>
              <a:gd name="connsiteY7" fmla="*/ 0 h 761590"/>
              <a:gd name="connsiteX8" fmla="*/ 635910 w 704490"/>
              <a:gd name="connsiteY8" fmla="*/ 112395 h 761590"/>
              <a:gd name="connsiteX9" fmla="*/ 704490 w 704490"/>
              <a:gd name="connsiteY9" fmla="*/ 401955 h 761590"/>
              <a:gd name="connsiteX10" fmla="*/ 660675 w 704490"/>
              <a:gd name="connsiteY10" fmla="*/ 464820 h 761590"/>
              <a:gd name="connsiteX11" fmla="*/ 380640 w 704490"/>
              <a:gd name="connsiteY11" fmla="*/ 643890 h 761590"/>
              <a:gd name="connsiteX12" fmla="*/ 256197 w 704490"/>
              <a:gd name="connsiteY12" fmla="*/ 761590 h 761590"/>
              <a:gd name="connsiteX13" fmla="*/ 222266 w 704490"/>
              <a:gd name="connsiteY13" fmla="*/ 685800 h 761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4490" h="761590">
                <a:moveTo>
                  <a:pt x="222266" y="685800"/>
                </a:moveTo>
                <a:lnTo>
                  <a:pt x="0" y="158641"/>
                </a:lnTo>
                <a:lnTo>
                  <a:pt x="157755" y="72390"/>
                </a:lnTo>
                <a:lnTo>
                  <a:pt x="152040" y="51435"/>
                </a:lnTo>
                <a:lnTo>
                  <a:pt x="199665" y="32385"/>
                </a:lnTo>
                <a:lnTo>
                  <a:pt x="218715" y="53340"/>
                </a:lnTo>
                <a:lnTo>
                  <a:pt x="329205" y="22860"/>
                </a:lnTo>
                <a:cubicBezTo>
                  <a:pt x="484780" y="1905"/>
                  <a:pt x="423185" y="19050"/>
                  <a:pt x="525420" y="0"/>
                </a:cubicBezTo>
                <a:lnTo>
                  <a:pt x="635910" y="112395"/>
                </a:lnTo>
                <a:lnTo>
                  <a:pt x="704490" y="401955"/>
                </a:lnTo>
                <a:lnTo>
                  <a:pt x="660675" y="464820"/>
                </a:lnTo>
                <a:lnTo>
                  <a:pt x="380640" y="643890"/>
                </a:lnTo>
                <a:lnTo>
                  <a:pt x="256197" y="761590"/>
                </a:lnTo>
                <a:lnTo>
                  <a:pt x="222266" y="685800"/>
                </a:lnTo>
                <a:close/>
              </a:path>
            </a:pathLst>
          </a:custGeom>
          <a:noFill/>
          <a:ln w="76200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DE"/>
          </a:p>
        </p:txBody>
      </p:sp>
      <p:sp>
        <p:nvSpPr>
          <p:cNvPr id="8" name="Textplatzhalter 1">
            <a:extLst>
              <a:ext uri="{FF2B5EF4-FFF2-40B4-BE49-F238E27FC236}">
                <a16:creationId xmlns:a16="http://schemas.microsoft.com/office/drawing/2014/main" id="{721DAA1D-09FD-BE9D-3D3B-4495EDF16EA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dirty="0"/>
              <a:t>Bebauungsplan Nr. II/2/27.02 „Feuerwehrgerätehaus Schildesche an der Westerfeldstraße“</a:t>
            </a:r>
          </a:p>
          <a:p>
            <a:endParaRPr lang="de-DE" dirty="0"/>
          </a:p>
        </p:txBody>
      </p:sp>
      <p:sp>
        <p:nvSpPr>
          <p:cNvPr id="11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04412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rafik 14">
            <a:extLst>
              <a:ext uri="{FF2B5EF4-FFF2-40B4-BE49-F238E27FC236}">
                <a16:creationId xmlns:a16="http://schemas.microsoft.com/office/drawing/2014/main" id="{702E24EE-D774-458F-A512-74299832B3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15" r="9515"/>
          <a:stretch/>
        </p:blipFill>
        <p:spPr>
          <a:xfrm>
            <a:off x="609600" y="2011680"/>
            <a:ext cx="4720045" cy="38578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7764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Arial" panose="020B0604020202020204" pitchFamily="34" charset="0"/>
                <a:cs typeface="Arial" panose="020B0604020202020204" pitchFamily="34" charset="0"/>
              </a:rPr>
              <a:t>Flächennutzungsplan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DD2FF4E-6B44-4C2D-B23E-85CDBA8BFCF0}"/>
              </a:ext>
            </a:extLst>
          </p:cNvPr>
          <p:cNvSpPr txBox="1"/>
          <p:nvPr/>
        </p:nvSpPr>
        <p:spPr>
          <a:xfrm>
            <a:off x="8393982" y="6448132"/>
            <a:ext cx="56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D7FCD-9FB7-4351-A264-FC12C27EE950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97C0FCD8-BDDF-4981-AE2F-AA10584B6BE2}"/>
              </a:ext>
            </a:extLst>
          </p:cNvPr>
          <p:cNvSpPr txBox="1"/>
          <p:nvPr/>
        </p:nvSpPr>
        <p:spPr>
          <a:xfrm>
            <a:off x="5617029" y="1942011"/>
            <a:ext cx="323087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Darstellung als „Grünfläche“ und im nördlichen Teil als Straßennetz I. und II. Ordnung </a:t>
            </a:r>
          </a:p>
          <a:p>
            <a:endParaRPr lang="de-DE" sz="16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Die geplante Aufstellung des Bebauungsplanes </a:t>
            </a:r>
            <a:r>
              <a:rPr lang="de-DE" sz="1600" b="1" dirty="0"/>
              <a:t>kann nicht aus dem Flächennutzungsplan entwickelt werden</a:t>
            </a:r>
          </a:p>
          <a:p>
            <a:endParaRPr lang="de-DE" sz="16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parallel zur Neuaufstellung des Bebauungsplanes erfolgt die </a:t>
            </a:r>
            <a:r>
              <a:rPr lang="de-DE" sz="1600" b="1" dirty="0"/>
              <a:t>268. Änderung des FNPs</a:t>
            </a:r>
            <a:r>
              <a:rPr lang="de-DE" sz="1600" dirty="0"/>
              <a:t>, die eine Darstellung der Änderungsfläche von heute „Grünfläche“ in künftig „Gemeinbedarfsfläche“ mit der Zweckbestimmung „Feuerwehr“ zum Ziel hat  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8F8D3A8-7446-973E-DAD8-040C1E08EDA1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0CEAF637-0092-D815-4F1E-B7EE40B8A008}"/>
              </a:ext>
            </a:extLst>
          </p:cNvPr>
          <p:cNvSpPr/>
          <p:nvPr/>
        </p:nvSpPr>
        <p:spPr>
          <a:xfrm>
            <a:off x="2407641" y="3163474"/>
            <a:ext cx="757040" cy="818477"/>
          </a:xfrm>
          <a:custGeom>
            <a:avLst/>
            <a:gdLst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45720 h 737235"/>
              <a:gd name="connsiteX4" fmla="*/ 201930 w 693420"/>
              <a:gd name="connsiteY4" fmla="*/ 19050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45720 h 737235"/>
              <a:gd name="connsiteX4" fmla="*/ 186690 w 693420"/>
              <a:gd name="connsiteY4" fmla="*/ 20955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140970 w 693420"/>
              <a:gd name="connsiteY3" fmla="*/ 131445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68580 w 693420"/>
              <a:gd name="connsiteY3" fmla="*/ 43815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771525 h 822960"/>
              <a:gd name="connsiteX1" fmla="*/ 0 w 693420"/>
              <a:gd name="connsiteY1" fmla="*/ 213360 h 822960"/>
              <a:gd name="connsiteX2" fmla="*/ 146685 w 693420"/>
              <a:gd name="connsiteY2" fmla="*/ 158115 h 822960"/>
              <a:gd name="connsiteX3" fmla="*/ 140970 w 693420"/>
              <a:gd name="connsiteY3" fmla="*/ 137160 h 822960"/>
              <a:gd name="connsiteX4" fmla="*/ 213360 w 693420"/>
              <a:gd name="connsiteY4" fmla="*/ 0 h 822960"/>
              <a:gd name="connsiteX5" fmla="*/ 207645 w 693420"/>
              <a:gd name="connsiteY5" fmla="*/ 139065 h 822960"/>
              <a:gd name="connsiteX6" fmla="*/ 514350 w 693420"/>
              <a:gd name="connsiteY6" fmla="*/ 85725 h 822960"/>
              <a:gd name="connsiteX7" fmla="*/ 624840 w 693420"/>
              <a:gd name="connsiteY7" fmla="*/ 198120 h 822960"/>
              <a:gd name="connsiteX8" fmla="*/ 693420 w 693420"/>
              <a:gd name="connsiteY8" fmla="*/ 487680 h 822960"/>
              <a:gd name="connsiteX9" fmla="*/ 649605 w 693420"/>
              <a:gd name="connsiteY9" fmla="*/ 550545 h 822960"/>
              <a:gd name="connsiteX10" fmla="*/ 369570 w 693420"/>
              <a:gd name="connsiteY10" fmla="*/ 729615 h 822960"/>
              <a:gd name="connsiteX11" fmla="*/ 249555 w 693420"/>
              <a:gd name="connsiteY11" fmla="*/ 822960 h 822960"/>
              <a:gd name="connsiteX12" fmla="*/ 226695 w 693420"/>
              <a:gd name="connsiteY12" fmla="*/ 771525 h 822960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514350 w 693420"/>
              <a:gd name="connsiteY6" fmla="*/ 0 h 737235"/>
              <a:gd name="connsiteX7" fmla="*/ 624840 w 693420"/>
              <a:gd name="connsiteY7" fmla="*/ 112395 h 737235"/>
              <a:gd name="connsiteX8" fmla="*/ 693420 w 693420"/>
              <a:gd name="connsiteY8" fmla="*/ 401955 h 737235"/>
              <a:gd name="connsiteX9" fmla="*/ 649605 w 693420"/>
              <a:gd name="connsiteY9" fmla="*/ 464820 h 737235"/>
              <a:gd name="connsiteX10" fmla="*/ 369570 w 693420"/>
              <a:gd name="connsiteY10" fmla="*/ 643890 h 737235"/>
              <a:gd name="connsiteX11" fmla="*/ 249555 w 693420"/>
              <a:gd name="connsiteY11" fmla="*/ 737235 h 737235"/>
              <a:gd name="connsiteX12" fmla="*/ 226695 w 693420"/>
              <a:gd name="connsiteY12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207645 w 693420"/>
              <a:gd name="connsiteY6" fmla="*/ 5715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207645 w 693420"/>
              <a:gd name="connsiteY6" fmla="*/ 5715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318135 w 693420"/>
              <a:gd name="connsiteY6" fmla="*/ 2286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37235"/>
              <a:gd name="connsiteX1" fmla="*/ 0 w 693420"/>
              <a:gd name="connsiteY1" fmla="*/ 127635 h 737235"/>
              <a:gd name="connsiteX2" fmla="*/ 146685 w 693420"/>
              <a:gd name="connsiteY2" fmla="*/ 72390 h 737235"/>
              <a:gd name="connsiteX3" fmla="*/ 140970 w 693420"/>
              <a:gd name="connsiteY3" fmla="*/ 51435 h 737235"/>
              <a:gd name="connsiteX4" fmla="*/ 188595 w 693420"/>
              <a:gd name="connsiteY4" fmla="*/ 32385 h 737235"/>
              <a:gd name="connsiteX5" fmla="*/ 207645 w 693420"/>
              <a:gd name="connsiteY5" fmla="*/ 53340 h 737235"/>
              <a:gd name="connsiteX6" fmla="*/ 318135 w 693420"/>
              <a:gd name="connsiteY6" fmla="*/ 22860 h 737235"/>
              <a:gd name="connsiteX7" fmla="*/ 514350 w 693420"/>
              <a:gd name="connsiteY7" fmla="*/ 0 h 737235"/>
              <a:gd name="connsiteX8" fmla="*/ 624840 w 693420"/>
              <a:gd name="connsiteY8" fmla="*/ 112395 h 737235"/>
              <a:gd name="connsiteX9" fmla="*/ 693420 w 693420"/>
              <a:gd name="connsiteY9" fmla="*/ 401955 h 737235"/>
              <a:gd name="connsiteX10" fmla="*/ 649605 w 693420"/>
              <a:gd name="connsiteY10" fmla="*/ 464820 h 737235"/>
              <a:gd name="connsiteX11" fmla="*/ 369570 w 693420"/>
              <a:gd name="connsiteY11" fmla="*/ 643890 h 737235"/>
              <a:gd name="connsiteX12" fmla="*/ 249555 w 693420"/>
              <a:gd name="connsiteY12" fmla="*/ 737235 h 737235"/>
              <a:gd name="connsiteX13" fmla="*/ 226695 w 693420"/>
              <a:gd name="connsiteY13" fmla="*/ 685800 h 737235"/>
              <a:gd name="connsiteX0" fmla="*/ 226695 w 693420"/>
              <a:gd name="connsiteY0" fmla="*/ 685800 h 761590"/>
              <a:gd name="connsiteX1" fmla="*/ 0 w 693420"/>
              <a:gd name="connsiteY1" fmla="*/ 127635 h 761590"/>
              <a:gd name="connsiteX2" fmla="*/ 146685 w 693420"/>
              <a:gd name="connsiteY2" fmla="*/ 72390 h 761590"/>
              <a:gd name="connsiteX3" fmla="*/ 140970 w 693420"/>
              <a:gd name="connsiteY3" fmla="*/ 51435 h 761590"/>
              <a:gd name="connsiteX4" fmla="*/ 188595 w 693420"/>
              <a:gd name="connsiteY4" fmla="*/ 32385 h 761590"/>
              <a:gd name="connsiteX5" fmla="*/ 207645 w 693420"/>
              <a:gd name="connsiteY5" fmla="*/ 53340 h 761590"/>
              <a:gd name="connsiteX6" fmla="*/ 318135 w 693420"/>
              <a:gd name="connsiteY6" fmla="*/ 22860 h 761590"/>
              <a:gd name="connsiteX7" fmla="*/ 514350 w 693420"/>
              <a:gd name="connsiteY7" fmla="*/ 0 h 761590"/>
              <a:gd name="connsiteX8" fmla="*/ 624840 w 693420"/>
              <a:gd name="connsiteY8" fmla="*/ 112395 h 761590"/>
              <a:gd name="connsiteX9" fmla="*/ 693420 w 693420"/>
              <a:gd name="connsiteY9" fmla="*/ 401955 h 761590"/>
              <a:gd name="connsiteX10" fmla="*/ 649605 w 693420"/>
              <a:gd name="connsiteY10" fmla="*/ 464820 h 761590"/>
              <a:gd name="connsiteX11" fmla="*/ 369570 w 693420"/>
              <a:gd name="connsiteY11" fmla="*/ 643890 h 761590"/>
              <a:gd name="connsiteX12" fmla="*/ 245127 w 693420"/>
              <a:gd name="connsiteY12" fmla="*/ 761590 h 761590"/>
              <a:gd name="connsiteX13" fmla="*/ 226695 w 693420"/>
              <a:gd name="connsiteY13" fmla="*/ 685800 h 761590"/>
              <a:gd name="connsiteX0" fmla="*/ 211196 w 693420"/>
              <a:gd name="connsiteY0" fmla="*/ 685800 h 761590"/>
              <a:gd name="connsiteX1" fmla="*/ 0 w 693420"/>
              <a:gd name="connsiteY1" fmla="*/ 127635 h 761590"/>
              <a:gd name="connsiteX2" fmla="*/ 146685 w 693420"/>
              <a:gd name="connsiteY2" fmla="*/ 72390 h 761590"/>
              <a:gd name="connsiteX3" fmla="*/ 140970 w 693420"/>
              <a:gd name="connsiteY3" fmla="*/ 51435 h 761590"/>
              <a:gd name="connsiteX4" fmla="*/ 188595 w 693420"/>
              <a:gd name="connsiteY4" fmla="*/ 32385 h 761590"/>
              <a:gd name="connsiteX5" fmla="*/ 207645 w 693420"/>
              <a:gd name="connsiteY5" fmla="*/ 53340 h 761590"/>
              <a:gd name="connsiteX6" fmla="*/ 318135 w 693420"/>
              <a:gd name="connsiteY6" fmla="*/ 22860 h 761590"/>
              <a:gd name="connsiteX7" fmla="*/ 514350 w 693420"/>
              <a:gd name="connsiteY7" fmla="*/ 0 h 761590"/>
              <a:gd name="connsiteX8" fmla="*/ 624840 w 693420"/>
              <a:gd name="connsiteY8" fmla="*/ 112395 h 761590"/>
              <a:gd name="connsiteX9" fmla="*/ 693420 w 693420"/>
              <a:gd name="connsiteY9" fmla="*/ 401955 h 761590"/>
              <a:gd name="connsiteX10" fmla="*/ 649605 w 693420"/>
              <a:gd name="connsiteY10" fmla="*/ 464820 h 761590"/>
              <a:gd name="connsiteX11" fmla="*/ 369570 w 693420"/>
              <a:gd name="connsiteY11" fmla="*/ 643890 h 761590"/>
              <a:gd name="connsiteX12" fmla="*/ 245127 w 693420"/>
              <a:gd name="connsiteY12" fmla="*/ 761590 h 761590"/>
              <a:gd name="connsiteX13" fmla="*/ 211196 w 693420"/>
              <a:gd name="connsiteY13" fmla="*/ 685800 h 761590"/>
              <a:gd name="connsiteX0" fmla="*/ 222266 w 704490"/>
              <a:gd name="connsiteY0" fmla="*/ 685800 h 761590"/>
              <a:gd name="connsiteX1" fmla="*/ 0 w 704490"/>
              <a:gd name="connsiteY1" fmla="*/ 158641 h 761590"/>
              <a:gd name="connsiteX2" fmla="*/ 157755 w 704490"/>
              <a:gd name="connsiteY2" fmla="*/ 72390 h 761590"/>
              <a:gd name="connsiteX3" fmla="*/ 152040 w 704490"/>
              <a:gd name="connsiteY3" fmla="*/ 51435 h 761590"/>
              <a:gd name="connsiteX4" fmla="*/ 199665 w 704490"/>
              <a:gd name="connsiteY4" fmla="*/ 32385 h 761590"/>
              <a:gd name="connsiteX5" fmla="*/ 218715 w 704490"/>
              <a:gd name="connsiteY5" fmla="*/ 53340 h 761590"/>
              <a:gd name="connsiteX6" fmla="*/ 329205 w 704490"/>
              <a:gd name="connsiteY6" fmla="*/ 22860 h 761590"/>
              <a:gd name="connsiteX7" fmla="*/ 525420 w 704490"/>
              <a:gd name="connsiteY7" fmla="*/ 0 h 761590"/>
              <a:gd name="connsiteX8" fmla="*/ 635910 w 704490"/>
              <a:gd name="connsiteY8" fmla="*/ 112395 h 761590"/>
              <a:gd name="connsiteX9" fmla="*/ 704490 w 704490"/>
              <a:gd name="connsiteY9" fmla="*/ 401955 h 761590"/>
              <a:gd name="connsiteX10" fmla="*/ 660675 w 704490"/>
              <a:gd name="connsiteY10" fmla="*/ 464820 h 761590"/>
              <a:gd name="connsiteX11" fmla="*/ 380640 w 704490"/>
              <a:gd name="connsiteY11" fmla="*/ 643890 h 761590"/>
              <a:gd name="connsiteX12" fmla="*/ 256197 w 704490"/>
              <a:gd name="connsiteY12" fmla="*/ 761590 h 761590"/>
              <a:gd name="connsiteX13" fmla="*/ 222266 w 704490"/>
              <a:gd name="connsiteY13" fmla="*/ 685800 h 761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04490" h="761590">
                <a:moveTo>
                  <a:pt x="222266" y="685800"/>
                </a:moveTo>
                <a:lnTo>
                  <a:pt x="0" y="158641"/>
                </a:lnTo>
                <a:lnTo>
                  <a:pt x="157755" y="72390"/>
                </a:lnTo>
                <a:lnTo>
                  <a:pt x="152040" y="51435"/>
                </a:lnTo>
                <a:lnTo>
                  <a:pt x="199665" y="32385"/>
                </a:lnTo>
                <a:lnTo>
                  <a:pt x="218715" y="53340"/>
                </a:lnTo>
                <a:lnTo>
                  <a:pt x="329205" y="22860"/>
                </a:lnTo>
                <a:cubicBezTo>
                  <a:pt x="484780" y="1905"/>
                  <a:pt x="423185" y="19050"/>
                  <a:pt x="525420" y="0"/>
                </a:cubicBezTo>
                <a:lnTo>
                  <a:pt x="635910" y="112395"/>
                </a:lnTo>
                <a:lnTo>
                  <a:pt x="704490" y="401955"/>
                </a:lnTo>
                <a:lnTo>
                  <a:pt x="660675" y="464820"/>
                </a:lnTo>
                <a:lnTo>
                  <a:pt x="380640" y="643890"/>
                </a:lnTo>
                <a:lnTo>
                  <a:pt x="256197" y="761590"/>
                </a:lnTo>
                <a:lnTo>
                  <a:pt x="222266" y="685800"/>
                </a:lnTo>
                <a:close/>
              </a:path>
            </a:pathLst>
          </a:custGeom>
          <a:noFill/>
          <a:ln w="2857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de-DE" dirty="0"/>
          </a:p>
        </p:txBody>
      </p:sp>
      <p:sp>
        <p:nvSpPr>
          <p:cNvPr id="16" name="Textplatzhalter 1">
            <a:extLst>
              <a:ext uri="{FF2B5EF4-FFF2-40B4-BE49-F238E27FC236}">
                <a16:creationId xmlns:a16="http://schemas.microsoft.com/office/drawing/2014/main" id="{6B054940-4B41-404A-ED96-718011A208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sz="2000" b="0" dirty="0"/>
              <a:t>Bebauungsplan Nr. II/2/27.02 „Feuerwehrgerätehaus Schildesche an der Westerfeldstraße“</a:t>
            </a:r>
          </a:p>
          <a:p>
            <a:endParaRPr lang="de-DE" sz="2000" b="0" dirty="0"/>
          </a:p>
        </p:txBody>
      </p:sp>
      <p:sp>
        <p:nvSpPr>
          <p:cNvPr id="18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06496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feld 12">
            <a:extLst>
              <a:ext uri="{FF2B5EF4-FFF2-40B4-BE49-F238E27FC236}">
                <a16:creationId xmlns:a16="http://schemas.microsoft.com/office/drawing/2014/main" id="{BDD2FF4E-6B44-4C2D-B23E-85CDBA8BFCF0}"/>
              </a:ext>
            </a:extLst>
          </p:cNvPr>
          <p:cNvSpPr txBox="1"/>
          <p:nvPr/>
        </p:nvSpPr>
        <p:spPr>
          <a:xfrm>
            <a:off x="8393982" y="6448132"/>
            <a:ext cx="56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D7FCD-9FB7-4351-A264-FC12C27EE950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8F8D3A8-7446-973E-DAD8-040C1E08EDA1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16" name="Textplatzhalter 1">
            <a:extLst>
              <a:ext uri="{FF2B5EF4-FFF2-40B4-BE49-F238E27FC236}">
                <a16:creationId xmlns:a16="http://schemas.microsoft.com/office/drawing/2014/main" id="{6B054940-4B41-404A-ED96-718011A2080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sz="2000" b="0" dirty="0"/>
              <a:t>Bebauungsplan Nr. II/2/27.02 „Feuerwehrgerätehaus Schildesche an der Westerfeldstraße“</a:t>
            </a:r>
          </a:p>
          <a:p>
            <a:endParaRPr lang="de-DE" sz="2000" b="0" dirty="0"/>
          </a:p>
        </p:txBody>
      </p:sp>
      <p:sp>
        <p:nvSpPr>
          <p:cNvPr id="10" name="Line 75">
            <a:extLst>
              <a:ext uri="{FF2B5EF4-FFF2-40B4-BE49-F238E27FC236}">
                <a16:creationId xmlns:a16="http://schemas.microsoft.com/office/drawing/2014/main" id="{E1AC7828-E6F3-455E-9E91-56750324FDF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04916" y="2437338"/>
            <a:ext cx="181707" cy="27187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4" name="Text Box 18"/>
          <p:cNvSpPr txBox="1">
            <a:spLocks noChangeArrowheads="1"/>
          </p:cNvSpPr>
          <p:nvPr/>
        </p:nvSpPr>
        <p:spPr bwMode="auto">
          <a:xfrm>
            <a:off x="1819134" y="2701124"/>
            <a:ext cx="2448227" cy="247861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e-DE" altLang="de-DE" sz="1000" dirty="0">
                <a:latin typeface="Arial" charset="0"/>
              </a:rPr>
              <a:t>Frühzeitige Öffentlichkeitsbeteiligung</a:t>
            </a:r>
          </a:p>
        </p:txBody>
      </p:sp>
      <p:sp>
        <p:nvSpPr>
          <p:cNvPr id="17" name="Line 74"/>
          <p:cNvSpPr>
            <a:spLocks noChangeShapeType="1"/>
          </p:cNvSpPr>
          <p:nvPr/>
        </p:nvSpPr>
        <p:spPr bwMode="auto">
          <a:xfrm>
            <a:off x="3697616" y="2956128"/>
            <a:ext cx="0" cy="179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8" name="Text Box 24"/>
          <p:cNvSpPr txBox="1">
            <a:spLocks noChangeArrowheads="1"/>
          </p:cNvSpPr>
          <p:nvPr/>
        </p:nvSpPr>
        <p:spPr bwMode="auto">
          <a:xfrm>
            <a:off x="4377873" y="2710583"/>
            <a:ext cx="3958516" cy="241511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DE" altLang="de-DE" sz="1000" dirty="0">
                <a:latin typeface="Arial" charset="0"/>
              </a:rPr>
              <a:t>Beteiligung der Behörden u. </a:t>
            </a:r>
            <a:r>
              <a:rPr lang="de-DE" altLang="de-DE" sz="1000" dirty="0" smtClean="0">
                <a:latin typeface="Arial" charset="0"/>
              </a:rPr>
              <a:t>sonstigen Trägern </a:t>
            </a:r>
            <a:r>
              <a:rPr lang="de-DE" altLang="de-DE" sz="1000" dirty="0" err="1">
                <a:latin typeface="Arial" charset="0"/>
              </a:rPr>
              <a:t>öffentl</a:t>
            </a:r>
            <a:r>
              <a:rPr lang="de-DE" altLang="de-DE" sz="1000" dirty="0">
                <a:latin typeface="Arial" charset="0"/>
              </a:rPr>
              <a:t>. Belange</a:t>
            </a:r>
          </a:p>
        </p:txBody>
      </p:sp>
      <p:sp>
        <p:nvSpPr>
          <p:cNvPr id="19" name="Text Box 29"/>
          <p:cNvSpPr txBox="1">
            <a:spLocks noChangeArrowheads="1"/>
          </p:cNvSpPr>
          <p:nvPr/>
        </p:nvSpPr>
        <p:spPr bwMode="auto">
          <a:xfrm>
            <a:off x="4377873" y="3788206"/>
            <a:ext cx="3953854" cy="241512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de-DE" altLang="de-DE" sz="1000" dirty="0">
                <a:latin typeface="Arial" charset="0"/>
              </a:rPr>
              <a:t>Beteiligung der Behörden u. sonstiger Träger </a:t>
            </a:r>
            <a:r>
              <a:rPr lang="de-DE" altLang="de-DE" sz="1000" dirty="0" err="1">
                <a:latin typeface="Arial" charset="0"/>
              </a:rPr>
              <a:t>öffentl</a:t>
            </a:r>
            <a:r>
              <a:rPr lang="de-DE" altLang="de-DE" sz="1000" dirty="0">
                <a:latin typeface="Arial" charset="0"/>
              </a:rPr>
              <a:t>. Belange</a:t>
            </a:r>
          </a:p>
        </p:txBody>
      </p:sp>
      <p:sp>
        <p:nvSpPr>
          <p:cNvPr id="20" name="Text Box 27"/>
          <p:cNvSpPr txBox="1">
            <a:spLocks noChangeArrowheads="1"/>
          </p:cNvSpPr>
          <p:nvPr/>
        </p:nvSpPr>
        <p:spPr bwMode="auto">
          <a:xfrm>
            <a:off x="2303228" y="3143479"/>
            <a:ext cx="4515522" cy="4839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e-DE" altLang="de-DE" sz="1300" b="1" dirty="0">
                <a:latin typeface="Arial" charset="0"/>
              </a:rPr>
              <a:t>ENTWURFSBESCHLUSS</a:t>
            </a:r>
            <a:r>
              <a:rPr lang="de-DE" altLang="de-DE" sz="900" b="1" dirty="0">
                <a:latin typeface="Arial" charset="0"/>
              </a:rPr>
              <a:t> </a:t>
            </a:r>
          </a:p>
          <a:p>
            <a:pPr algn="ctr" eaLnBrk="1" hangingPunct="1">
              <a:spcBef>
                <a:spcPts val="300"/>
              </a:spcBef>
              <a:buFontTx/>
              <a:buNone/>
            </a:pPr>
            <a:r>
              <a:rPr lang="de-DE" altLang="de-DE" sz="1000" dirty="0">
                <a:latin typeface="Arial" charset="0"/>
              </a:rPr>
              <a:t>durch</a:t>
            </a:r>
            <a:r>
              <a:rPr lang="de-DE" altLang="de-DE" sz="1000" b="1" dirty="0">
                <a:latin typeface="Arial" charset="0"/>
              </a:rPr>
              <a:t> </a:t>
            </a:r>
            <a:r>
              <a:rPr lang="de-DE" altLang="de-DE" sz="1000" dirty="0" smtClean="0">
                <a:latin typeface="Arial" charset="0"/>
              </a:rPr>
              <a:t>den</a:t>
            </a:r>
            <a:r>
              <a:rPr lang="de-DE" altLang="de-DE" sz="1000" b="1" dirty="0" smtClean="0">
                <a:latin typeface="Arial" charset="0"/>
              </a:rPr>
              <a:t> </a:t>
            </a:r>
            <a:r>
              <a:rPr lang="de-DE" altLang="de-DE" sz="1000" dirty="0" smtClean="0">
                <a:latin typeface="Arial" charset="0"/>
              </a:rPr>
              <a:t>Stadtentwicklungsausschuss</a:t>
            </a:r>
            <a:endParaRPr lang="de-DE" altLang="de-DE" sz="1000" dirty="0">
              <a:latin typeface="Arial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de-DE" altLang="de-DE" sz="900" dirty="0">
              <a:latin typeface="Arial" charset="0"/>
            </a:endParaRPr>
          </a:p>
        </p:txBody>
      </p:sp>
      <p:sp>
        <p:nvSpPr>
          <p:cNvPr id="21" name="Text Box 28"/>
          <p:cNvSpPr txBox="1">
            <a:spLocks noChangeArrowheads="1"/>
          </p:cNvSpPr>
          <p:nvPr/>
        </p:nvSpPr>
        <p:spPr bwMode="auto">
          <a:xfrm>
            <a:off x="1819134" y="3791381"/>
            <a:ext cx="2448227" cy="256216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e-DE" altLang="de-DE" sz="1000" dirty="0">
                <a:latin typeface="Arial" charset="0"/>
              </a:rPr>
              <a:t>Formelle Öffentlichkeitsbeteiligung</a:t>
            </a:r>
          </a:p>
        </p:txBody>
      </p:sp>
      <p:sp>
        <p:nvSpPr>
          <p:cNvPr id="22" name="Text Box 30"/>
          <p:cNvSpPr txBox="1">
            <a:spLocks noChangeArrowheads="1"/>
          </p:cNvSpPr>
          <p:nvPr/>
        </p:nvSpPr>
        <p:spPr bwMode="auto">
          <a:xfrm>
            <a:off x="2312441" y="4214065"/>
            <a:ext cx="4507074" cy="414643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6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4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 eaLnBrk="1" hangingPunct="1">
              <a:lnSpc>
                <a:spcPct val="80000"/>
              </a:lnSpc>
              <a:buFontTx/>
              <a:buNone/>
              <a:defRPr/>
            </a:pPr>
            <a:r>
              <a:rPr lang="de-DE" altLang="de-DE" sz="1000" dirty="0">
                <a:latin typeface="Arial" charset="0"/>
              </a:rPr>
              <a:t>Prüfung der Stellungnahmen</a:t>
            </a:r>
          </a:p>
          <a:p>
            <a:pPr marL="0" indent="0" algn="ctr" eaLnBrk="1" hangingPunct="1">
              <a:lnSpc>
                <a:spcPct val="80000"/>
              </a:lnSpc>
              <a:spcBef>
                <a:spcPts val="300"/>
              </a:spcBef>
              <a:buFontTx/>
              <a:buNone/>
              <a:defRPr/>
            </a:pPr>
            <a:r>
              <a:rPr lang="de-DE" altLang="de-DE" sz="1000" i="1" dirty="0">
                <a:latin typeface="Arial" charset="0"/>
              </a:rPr>
              <a:t>ggf. Einarbeitung in die Planung und wiederholte Auslegung</a:t>
            </a:r>
            <a:endParaRPr lang="de-DE" altLang="de-DE" sz="1000" i="1" kern="0" dirty="0"/>
          </a:p>
        </p:txBody>
      </p:sp>
      <p:sp>
        <p:nvSpPr>
          <p:cNvPr id="23" name="Text Box 32"/>
          <p:cNvSpPr txBox="1">
            <a:spLocks noChangeArrowheads="1"/>
          </p:cNvSpPr>
          <p:nvPr/>
        </p:nvSpPr>
        <p:spPr bwMode="auto">
          <a:xfrm>
            <a:off x="2312436" y="4779653"/>
            <a:ext cx="4507074" cy="49136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none"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e-DE" altLang="de-DE" sz="1300" b="1" dirty="0">
                <a:latin typeface="Arial" charset="0"/>
              </a:rPr>
              <a:t>SATZUNGSBESCHLUSS</a:t>
            </a:r>
            <a:r>
              <a:rPr lang="de-DE" altLang="de-DE" sz="900" b="1" dirty="0">
                <a:latin typeface="Arial" charset="0"/>
              </a:rPr>
              <a:t> </a:t>
            </a:r>
          </a:p>
          <a:p>
            <a:pPr algn="ctr" eaLnBrk="1" hangingPunct="1">
              <a:spcBef>
                <a:spcPts val="300"/>
              </a:spcBef>
              <a:spcAft>
                <a:spcPts val="600"/>
              </a:spcAft>
              <a:buFontTx/>
              <a:buNone/>
            </a:pPr>
            <a:r>
              <a:rPr lang="de-DE" altLang="de-DE" sz="1000" dirty="0">
                <a:latin typeface="Arial" charset="0"/>
              </a:rPr>
              <a:t>durch</a:t>
            </a:r>
            <a:r>
              <a:rPr lang="de-DE" altLang="de-DE" sz="1000" b="1" dirty="0">
                <a:latin typeface="Arial" charset="0"/>
              </a:rPr>
              <a:t> </a:t>
            </a:r>
            <a:r>
              <a:rPr lang="de-DE" altLang="de-DE" sz="1000" dirty="0" smtClean="0">
                <a:latin typeface="Arial" charset="0"/>
              </a:rPr>
              <a:t>den Rat der Stadt Bielefeld</a:t>
            </a:r>
            <a:endParaRPr lang="de-DE" altLang="de-DE" sz="1000" dirty="0">
              <a:latin typeface="Arial" charset="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endParaRPr lang="de-DE" altLang="de-DE" sz="900" dirty="0">
              <a:latin typeface="Arial" charset="0"/>
            </a:endParaRPr>
          </a:p>
        </p:txBody>
      </p:sp>
      <p:sp>
        <p:nvSpPr>
          <p:cNvPr id="24" name="Text Box 33"/>
          <p:cNvSpPr txBox="1">
            <a:spLocks noChangeArrowheads="1"/>
          </p:cNvSpPr>
          <p:nvPr/>
        </p:nvSpPr>
        <p:spPr bwMode="auto">
          <a:xfrm>
            <a:off x="1819134" y="5566298"/>
            <a:ext cx="6424456" cy="241513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ts val="0"/>
              </a:spcBef>
              <a:buFontTx/>
              <a:buNone/>
            </a:pPr>
            <a:r>
              <a:rPr lang="de-DE" altLang="de-DE" sz="1200" dirty="0">
                <a:latin typeface="Arial" charset="0"/>
              </a:rPr>
              <a:t>Bekanntmachung des Beschlusses </a:t>
            </a:r>
            <a:r>
              <a:rPr lang="de-DE" altLang="de-DE" sz="1200" dirty="0">
                <a:latin typeface="Arial" charset="0"/>
                <a:sym typeface="Wingdings" panose="05000000000000000000" pitchFamily="2" charset="2"/>
              </a:rPr>
              <a:t> </a:t>
            </a:r>
            <a:r>
              <a:rPr lang="de-DE" altLang="de-DE" sz="1200" dirty="0">
                <a:latin typeface="Arial" charset="0"/>
              </a:rPr>
              <a:t>Inkrafttreten des Bebauungsplans</a:t>
            </a:r>
          </a:p>
        </p:txBody>
      </p:sp>
      <p:sp>
        <p:nvSpPr>
          <p:cNvPr id="25" name="Line 93"/>
          <p:cNvSpPr>
            <a:spLocks noChangeShapeType="1"/>
          </p:cNvSpPr>
          <p:nvPr/>
        </p:nvSpPr>
        <p:spPr bwMode="auto">
          <a:xfrm>
            <a:off x="4570790" y="4617794"/>
            <a:ext cx="0" cy="158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26" name="Line 80"/>
          <p:cNvSpPr>
            <a:spLocks noChangeShapeType="1"/>
          </p:cNvSpPr>
          <p:nvPr/>
        </p:nvSpPr>
        <p:spPr bwMode="auto">
          <a:xfrm>
            <a:off x="5855918" y="2948985"/>
            <a:ext cx="0" cy="19696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27" name="Line 93"/>
          <p:cNvSpPr>
            <a:spLocks noChangeShapeType="1"/>
          </p:cNvSpPr>
          <p:nvPr/>
        </p:nvSpPr>
        <p:spPr bwMode="auto">
          <a:xfrm>
            <a:off x="3706858" y="4048965"/>
            <a:ext cx="0" cy="158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28" name="Line 93"/>
          <p:cNvSpPr>
            <a:spLocks noChangeShapeType="1"/>
          </p:cNvSpPr>
          <p:nvPr/>
        </p:nvSpPr>
        <p:spPr bwMode="auto">
          <a:xfrm flipH="1">
            <a:off x="3699905" y="3628827"/>
            <a:ext cx="4663" cy="15986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29" name="Line 93"/>
          <p:cNvSpPr>
            <a:spLocks noChangeShapeType="1"/>
          </p:cNvSpPr>
          <p:nvPr/>
        </p:nvSpPr>
        <p:spPr bwMode="auto">
          <a:xfrm>
            <a:off x="5852473" y="3627459"/>
            <a:ext cx="2289" cy="15885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0" name="Line 93"/>
          <p:cNvSpPr>
            <a:spLocks noChangeShapeType="1"/>
          </p:cNvSpPr>
          <p:nvPr/>
        </p:nvSpPr>
        <p:spPr bwMode="auto">
          <a:xfrm>
            <a:off x="4570790" y="5365348"/>
            <a:ext cx="0" cy="1587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1" name="Line 75"/>
          <p:cNvSpPr>
            <a:spLocks noChangeShapeType="1"/>
          </p:cNvSpPr>
          <p:nvPr/>
        </p:nvSpPr>
        <p:spPr bwMode="auto">
          <a:xfrm>
            <a:off x="4787418" y="2437338"/>
            <a:ext cx="171526" cy="27187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2" name="Line 93">
            <a:extLst>
              <a:ext uri="{FF2B5EF4-FFF2-40B4-BE49-F238E27FC236}">
                <a16:creationId xmlns:a16="http://schemas.microsoft.com/office/drawing/2014/main" id="{B2FB1938-5CAF-4B6A-BADA-40F8827DFD70}"/>
              </a:ext>
            </a:extLst>
          </p:cNvPr>
          <p:cNvSpPr>
            <a:spLocks noChangeShapeType="1"/>
          </p:cNvSpPr>
          <p:nvPr/>
        </p:nvSpPr>
        <p:spPr bwMode="auto">
          <a:xfrm>
            <a:off x="5847429" y="4029719"/>
            <a:ext cx="1" cy="17482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33" name="Text Box 7"/>
          <p:cNvSpPr txBox="1">
            <a:spLocks noChangeArrowheads="1"/>
          </p:cNvSpPr>
          <p:nvPr/>
        </p:nvSpPr>
        <p:spPr bwMode="auto">
          <a:xfrm>
            <a:off x="2311688" y="1720493"/>
            <a:ext cx="4507086" cy="46686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de-DE" altLang="de-DE" sz="1300" b="1" dirty="0">
                <a:latin typeface="Arial" charset="0"/>
              </a:rPr>
              <a:t>AUFSTELLUNGSBESCHLUSS</a:t>
            </a:r>
          </a:p>
          <a:p>
            <a:pPr algn="ctr" eaLnBrk="1" hangingPunct="1">
              <a:spcBef>
                <a:spcPts val="300"/>
              </a:spcBef>
              <a:buFontTx/>
              <a:buNone/>
            </a:pPr>
            <a:r>
              <a:rPr lang="de-DE" altLang="de-DE" sz="900" dirty="0">
                <a:latin typeface="Arial" charset="0"/>
              </a:rPr>
              <a:t>durch</a:t>
            </a:r>
            <a:r>
              <a:rPr lang="de-DE" altLang="de-DE" sz="900" b="1" dirty="0">
                <a:latin typeface="Arial" charset="0"/>
              </a:rPr>
              <a:t> </a:t>
            </a:r>
            <a:r>
              <a:rPr lang="de-DE" altLang="de-DE" sz="900" dirty="0" smtClean="0">
                <a:latin typeface="Arial" charset="0"/>
              </a:rPr>
              <a:t>den </a:t>
            </a:r>
            <a:r>
              <a:rPr lang="de-DE" altLang="de-DE" sz="900" dirty="0">
                <a:latin typeface="Arial" charset="0"/>
              </a:rPr>
              <a:t>Stadtentwicklungsausschuss</a:t>
            </a:r>
          </a:p>
        </p:txBody>
      </p:sp>
      <p:sp>
        <p:nvSpPr>
          <p:cNvPr id="34" name="Text Box 18">
            <a:extLst>
              <a:ext uri="{FF2B5EF4-FFF2-40B4-BE49-F238E27FC236}">
                <a16:creationId xmlns:a16="http://schemas.microsoft.com/office/drawing/2014/main" id="{D410EBC3-4CA2-4A1C-8B96-6B2E626DBB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1664" y="2187362"/>
            <a:ext cx="4507086" cy="2478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lIns="96681" tIns="48341" rIns="96681" bIns="48341"/>
          <a:lstStyle>
            <a:lvl1pPr defTabSz="966788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rebuchet MS" pitchFamily="34" charset="0"/>
              </a:defRPr>
            </a:lvl1pPr>
            <a:lvl2pPr marL="484188" indent="-301625" defTabSz="96678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966788" indent="-241300" defTabSz="966788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Trebuchet MS" pitchFamily="34" charset="0"/>
              </a:defRPr>
            </a:lvl3pPr>
            <a:lvl4pPr marL="1450975" indent="-241300" defTabSz="966788">
              <a:spcBef>
                <a:spcPct val="20000"/>
              </a:spcBef>
              <a:buChar char="–"/>
              <a:defRPr sz="1400">
                <a:solidFill>
                  <a:schemeClr val="tx1"/>
                </a:solidFill>
                <a:latin typeface="Trebuchet MS" pitchFamily="34" charset="0"/>
              </a:defRPr>
            </a:lvl4pPr>
            <a:lvl5pPr marL="1933575" indent="-241300" defTabSz="966788">
              <a:spcBef>
                <a:spcPct val="20000"/>
              </a:spcBef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5pPr>
            <a:lvl6pPr marL="23907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6pPr>
            <a:lvl7pPr marL="28479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7pPr>
            <a:lvl8pPr marL="33051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8pPr>
            <a:lvl9pPr marL="3762375" indent="-241300" defTabSz="9667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400"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de-DE" altLang="de-DE" sz="1200" b="1" dirty="0">
                <a:latin typeface="Arial" charset="0"/>
              </a:rPr>
              <a:t>Vorentwurf</a:t>
            </a:r>
          </a:p>
        </p:txBody>
      </p:sp>
      <p:sp>
        <p:nvSpPr>
          <p:cNvPr id="36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  <p:sp>
        <p:nvSpPr>
          <p:cNvPr id="3" name="Ellipse 2"/>
          <p:cNvSpPr/>
          <p:nvPr/>
        </p:nvSpPr>
        <p:spPr>
          <a:xfrm>
            <a:off x="2671651" y="1505516"/>
            <a:ext cx="3798277" cy="108666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24285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6869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Vorläufiges Konzept</a:t>
            </a:r>
            <a:endParaRPr lang="de-D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DD2FF4E-6B44-4C2D-B23E-85CDBA8BFCF0}"/>
              </a:ext>
            </a:extLst>
          </p:cNvPr>
          <p:cNvSpPr txBox="1"/>
          <p:nvPr/>
        </p:nvSpPr>
        <p:spPr>
          <a:xfrm>
            <a:off x="8393982" y="6448132"/>
            <a:ext cx="56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D7FCD-9FB7-4351-A264-FC12C27EE950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43BB4C8-89A9-2D94-8063-887D6322EB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7" t="2095" r="541" b="793"/>
          <a:stretch/>
        </p:blipFill>
        <p:spPr>
          <a:xfrm>
            <a:off x="260059" y="1740060"/>
            <a:ext cx="3842157" cy="4585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7DAA497B-9614-959E-E87D-7C9931EDCD1E}"/>
              </a:ext>
            </a:extLst>
          </p:cNvPr>
          <p:cNvSpPr txBox="1"/>
          <p:nvPr/>
        </p:nvSpPr>
        <p:spPr>
          <a:xfrm>
            <a:off x="4530036" y="1278395"/>
            <a:ext cx="44307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0"/>
              </a:spcAft>
            </a:pPr>
            <a:endParaRPr lang="de-DE" sz="1600" dirty="0" smtClean="0"/>
          </a:p>
          <a:p>
            <a:pPr lvl="0">
              <a:spcAft>
                <a:spcPts val="0"/>
              </a:spcAft>
            </a:pPr>
            <a:endParaRPr lang="de-DE" sz="1600" dirty="0"/>
          </a:p>
          <a:p>
            <a:pPr lvl="0">
              <a:spcAft>
                <a:spcPts val="0"/>
              </a:spcAft>
            </a:pPr>
            <a:endParaRPr lang="de-DE" sz="1600" u="sng" dirty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00" dirty="0" smtClean="0"/>
              <a:t>zweigeschossiges </a:t>
            </a:r>
            <a:r>
              <a:rPr lang="de-DE" sz="1600" dirty="0"/>
              <a:t>Feuerwehrgerätehaus </a:t>
            </a:r>
            <a:endParaRPr lang="de-DE" sz="1600" dirty="0" smtClean="0"/>
          </a:p>
          <a:p>
            <a:pPr lvl="0">
              <a:spcAft>
                <a:spcPts val="0"/>
              </a:spcAft>
            </a:pPr>
            <a:endParaRPr lang="de-DE" sz="1600" dirty="0" smtClean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00" dirty="0" smtClean="0"/>
              <a:t>Platz </a:t>
            </a:r>
            <a:r>
              <a:rPr lang="de-DE" sz="1600" dirty="0"/>
              <a:t>für mindestens drei Einsatzfahrzeuge, </a:t>
            </a:r>
            <a:endParaRPr lang="de-DE" sz="1600" dirty="0" smtClean="0"/>
          </a:p>
          <a:p>
            <a:pPr lvl="0">
              <a:spcAft>
                <a:spcPts val="0"/>
              </a:spcAft>
            </a:pPr>
            <a:endParaRPr lang="de-DE" sz="1600" dirty="0" smtClean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00" dirty="0" smtClean="0"/>
              <a:t>Sozialtrakts </a:t>
            </a:r>
            <a:r>
              <a:rPr lang="de-DE" sz="1600" dirty="0"/>
              <a:t>mit Umkleiden, Sanitäranlagen, Lagerräumen, </a:t>
            </a:r>
            <a:endParaRPr lang="de-DE" sz="1600" dirty="0" smtClean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1600" dirty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00" dirty="0" smtClean="0"/>
              <a:t>ein Schulungsraum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1600" dirty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00" dirty="0" smtClean="0"/>
              <a:t>Büro </a:t>
            </a:r>
            <a:r>
              <a:rPr lang="de-DE" sz="1600" dirty="0"/>
              <a:t>und Aufenthaltsräumen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1600" dirty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00" dirty="0" smtClean="0"/>
              <a:t>zwei </a:t>
            </a:r>
            <a:r>
              <a:rPr lang="de-DE" sz="1600" dirty="0"/>
              <a:t>Zufahrten von der </a:t>
            </a:r>
            <a:r>
              <a:rPr lang="de-DE" sz="1600" dirty="0" smtClean="0"/>
              <a:t>Westerfeldstraße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de-DE" sz="1600" dirty="0"/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de-DE" sz="1600" dirty="0" smtClean="0"/>
              <a:t>Baumbestand soweit möglich sichern </a:t>
            </a:r>
            <a:r>
              <a:rPr lang="de-DE" sz="1600" dirty="0"/>
              <a:t>und </a:t>
            </a:r>
            <a:r>
              <a:rPr lang="de-DE" sz="1600" dirty="0" smtClean="0"/>
              <a:t>erhalten</a:t>
            </a:r>
            <a:endParaRPr lang="de-DE" sz="1600" dirty="0"/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3DAC5F6F-7F13-1D9E-4DE6-D0F646E0AD1D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10" name="Textplatzhalter 1">
            <a:extLst>
              <a:ext uri="{FF2B5EF4-FFF2-40B4-BE49-F238E27FC236}">
                <a16:creationId xmlns:a16="http://schemas.microsoft.com/office/drawing/2014/main" id="{1897D2D8-2F10-1557-91E9-0BC83F8BF77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dirty="0"/>
              <a:t>Bebauungsplan Nr. II/2/27.02 „Feuerwehrgerätehaus Schildesche an der Westerfeldstraße“</a:t>
            </a:r>
          </a:p>
          <a:p>
            <a:endParaRPr lang="de-DE" dirty="0"/>
          </a:p>
        </p:txBody>
      </p:sp>
      <p:sp>
        <p:nvSpPr>
          <p:cNvPr id="14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04252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836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Nutzungsplan</a:t>
            </a:r>
            <a:endParaRPr lang="de-DE" sz="2400" b="1" dirty="0"/>
          </a:p>
          <a:p>
            <a:endParaRPr lang="de-DE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DD2FF4E-6B44-4C2D-B23E-85CDBA8BFCF0}"/>
              </a:ext>
            </a:extLst>
          </p:cNvPr>
          <p:cNvSpPr txBox="1"/>
          <p:nvPr/>
        </p:nvSpPr>
        <p:spPr>
          <a:xfrm>
            <a:off x="8393982" y="6448132"/>
            <a:ext cx="56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D7FCD-9FB7-4351-A264-FC12C27EE950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D363AA5D-ABA6-4E62-8FEC-910BAEEE57CF}"/>
              </a:ext>
            </a:extLst>
          </p:cNvPr>
          <p:cNvSpPr txBox="1"/>
          <p:nvPr/>
        </p:nvSpPr>
        <p:spPr>
          <a:xfrm>
            <a:off x="5080686" y="1796286"/>
            <a:ext cx="403388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/>
              <a:t>Vorläufige Festsetzungen:</a:t>
            </a:r>
          </a:p>
          <a:p>
            <a:endParaRPr lang="de-DE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/>
              <a:t>Fläche </a:t>
            </a:r>
            <a:r>
              <a:rPr lang="de-DE" sz="1600" dirty="0"/>
              <a:t>für </a:t>
            </a:r>
            <a:r>
              <a:rPr lang="de-DE" sz="1600" dirty="0" smtClean="0"/>
              <a:t>Gemeinbedarf, Zweckbestimmung Feuerwehrgerätehaus</a:t>
            </a:r>
            <a:endParaRPr lang="de-DE" sz="1600" dirty="0"/>
          </a:p>
          <a:p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öffentliche Verkehrsfläche</a:t>
            </a:r>
          </a:p>
          <a:p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2</a:t>
            </a:r>
            <a:r>
              <a:rPr lang="de-DE" sz="1600" dirty="0" smtClean="0"/>
              <a:t> </a:t>
            </a:r>
            <a:r>
              <a:rPr lang="de-DE" sz="1600" dirty="0"/>
              <a:t>Vollgeschosse</a:t>
            </a:r>
          </a:p>
          <a:p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 smtClean="0"/>
              <a:t>Begrüntes Flachdach/Pultdach</a:t>
            </a:r>
            <a:endParaRPr lang="de-DE" sz="1600" dirty="0"/>
          </a:p>
          <a:p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maximale </a:t>
            </a:r>
            <a:r>
              <a:rPr lang="de-DE" sz="1600" dirty="0" smtClean="0"/>
              <a:t>Gebäudehöhe: 100 m </a:t>
            </a:r>
            <a:r>
              <a:rPr lang="de-DE" sz="1600" dirty="0"/>
              <a:t>ü. NHN </a:t>
            </a:r>
          </a:p>
          <a:p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Festsetzung </a:t>
            </a:r>
            <a:r>
              <a:rPr lang="de-DE" sz="1600" dirty="0" smtClean="0"/>
              <a:t>von zu erhaltenden Bäumen</a:t>
            </a:r>
            <a:endParaRPr lang="de-DE" sz="1600" dirty="0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06E1E14-3F5B-C444-49FA-A57E1EE186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71" r="7479" b="2705"/>
          <a:stretch/>
        </p:blipFill>
        <p:spPr>
          <a:xfrm>
            <a:off x="524143" y="1796286"/>
            <a:ext cx="4352657" cy="4480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7E4DEB80-8239-3AC6-AEE0-F59D55459195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82DAE8E2-529C-EB9B-886A-F7F6140D21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dirty="0"/>
              <a:t>Bebauungsplan Nr. II/2/27.02 „Feuerwehrgerätehaus Schildesche an der Westerfeldstraße“</a:t>
            </a:r>
          </a:p>
          <a:p>
            <a:endParaRPr lang="de-DE" dirty="0"/>
          </a:p>
        </p:txBody>
      </p:sp>
      <p:sp>
        <p:nvSpPr>
          <p:cNvPr id="10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160720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feld 11">
            <a:extLst>
              <a:ext uri="{FF2B5EF4-FFF2-40B4-BE49-F238E27FC236}">
                <a16:creationId xmlns:a16="http://schemas.microsoft.com/office/drawing/2014/main" id="{61459E65-DA40-4141-8092-A60821BDF7F6}"/>
              </a:ext>
            </a:extLst>
          </p:cNvPr>
          <p:cNvSpPr txBox="1"/>
          <p:nvPr/>
        </p:nvSpPr>
        <p:spPr>
          <a:xfrm>
            <a:off x="480597" y="1278395"/>
            <a:ext cx="8367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>
                <a:latin typeface="Arial" panose="020B0604020202020204" pitchFamily="34" charset="0"/>
                <a:cs typeface="Arial" panose="020B0604020202020204" pitchFamily="34" charset="0"/>
              </a:rPr>
              <a:t>Nutzungsplan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BDD2FF4E-6B44-4C2D-B23E-85CDBA8BFCF0}"/>
              </a:ext>
            </a:extLst>
          </p:cNvPr>
          <p:cNvSpPr txBox="1"/>
          <p:nvPr/>
        </p:nvSpPr>
        <p:spPr>
          <a:xfrm>
            <a:off x="8393982" y="6448132"/>
            <a:ext cx="5667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BD7FCD-9FB7-4351-A264-FC12C27EE950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de-DE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D363AA5D-ABA6-4E62-8FEC-910BAEEE57CF}"/>
              </a:ext>
            </a:extLst>
          </p:cNvPr>
          <p:cNvSpPr txBox="1"/>
          <p:nvPr/>
        </p:nvSpPr>
        <p:spPr>
          <a:xfrm>
            <a:off x="480597" y="1851506"/>
            <a:ext cx="801570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b="1" dirty="0" smtClean="0"/>
              <a:t>Stadtklimatische </a:t>
            </a:r>
            <a:r>
              <a:rPr lang="de-DE" sz="1600" b="1" dirty="0"/>
              <a:t>Festsetzungen: </a:t>
            </a:r>
          </a:p>
          <a:p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Bei einer geeigneten Dachfläche, mit einer Größe von mehr als 50 m² sind auf mindestens 50 % der geeigneten Dachfläche </a:t>
            </a:r>
            <a:r>
              <a:rPr lang="de-DE" sz="1600" b="1" dirty="0"/>
              <a:t>Photovoltaikmodule</a:t>
            </a:r>
            <a:r>
              <a:rPr lang="de-DE" sz="1600" dirty="0"/>
              <a:t> zu installieren, Flachdächer sind grundsätzlich geeignet</a:t>
            </a:r>
          </a:p>
          <a:p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b="1" dirty="0"/>
              <a:t>Dachbegrünung</a:t>
            </a:r>
            <a:r>
              <a:rPr lang="de-DE" sz="1600" dirty="0"/>
              <a:t>, Dachflächen von Hauptgebäuden, Garagen und Carports sind mit einer mind. extensiven Dachbegrünung (mind. 10 cm Substrat) fachgerecht zu begrünen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DE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1600" dirty="0"/>
              <a:t>Außenwandflächen: </a:t>
            </a:r>
            <a:r>
              <a:rPr lang="de-DE" sz="1600" b="1" dirty="0"/>
              <a:t>Fassaden</a:t>
            </a:r>
            <a:r>
              <a:rPr lang="de-DE" sz="1600" dirty="0"/>
              <a:t> von baulichen Hauptanlagen sind allseitig mit Verblend- bzw. Sichtmauerwerk, Holz oder als Putzbauten auszuführen. (entsprechende Farben sind den </a:t>
            </a:r>
            <a:r>
              <a:rPr lang="de-DE" sz="1600" dirty="0" err="1"/>
              <a:t>textl</a:t>
            </a:r>
            <a:r>
              <a:rPr lang="de-DE" sz="1600" dirty="0"/>
              <a:t>. Festsetzungen zu entnehmen). Für max. 25 % der jeweiligen Fassadenflächen (Fenster und Türen ausgenommen) sind andere Materialien und Farben zulässig</a:t>
            </a:r>
            <a:r>
              <a:rPr lang="de-DE" sz="1600" dirty="0" smtClean="0"/>
              <a:t>.</a:t>
            </a:r>
            <a:endParaRPr lang="de-DE" dirty="0"/>
          </a:p>
        </p:txBody>
      </p:sp>
      <p:sp>
        <p:nvSpPr>
          <p:cNvPr id="3" name="Inhaltsplatzhalter 3">
            <a:extLst>
              <a:ext uri="{FF2B5EF4-FFF2-40B4-BE49-F238E27FC236}">
                <a16:creationId xmlns:a16="http://schemas.microsoft.com/office/drawing/2014/main" id="{7E4DEB80-8239-3AC6-AEE0-F59D55459195}"/>
              </a:ext>
            </a:extLst>
          </p:cNvPr>
          <p:cNvSpPr txBox="1">
            <a:spLocks/>
          </p:cNvSpPr>
          <p:nvPr/>
        </p:nvSpPr>
        <p:spPr>
          <a:xfrm>
            <a:off x="515433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dirty="0"/>
              <a:t>31.08.2023</a:t>
            </a:r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82DAE8E2-529C-EB9B-886A-F7F6140D21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24143" y="456435"/>
            <a:ext cx="7445398" cy="710514"/>
          </a:xfrm>
        </p:spPr>
        <p:txBody>
          <a:bodyPr/>
          <a:lstStyle/>
          <a:p>
            <a:r>
              <a:rPr lang="de-DE" dirty="0"/>
              <a:t>Bebauungsplan Nr. II/2/27.02 „Feuerwehrgerätehaus Schildesche an der Westerfeldstraße“</a:t>
            </a:r>
          </a:p>
          <a:p>
            <a:endParaRPr lang="de-DE" dirty="0"/>
          </a:p>
        </p:txBody>
      </p:sp>
      <p:sp>
        <p:nvSpPr>
          <p:cNvPr id="8" name="Inhaltsplatzhalter 3">
            <a:extLst>
              <a:ext uri="{FF2B5EF4-FFF2-40B4-BE49-F238E27FC236}">
                <a16:creationId xmlns:a16="http://schemas.microsoft.com/office/drawing/2014/main" id="{AEC59D90-A03A-403F-A4F8-B349A485AFCB}"/>
              </a:ext>
            </a:extLst>
          </p:cNvPr>
          <p:cNvSpPr txBox="1">
            <a:spLocks/>
          </p:cNvSpPr>
          <p:nvPr/>
        </p:nvSpPr>
        <p:spPr>
          <a:xfrm>
            <a:off x="2311688" y="6454941"/>
            <a:ext cx="5686217" cy="217732"/>
          </a:xfrm>
          <a:prstGeom prst="rect">
            <a:avLst/>
          </a:prstGeom>
        </p:spPr>
        <p:txBody>
          <a:bodyPr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sz="1400" dirty="0">
                <a:latin typeface="Arial" panose="020B0604020202020204" pitchFamily="34" charset="0"/>
                <a:cs typeface="Arial" panose="020B0604020202020204" pitchFamily="34" charset="0"/>
              </a:rPr>
              <a:t>Stadt Bielefeld, </a:t>
            </a:r>
            <a:r>
              <a:rPr lang="de-D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Bauamt | Feuerwehramt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63062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805252" y="3199172"/>
            <a:ext cx="6117226" cy="4025841"/>
          </a:xfrm>
        </p:spPr>
        <p:txBody>
          <a:bodyPr/>
          <a:lstStyle/>
          <a:p>
            <a:pPr algn="ctr"/>
            <a:r>
              <a:rPr lang="de-DE" dirty="0"/>
              <a:t>Vielen Dank für Ihre Aufmerksamkeit! </a:t>
            </a:r>
          </a:p>
        </p:txBody>
      </p:sp>
    </p:spTree>
    <p:extLst>
      <p:ext uri="{BB962C8B-B14F-4D97-AF65-F5344CB8AC3E}">
        <p14:creationId xmlns:p14="http://schemas.microsoft.com/office/powerpoint/2010/main" val="1949553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solidFill>
            <a:schemeClr val="accent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587</Words>
  <Application>Microsoft Office PowerPoint</Application>
  <PresentationFormat>Bildschirmpräsentation (4:3)</PresentationFormat>
  <Paragraphs>121</Paragraphs>
  <Slides>12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R-WIN</dc:creator>
  <cp:lastModifiedBy>Knoll-Meier, Martina (166)</cp:lastModifiedBy>
  <cp:revision>378</cp:revision>
  <cp:lastPrinted>2023-08-23T10:24:58Z</cp:lastPrinted>
  <dcterms:created xsi:type="dcterms:W3CDTF">2016-11-18T09:41:01Z</dcterms:created>
  <dcterms:modified xsi:type="dcterms:W3CDTF">2023-08-31T10:46:40Z</dcterms:modified>
</cp:coreProperties>
</file>