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2" r:id="rId5"/>
    <p:sldId id="261" r:id="rId6"/>
    <p:sldId id="263" r:id="rId7"/>
    <p:sldId id="264" r:id="rId8"/>
    <p:sldId id="265" r:id="rId9"/>
    <p:sldId id="266" r:id="rId10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C708E"/>
    <a:srgbClr val="4353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1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20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041E5-D2BE-4F9A-A244-749B2158AF45}" type="datetimeFigureOut">
              <a:rPr lang="de-DE" smtClean="0"/>
              <a:t>18.04.2023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FA3BD-7F14-436A-9531-3AE80B2D3D0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89898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041E5-D2BE-4F9A-A244-749B2158AF45}" type="datetimeFigureOut">
              <a:rPr lang="de-DE" smtClean="0"/>
              <a:t>18.04.2023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FA3BD-7F14-436A-9531-3AE80B2D3D0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35323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041E5-D2BE-4F9A-A244-749B2158AF45}" type="datetimeFigureOut">
              <a:rPr lang="de-DE" smtClean="0"/>
              <a:t>18.04.2023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FA3BD-7F14-436A-9531-3AE80B2D3D0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2530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041E5-D2BE-4F9A-A244-749B2158AF45}" type="datetimeFigureOut">
              <a:rPr lang="de-DE" smtClean="0"/>
              <a:t>18.04.2023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FA3BD-7F14-436A-9531-3AE80B2D3D0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62992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041E5-D2BE-4F9A-A244-749B2158AF45}" type="datetimeFigureOut">
              <a:rPr lang="de-DE" smtClean="0"/>
              <a:t>18.04.2023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FA3BD-7F14-436A-9531-3AE80B2D3D0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49161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041E5-D2BE-4F9A-A244-749B2158AF45}" type="datetimeFigureOut">
              <a:rPr lang="de-DE" smtClean="0"/>
              <a:t>18.04.2023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FA3BD-7F14-436A-9531-3AE80B2D3D0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15360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041E5-D2BE-4F9A-A244-749B2158AF45}" type="datetimeFigureOut">
              <a:rPr lang="de-DE" smtClean="0"/>
              <a:t>18.04.2023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FA3BD-7F14-436A-9531-3AE80B2D3D0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25625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041E5-D2BE-4F9A-A244-749B2158AF45}" type="datetimeFigureOut">
              <a:rPr lang="de-DE" smtClean="0"/>
              <a:t>18.04.2023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FA3BD-7F14-436A-9531-3AE80B2D3D0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34947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041E5-D2BE-4F9A-A244-749B2158AF45}" type="datetimeFigureOut">
              <a:rPr lang="de-DE" smtClean="0"/>
              <a:t>18.04.2023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FA3BD-7F14-436A-9531-3AE80B2D3D0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53380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041E5-D2BE-4F9A-A244-749B2158AF45}" type="datetimeFigureOut">
              <a:rPr lang="de-DE" smtClean="0"/>
              <a:t>18.04.2023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FA3BD-7F14-436A-9531-3AE80B2D3D0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883596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041E5-D2BE-4F9A-A244-749B2158AF45}" type="datetimeFigureOut">
              <a:rPr lang="de-DE" smtClean="0"/>
              <a:t>18.04.2023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FA3BD-7F14-436A-9531-3AE80B2D3D0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69898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A041E5-D2BE-4F9A-A244-749B2158AF45}" type="datetimeFigureOut">
              <a:rPr lang="de-DE" smtClean="0"/>
              <a:t>18.04.2023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5FA3BD-7F14-436A-9531-3AE80B2D3D0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49849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Grafik 2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897"/>
          <a:stretch>
            <a:fillRect/>
          </a:stretch>
        </p:blipFill>
        <p:spPr bwMode="auto">
          <a:xfrm>
            <a:off x="190879" y="175402"/>
            <a:ext cx="581815" cy="693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Grafik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8"/>
          <a:stretch>
            <a:fillRect/>
          </a:stretch>
        </p:blipFill>
        <p:spPr bwMode="auto">
          <a:xfrm>
            <a:off x="9488000" y="142377"/>
            <a:ext cx="2526526" cy="77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12" t="36951" r="23758" b="22852"/>
          <a:stretch>
            <a:fillRect/>
          </a:stretch>
        </p:blipFill>
        <p:spPr bwMode="auto">
          <a:xfrm>
            <a:off x="756207" y="624734"/>
            <a:ext cx="1308863" cy="287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hteck 5"/>
          <p:cNvSpPr/>
          <p:nvPr/>
        </p:nvSpPr>
        <p:spPr>
          <a:xfrm>
            <a:off x="177282" y="1018571"/>
            <a:ext cx="11840547" cy="5497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Textfeld 6"/>
          <p:cNvSpPr txBox="1"/>
          <p:nvPr/>
        </p:nvSpPr>
        <p:spPr>
          <a:xfrm>
            <a:off x="475861" y="1268488"/>
            <a:ext cx="11243388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3200" dirty="0" smtClean="0">
                <a:solidFill>
                  <a:schemeClr val="accent1">
                    <a:lumMod val="50000"/>
                  </a:schemeClr>
                </a:solidFill>
              </a:rPr>
              <a:t>Vorstellung des Teilprojekts</a:t>
            </a:r>
          </a:p>
          <a:p>
            <a:pPr algn="ctr"/>
            <a:endParaRPr lang="de-DE" sz="4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de-DE" sz="8000" b="1" dirty="0" smtClean="0">
                <a:solidFill>
                  <a:schemeClr val="accent1">
                    <a:lumMod val="50000"/>
                  </a:schemeClr>
                </a:solidFill>
              </a:rPr>
              <a:t>Kulturräume</a:t>
            </a:r>
            <a:endParaRPr lang="de-DE" sz="4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de-DE" sz="4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de-DE" sz="3200" dirty="0">
                <a:solidFill>
                  <a:schemeClr val="accent1">
                    <a:lumMod val="50000"/>
                  </a:schemeClr>
                </a:solidFill>
              </a:rPr>
              <a:t>i</a:t>
            </a:r>
            <a:r>
              <a:rPr lang="de-DE" sz="3200" dirty="0" smtClean="0">
                <a:solidFill>
                  <a:schemeClr val="accent1">
                    <a:lumMod val="50000"/>
                  </a:schemeClr>
                </a:solidFill>
              </a:rPr>
              <a:t>m Kulturausschuss am 8. März 2023</a:t>
            </a:r>
          </a:p>
        </p:txBody>
      </p:sp>
      <p:sp>
        <p:nvSpPr>
          <p:cNvPr id="9" name="Rechteck 8"/>
          <p:cNvSpPr/>
          <p:nvPr/>
        </p:nvSpPr>
        <p:spPr>
          <a:xfrm>
            <a:off x="86704" y="6488668"/>
            <a:ext cx="858273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600" dirty="0" smtClean="0">
                <a:solidFill>
                  <a:srgbClr val="4C708E"/>
                </a:solidFill>
              </a:rPr>
              <a:t>Teilprojekt „Kulturräume“ </a:t>
            </a:r>
            <a:endParaRPr lang="de-DE" sz="1600" b="1" dirty="0">
              <a:solidFill>
                <a:srgbClr val="4C708E"/>
              </a:solidFill>
            </a:endParaRPr>
          </a:p>
        </p:txBody>
      </p:sp>
      <p:sp>
        <p:nvSpPr>
          <p:cNvPr id="10" name="Rechteck 9"/>
          <p:cNvSpPr/>
          <p:nvPr/>
        </p:nvSpPr>
        <p:spPr>
          <a:xfrm>
            <a:off x="8958818" y="6493237"/>
            <a:ext cx="298568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600" dirty="0">
                <a:solidFill>
                  <a:srgbClr val="4C708E"/>
                </a:solidFill>
              </a:rPr>
              <a:t>Kulturausschuss am </a:t>
            </a:r>
            <a:r>
              <a:rPr lang="de-DE" sz="1600" dirty="0" smtClean="0">
                <a:solidFill>
                  <a:srgbClr val="4C708E"/>
                </a:solidFill>
              </a:rPr>
              <a:t>8. März </a:t>
            </a:r>
            <a:r>
              <a:rPr lang="de-DE" sz="1600" dirty="0">
                <a:solidFill>
                  <a:srgbClr val="4C708E"/>
                </a:solidFill>
              </a:rPr>
              <a:t>2023</a:t>
            </a:r>
            <a:endParaRPr lang="de-DE" sz="1600" b="1" dirty="0">
              <a:solidFill>
                <a:srgbClr val="4C708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6388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Grafik 2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897"/>
          <a:stretch>
            <a:fillRect/>
          </a:stretch>
        </p:blipFill>
        <p:spPr bwMode="auto">
          <a:xfrm>
            <a:off x="190879" y="175402"/>
            <a:ext cx="581815" cy="693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Grafik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8"/>
          <a:stretch>
            <a:fillRect/>
          </a:stretch>
        </p:blipFill>
        <p:spPr bwMode="auto">
          <a:xfrm>
            <a:off x="9488000" y="142377"/>
            <a:ext cx="2526526" cy="77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12" t="36951" r="23758" b="22852"/>
          <a:stretch>
            <a:fillRect/>
          </a:stretch>
        </p:blipFill>
        <p:spPr bwMode="auto">
          <a:xfrm>
            <a:off x="756207" y="624734"/>
            <a:ext cx="1308863" cy="287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hteck 5"/>
          <p:cNvSpPr/>
          <p:nvPr/>
        </p:nvSpPr>
        <p:spPr>
          <a:xfrm>
            <a:off x="177282" y="1018571"/>
            <a:ext cx="11840547" cy="5497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r>
              <a:rPr lang="de-DE" b="1" dirty="0" smtClean="0">
                <a:solidFill>
                  <a:schemeClr val="tx1"/>
                </a:solidFill>
              </a:rPr>
              <a:t>Moderator*innen</a:t>
            </a:r>
            <a:r>
              <a:rPr lang="de-DE" b="1" dirty="0">
                <a:solidFill>
                  <a:schemeClr val="tx1"/>
                </a:solidFill>
              </a:rPr>
              <a:t>:</a:t>
            </a:r>
          </a:p>
          <a:p>
            <a:r>
              <a:rPr lang="de-DE" dirty="0">
                <a:solidFill>
                  <a:schemeClr val="tx1"/>
                </a:solidFill>
              </a:rPr>
              <a:t>Brigitte Brand, Kulturamtsleiterin, und Agnetha Jaunich, freie Performerin und Tänzerin</a:t>
            </a:r>
          </a:p>
          <a:p>
            <a:r>
              <a:rPr lang="de-DE" b="1" dirty="0" smtClean="0">
                <a:solidFill>
                  <a:schemeClr val="tx1"/>
                </a:solidFill>
              </a:rPr>
              <a:t>Weitere Mitglieder</a:t>
            </a:r>
            <a:r>
              <a:rPr lang="de-DE" b="1" dirty="0">
                <a:solidFill>
                  <a:schemeClr val="tx1"/>
                </a:solidFill>
              </a:rPr>
              <a:t>:</a:t>
            </a:r>
          </a:p>
          <a:p>
            <a:r>
              <a:rPr lang="de-DE" dirty="0" smtClean="0">
                <a:solidFill>
                  <a:schemeClr val="tx1"/>
                </a:solidFill>
              </a:rPr>
              <a:t>Juliana </a:t>
            </a:r>
            <a:r>
              <a:rPr lang="de-DE" dirty="0">
                <a:solidFill>
                  <a:schemeClr val="tx1"/>
                </a:solidFill>
              </a:rPr>
              <a:t>Aslan, Studierende FH Bielefeld, Fachbereich Gestaltung</a:t>
            </a:r>
          </a:p>
          <a:p>
            <a:r>
              <a:rPr lang="de-DE" dirty="0">
                <a:solidFill>
                  <a:schemeClr val="tx1"/>
                </a:solidFill>
              </a:rPr>
              <a:t>Alexander Ast (nur zu Beginn)</a:t>
            </a:r>
          </a:p>
          <a:p>
            <a:r>
              <a:rPr lang="de-DE" dirty="0" smtClean="0">
                <a:solidFill>
                  <a:schemeClr val="tx1"/>
                </a:solidFill>
              </a:rPr>
              <a:t>Nadine </a:t>
            </a:r>
            <a:r>
              <a:rPr lang="de-DE" dirty="0">
                <a:solidFill>
                  <a:schemeClr val="tx1"/>
                </a:solidFill>
              </a:rPr>
              <a:t>Droste, Direktorin des Kunstvereins Bielefeld</a:t>
            </a:r>
          </a:p>
          <a:p>
            <a:r>
              <a:rPr lang="de-DE" dirty="0">
                <a:solidFill>
                  <a:schemeClr val="tx1"/>
                </a:solidFill>
              </a:rPr>
              <a:t>Dietmar </a:t>
            </a:r>
            <a:r>
              <a:rPr lang="de-DE" dirty="0" err="1">
                <a:solidFill>
                  <a:schemeClr val="tx1"/>
                </a:solidFill>
              </a:rPr>
              <a:t>Garling</a:t>
            </a:r>
            <a:r>
              <a:rPr lang="de-DE" dirty="0">
                <a:solidFill>
                  <a:schemeClr val="tx1"/>
                </a:solidFill>
              </a:rPr>
              <a:t>, Erzieher im Kinder- und Jugendbereich, ehem. Kulturveranstalter im Zweischlingen</a:t>
            </a:r>
          </a:p>
          <a:p>
            <a:r>
              <a:rPr lang="de-DE" dirty="0" smtClean="0">
                <a:solidFill>
                  <a:schemeClr val="tx1"/>
                </a:solidFill>
              </a:rPr>
              <a:t>Andreas </a:t>
            </a:r>
            <a:r>
              <a:rPr lang="de-DE" dirty="0">
                <a:solidFill>
                  <a:schemeClr val="tx1"/>
                </a:solidFill>
              </a:rPr>
              <a:t>Hansen, Leiter Bezirksamt </a:t>
            </a:r>
            <a:r>
              <a:rPr lang="de-DE" dirty="0" err="1">
                <a:solidFill>
                  <a:schemeClr val="tx1"/>
                </a:solidFill>
              </a:rPr>
              <a:t>Jöllenbeck</a:t>
            </a:r>
            <a:endParaRPr lang="de-DE" dirty="0">
              <a:solidFill>
                <a:schemeClr val="tx1"/>
              </a:solidFill>
            </a:endParaRPr>
          </a:p>
          <a:p>
            <a:r>
              <a:rPr lang="de-DE" dirty="0">
                <a:solidFill>
                  <a:schemeClr val="tx1"/>
                </a:solidFill>
              </a:rPr>
              <a:t>Stefan Huben, Filmhaus und freischaffender Fotograf und Filmemacher</a:t>
            </a:r>
          </a:p>
          <a:p>
            <a:r>
              <a:rPr lang="de-DE" dirty="0" smtClean="0">
                <a:solidFill>
                  <a:schemeClr val="tx1"/>
                </a:solidFill>
              </a:rPr>
              <a:t>Billie </a:t>
            </a:r>
            <a:r>
              <a:rPr lang="de-DE" dirty="0">
                <a:solidFill>
                  <a:schemeClr val="tx1"/>
                </a:solidFill>
              </a:rPr>
              <a:t>Kantor, Innenarchitektin</a:t>
            </a:r>
          </a:p>
          <a:p>
            <a:r>
              <a:rPr lang="de-DE" dirty="0">
                <a:solidFill>
                  <a:schemeClr val="tx1"/>
                </a:solidFill>
              </a:rPr>
              <a:t>Heide Koch, Städtische Bühnen, Referentin des Intendanten</a:t>
            </a:r>
          </a:p>
          <a:p>
            <a:r>
              <a:rPr lang="de-DE" dirty="0">
                <a:solidFill>
                  <a:schemeClr val="tx1"/>
                </a:solidFill>
              </a:rPr>
              <a:t>Laura Parker, freie Schauspielerin</a:t>
            </a:r>
          </a:p>
          <a:p>
            <a:r>
              <a:rPr lang="de-DE" dirty="0">
                <a:solidFill>
                  <a:schemeClr val="tx1"/>
                </a:solidFill>
              </a:rPr>
              <a:t>Claudia Reismann, Fotografin und bildende Künstlerin</a:t>
            </a:r>
          </a:p>
          <a:p>
            <a:r>
              <a:rPr lang="de-DE" dirty="0" smtClean="0">
                <a:solidFill>
                  <a:schemeClr val="tx1"/>
                </a:solidFill>
              </a:rPr>
              <a:t>Julian </a:t>
            </a:r>
            <a:r>
              <a:rPr lang="de-DE" dirty="0">
                <a:solidFill>
                  <a:schemeClr val="tx1"/>
                </a:solidFill>
              </a:rPr>
              <a:t>Rüterbories, freiberuflicher Veranstalter Jugendveranstaltungen und Subkultur (nur zu Beginn</a:t>
            </a:r>
            <a:r>
              <a:rPr lang="de-DE" dirty="0" smtClean="0">
                <a:solidFill>
                  <a:schemeClr val="tx1"/>
                </a:solidFill>
              </a:rPr>
              <a:t>)</a:t>
            </a:r>
          </a:p>
          <a:p>
            <a:r>
              <a:rPr lang="de-DE" dirty="0">
                <a:solidFill>
                  <a:schemeClr val="tx1"/>
                </a:solidFill>
              </a:rPr>
              <a:t>Marianne Weiß, Bielefeld Marketing, Kulturmarketing</a:t>
            </a:r>
          </a:p>
          <a:p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7" name="Textfeld 6"/>
          <p:cNvSpPr txBox="1"/>
          <p:nvPr/>
        </p:nvSpPr>
        <p:spPr>
          <a:xfrm>
            <a:off x="348537" y="1187465"/>
            <a:ext cx="1124338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200" b="1" dirty="0" smtClean="0">
                <a:solidFill>
                  <a:schemeClr val="accent1">
                    <a:lumMod val="50000"/>
                  </a:schemeClr>
                </a:solidFill>
              </a:rPr>
              <a:t>Mitglieder</a:t>
            </a:r>
            <a:endParaRPr lang="de-DE" sz="42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de-DE" sz="26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de-DE" sz="2600" dirty="0" smtClean="0">
                <a:solidFill>
                  <a:schemeClr val="accent1">
                    <a:lumMod val="50000"/>
                  </a:schemeClr>
                </a:solidFill>
              </a:rPr>
            </a:br>
            <a:endParaRPr lang="de-DE" sz="3000" dirty="0" smtClean="0"/>
          </a:p>
        </p:txBody>
      </p:sp>
      <p:sp>
        <p:nvSpPr>
          <p:cNvPr id="9" name="Rechteck 8"/>
          <p:cNvSpPr/>
          <p:nvPr/>
        </p:nvSpPr>
        <p:spPr>
          <a:xfrm>
            <a:off x="86704" y="6488668"/>
            <a:ext cx="858273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600" dirty="0" smtClean="0">
                <a:solidFill>
                  <a:srgbClr val="4C708E"/>
                </a:solidFill>
              </a:rPr>
              <a:t>Teilprojekt „Kulturräume“ </a:t>
            </a:r>
            <a:endParaRPr lang="de-DE" sz="1600" b="1" dirty="0">
              <a:solidFill>
                <a:srgbClr val="4C708E"/>
              </a:solidFill>
            </a:endParaRPr>
          </a:p>
        </p:txBody>
      </p:sp>
      <p:sp>
        <p:nvSpPr>
          <p:cNvPr id="10" name="Rechteck 9"/>
          <p:cNvSpPr/>
          <p:nvPr/>
        </p:nvSpPr>
        <p:spPr>
          <a:xfrm>
            <a:off x="8958818" y="6493237"/>
            <a:ext cx="298568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600" dirty="0">
                <a:solidFill>
                  <a:srgbClr val="4C708E"/>
                </a:solidFill>
              </a:rPr>
              <a:t>Kulturausschuss am </a:t>
            </a:r>
            <a:r>
              <a:rPr lang="de-DE" sz="1600" dirty="0" smtClean="0">
                <a:solidFill>
                  <a:srgbClr val="4C708E"/>
                </a:solidFill>
              </a:rPr>
              <a:t>8. März </a:t>
            </a:r>
            <a:r>
              <a:rPr lang="de-DE" sz="1600" dirty="0">
                <a:solidFill>
                  <a:srgbClr val="4C708E"/>
                </a:solidFill>
              </a:rPr>
              <a:t>2023</a:t>
            </a:r>
            <a:endParaRPr lang="de-DE" sz="1600" b="1" dirty="0">
              <a:solidFill>
                <a:srgbClr val="4C708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58780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Grafik 2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897"/>
          <a:stretch>
            <a:fillRect/>
          </a:stretch>
        </p:blipFill>
        <p:spPr bwMode="auto">
          <a:xfrm>
            <a:off x="190879" y="175402"/>
            <a:ext cx="581815" cy="693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Grafik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8"/>
          <a:stretch>
            <a:fillRect/>
          </a:stretch>
        </p:blipFill>
        <p:spPr bwMode="auto">
          <a:xfrm>
            <a:off x="9488000" y="142377"/>
            <a:ext cx="2526526" cy="77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12" t="36951" r="23758" b="22852"/>
          <a:stretch>
            <a:fillRect/>
          </a:stretch>
        </p:blipFill>
        <p:spPr bwMode="auto">
          <a:xfrm>
            <a:off x="756207" y="624734"/>
            <a:ext cx="1308863" cy="287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hteck 5"/>
          <p:cNvSpPr/>
          <p:nvPr/>
        </p:nvSpPr>
        <p:spPr>
          <a:xfrm>
            <a:off x="177282" y="1018571"/>
            <a:ext cx="3943305" cy="5497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/>
          <p:cNvSpPr/>
          <p:nvPr/>
        </p:nvSpPr>
        <p:spPr>
          <a:xfrm>
            <a:off x="4294208" y="1004632"/>
            <a:ext cx="7714424" cy="5497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dirty="0" smtClean="0">
                <a:solidFill>
                  <a:schemeClr val="tx1"/>
                </a:solidFill>
              </a:rPr>
              <a:t>Die </a:t>
            </a:r>
            <a:r>
              <a:rPr lang="de-DE" dirty="0">
                <a:solidFill>
                  <a:schemeClr val="tx1"/>
                </a:solidFill>
              </a:rPr>
              <a:t>fünf teils digitalen, teils persönlichen Treffen der Gruppe behandelten die Themen</a:t>
            </a:r>
            <a:r>
              <a:rPr lang="de-DE" dirty="0" smtClean="0">
                <a:solidFill>
                  <a:schemeClr val="tx1"/>
                </a:solidFill>
              </a:rPr>
              <a:t>:</a:t>
            </a:r>
          </a:p>
          <a:p>
            <a:endParaRPr lang="de-DE" dirty="0">
              <a:solidFill>
                <a:schemeClr val="tx1"/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Auftaktsitzung mit Kennenlernen und erster Orientierung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Räume für professionelle Kulturschaffende</a:t>
            </a:r>
          </a:p>
          <a:p>
            <a:pPr lvl="1"/>
            <a:r>
              <a:rPr lang="de-DE" dirty="0">
                <a:solidFill>
                  <a:schemeClr val="tx1"/>
                </a:solidFill>
              </a:rPr>
              <a:t>Zwischennutzungen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Kulturräume für die Stadtgesellschaft</a:t>
            </a:r>
          </a:p>
          <a:p>
            <a:pPr lvl="1"/>
            <a:r>
              <a:rPr lang="de-DE" dirty="0">
                <a:solidFill>
                  <a:schemeClr val="tx1"/>
                </a:solidFill>
              </a:rPr>
              <a:t>Laienkultur</a:t>
            </a:r>
          </a:p>
          <a:p>
            <a:pPr lvl="1"/>
            <a:r>
              <a:rPr lang="de-DE" dirty="0">
                <a:solidFill>
                  <a:schemeClr val="tx1"/>
                </a:solidFill>
              </a:rPr>
              <a:t>Jugendkultur</a:t>
            </a:r>
          </a:p>
          <a:p>
            <a:pPr lvl="1"/>
            <a:r>
              <a:rPr lang="de-DE" dirty="0">
                <a:solidFill>
                  <a:schemeClr val="tx1"/>
                </a:solidFill>
              </a:rPr>
              <a:t>Stadtteile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Der öffentliche Raum als Kulturraum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Digitale </a:t>
            </a:r>
            <a:r>
              <a:rPr lang="de-DE" dirty="0" smtClean="0">
                <a:solidFill>
                  <a:schemeClr val="tx1"/>
                </a:solidFill>
              </a:rPr>
              <a:t>Kulturräume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de-DE" dirty="0">
              <a:solidFill>
                <a:schemeClr val="tx1"/>
              </a:solidFill>
            </a:endParaRPr>
          </a:p>
          <a:p>
            <a:pPr lvl="0"/>
            <a:r>
              <a:rPr lang="de-DE" dirty="0" smtClean="0">
                <a:solidFill>
                  <a:schemeClr val="tx1"/>
                </a:solidFill>
              </a:rPr>
              <a:t>Moderierte abschließende Redaktionssitzung 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1" name="Textfeld 10"/>
          <p:cNvSpPr txBox="1"/>
          <p:nvPr/>
        </p:nvSpPr>
        <p:spPr>
          <a:xfrm>
            <a:off x="190879" y="1187464"/>
            <a:ext cx="392970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200" b="1" dirty="0" smtClean="0">
                <a:solidFill>
                  <a:schemeClr val="accent1">
                    <a:lumMod val="50000"/>
                  </a:schemeClr>
                </a:solidFill>
              </a:rPr>
              <a:t>Vorgehensweise</a:t>
            </a:r>
            <a:endParaRPr lang="de-DE" sz="42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de-DE" sz="30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de-DE" sz="30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de-DE" sz="3000" dirty="0" smtClean="0"/>
              <a:t>Arbeitstreffen und Themen</a:t>
            </a:r>
          </a:p>
        </p:txBody>
      </p:sp>
      <p:sp>
        <p:nvSpPr>
          <p:cNvPr id="13" name="Rechteck 12"/>
          <p:cNvSpPr/>
          <p:nvPr/>
        </p:nvSpPr>
        <p:spPr>
          <a:xfrm>
            <a:off x="86704" y="6488668"/>
            <a:ext cx="858273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600" dirty="0" smtClean="0">
                <a:solidFill>
                  <a:srgbClr val="4C708E"/>
                </a:solidFill>
              </a:rPr>
              <a:t>Teilprojekt „Kulturräume“ </a:t>
            </a:r>
            <a:endParaRPr lang="de-DE" sz="1600" b="1" dirty="0">
              <a:solidFill>
                <a:srgbClr val="4C708E"/>
              </a:solidFill>
            </a:endParaRPr>
          </a:p>
        </p:txBody>
      </p:sp>
      <p:sp>
        <p:nvSpPr>
          <p:cNvPr id="14" name="Rechteck 13"/>
          <p:cNvSpPr/>
          <p:nvPr/>
        </p:nvSpPr>
        <p:spPr>
          <a:xfrm>
            <a:off x="8958818" y="6493237"/>
            <a:ext cx="298568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600" dirty="0">
                <a:solidFill>
                  <a:srgbClr val="4C708E"/>
                </a:solidFill>
              </a:rPr>
              <a:t>Kulturausschuss am </a:t>
            </a:r>
            <a:r>
              <a:rPr lang="de-DE" sz="1600" dirty="0" smtClean="0">
                <a:solidFill>
                  <a:srgbClr val="4C708E"/>
                </a:solidFill>
              </a:rPr>
              <a:t>8. März </a:t>
            </a:r>
            <a:r>
              <a:rPr lang="de-DE" sz="1600" dirty="0">
                <a:solidFill>
                  <a:srgbClr val="4C708E"/>
                </a:solidFill>
              </a:rPr>
              <a:t>2023</a:t>
            </a:r>
            <a:endParaRPr lang="de-DE" sz="1600" b="1" dirty="0">
              <a:solidFill>
                <a:srgbClr val="4C708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36963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Grafik 2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897"/>
          <a:stretch>
            <a:fillRect/>
          </a:stretch>
        </p:blipFill>
        <p:spPr bwMode="auto">
          <a:xfrm>
            <a:off x="190879" y="175402"/>
            <a:ext cx="581815" cy="693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Grafik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8"/>
          <a:stretch>
            <a:fillRect/>
          </a:stretch>
        </p:blipFill>
        <p:spPr bwMode="auto">
          <a:xfrm>
            <a:off x="9488000" y="142377"/>
            <a:ext cx="2526526" cy="77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12" t="36951" r="23758" b="22852"/>
          <a:stretch>
            <a:fillRect/>
          </a:stretch>
        </p:blipFill>
        <p:spPr bwMode="auto">
          <a:xfrm>
            <a:off x="756207" y="624734"/>
            <a:ext cx="1308863" cy="287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hteck 5"/>
          <p:cNvSpPr/>
          <p:nvPr/>
        </p:nvSpPr>
        <p:spPr>
          <a:xfrm>
            <a:off x="177282" y="1018571"/>
            <a:ext cx="3943305" cy="5497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/>
          <p:cNvSpPr/>
          <p:nvPr/>
        </p:nvSpPr>
        <p:spPr>
          <a:xfrm>
            <a:off x="4294208" y="1004632"/>
            <a:ext cx="7714424" cy="5497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b="1" dirty="0" smtClean="0">
                <a:solidFill>
                  <a:schemeClr val="tx1"/>
                </a:solidFill>
              </a:rPr>
              <a:t>Externe Gäste </a:t>
            </a:r>
            <a:r>
              <a:rPr lang="de-DE" b="1" dirty="0">
                <a:solidFill>
                  <a:schemeClr val="tx1"/>
                </a:solidFill>
              </a:rPr>
              <a:t>und Inputs</a:t>
            </a:r>
            <a:r>
              <a:rPr lang="de-DE" b="1" dirty="0" smtClean="0">
                <a:solidFill>
                  <a:schemeClr val="tx1"/>
                </a:solidFill>
              </a:rPr>
              <a:t>:</a:t>
            </a:r>
          </a:p>
          <a:p>
            <a:endParaRPr lang="de-DE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Matthias Koch, Gründungsmitglied Initiative Bielefelder Subkultur e. V.: Gründung des Veranstaltungsorts </a:t>
            </a:r>
            <a:r>
              <a:rPr lang="de-DE" dirty="0" err="1">
                <a:solidFill>
                  <a:schemeClr val="tx1"/>
                </a:solidFill>
              </a:rPr>
              <a:t>Nr.z.P</a:t>
            </a:r>
            <a:r>
              <a:rPr lang="de-DE" dirty="0">
                <a:solidFill>
                  <a:schemeClr val="tx1"/>
                </a:solidFill>
              </a:rPr>
              <a:t>., Herausforderungen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ZZZ Zwischenzeitzentrale Bremen: Zwischennutzungen. Arbeitsweise der ZZZ Zwischenzeitzentrale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Ilona </a:t>
            </a:r>
            <a:r>
              <a:rPr lang="de-DE" dirty="0" err="1">
                <a:solidFill>
                  <a:schemeClr val="tx1"/>
                </a:solidFill>
              </a:rPr>
              <a:t>Pászthy</a:t>
            </a:r>
            <a:r>
              <a:rPr lang="de-DE" dirty="0">
                <a:solidFill>
                  <a:schemeClr val="tx1"/>
                </a:solidFill>
              </a:rPr>
              <a:t>, Barnes Crossing: Selbstverwaltetes Zentrum für Performance und Tanz in Köln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Brigitte Brand: Bericht über das kommunal getragene Kulturzentrum Dock 4 in Kassel nach einem Gespräch mit dem Leiter Marco Krummenacher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Prof. Florian Kühnle, Fachbereich Gestaltung FH Bielefeld, Lehrgebiet Interactive Environments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Juliana Aslan, Studierende FH Bielefeld, Fachbereich Gestaltung: Projekt </a:t>
            </a:r>
            <a:r>
              <a:rPr lang="de-DE" dirty="0" err="1">
                <a:solidFill>
                  <a:schemeClr val="tx1"/>
                </a:solidFill>
              </a:rPr>
              <a:t>Talking</a:t>
            </a:r>
            <a:r>
              <a:rPr lang="de-DE" dirty="0">
                <a:solidFill>
                  <a:schemeClr val="tx1"/>
                </a:solidFill>
              </a:rPr>
              <a:t> </a:t>
            </a:r>
            <a:r>
              <a:rPr lang="de-DE" dirty="0" smtClean="0">
                <a:solidFill>
                  <a:schemeClr val="tx1"/>
                </a:solidFill>
              </a:rPr>
              <a:t>Walls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>
                <a:solidFill>
                  <a:schemeClr val="tx1"/>
                </a:solidFill>
              </a:rPr>
              <a:t>Außerdem flossen Inhalte einer </a:t>
            </a:r>
            <a:r>
              <a:rPr lang="de-DE" dirty="0">
                <a:solidFill>
                  <a:schemeClr val="tx1"/>
                </a:solidFill>
              </a:rPr>
              <a:t>B</a:t>
            </a:r>
            <a:r>
              <a:rPr lang="de-DE" dirty="0" smtClean="0">
                <a:solidFill>
                  <a:schemeClr val="tx1"/>
                </a:solidFill>
              </a:rPr>
              <a:t>edarfserhebung des </a:t>
            </a:r>
            <a:r>
              <a:rPr lang="de-DE" dirty="0" err="1" smtClean="0">
                <a:solidFill>
                  <a:schemeClr val="tx1"/>
                </a:solidFill>
              </a:rPr>
              <a:t>Kulturp@cts</a:t>
            </a:r>
            <a:r>
              <a:rPr lang="de-DE" dirty="0" smtClean="0">
                <a:solidFill>
                  <a:schemeClr val="tx1"/>
                </a:solidFill>
              </a:rPr>
              <a:t> und verschiedener Spartengespräche mit Veranstalter*innen und freien Theaterakteur*innen mit ein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1" name="Textfeld 10"/>
          <p:cNvSpPr txBox="1"/>
          <p:nvPr/>
        </p:nvSpPr>
        <p:spPr>
          <a:xfrm>
            <a:off x="190879" y="1187464"/>
            <a:ext cx="392970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200" b="1" dirty="0" smtClean="0">
                <a:solidFill>
                  <a:schemeClr val="accent1">
                    <a:lumMod val="50000"/>
                  </a:schemeClr>
                </a:solidFill>
              </a:rPr>
              <a:t>Vorgehensweise</a:t>
            </a:r>
            <a:endParaRPr lang="de-DE" sz="42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de-DE" sz="30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de-DE" sz="30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de-DE" sz="3000" dirty="0" smtClean="0"/>
              <a:t>Externe Gäste und Inputs</a:t>
            </a:r>
          </a:p>
        </p:txBody>
      </p:sp>
      <p:sp>
        <p:nvSpPr>
          <p:cNvPr id="13" name="Rechteck 12"/>
          <p:cNvSpPr/>
          <p:nvPr/>
        </p:nvSpPr>
        <p:spPr>
          <a:xfrm>
            <a:off x="86704" y="6488668"/>
            <a:ext cx="858273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600" dirty="0" smtClean="0">
                <a:solidFill>
                  <a:srgbClr val="4C708E"/>
                </a:solidFill>
              </a:rPr>
              <a:t>Teilprojekt „Kulturräume“ </a:t>
            </a:r>
            <a:endParaRPr lang="de-DE" sz="1600" b="1" dirty="0">
              <a:solidFill>
                <a:srgbClr val="4C708E"/>
              </a:solidFill>
            </a:endParaRPr>
          </a:p>
        </p:txBody>
      </p:sp>
      <p:sp>
        <p:nvSpPr>
          <p:cNvPr id="14" name="Rechteck 13"/>
          <p:cNvSpPr/>
          <p:nvPr/>
        </p:nvSpPr>
        <p:spPr>
          <a:xfrm>
            <a:off x="8958818" y="6493237"/>
            <a:ext cx="298568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600" dirty="0">
                <a:solidFill>
                  <a:srgbClr val="4C708E"/>
                </a:solidFill>
              </a:rPr>
              <a:t>Kulturausschuss am </a:t>
            </a:r>
            <a:r>
              <a:rPr lang="de-DE" sz="1600" dirty="0" smtClean="0">
                <a:solidFill>
                  <a:srgbClr val="4C708E"/>
                </a:solidFill>
              </a:rPr>
              <a:t>8. März </a:t>
            </a:r>
            <a:r>
              <a:rPr lang="de-DE" sz="1600" dirty="0">
                <a:solidFill>
                  <a:srgbClr val="4C708E"/>
                </a:solidFill>
              </a:rPr>
              <a:t>2023</a:t>
            </a:r>
            <a:endParaRPr lang="de-DE" sz="1600" b="1" dirty="0">
              <a:solidFill>
                <a:srgbClr val="4C708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55483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Grafik 2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897"/>
          <a:stretch>
            <a:fillRect/>
          </a:stretch>
        </p:blipFill>
        <p:spPr bwMode="auto">
          <a:xfrm>
            <a:off x="190879" y="175402"/>
            <a:ext cx="581815" cy="693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Grafik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8"/>
          <a:stretch>
            <a:fillRect/>
          </a:stretch>
        </p:blipFill>
        <p:spPr bwMode="auto">
          <a:xfrm>
            <a:off x="9488000" y="142377"/>
            <a:ext cx="2526526" cy="77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12" t="36951" r="23758" b="22852"/>
          <a:stretch>
            <a:fillRect/>
          </a:stretch>
        </p:blipFill>
        <p:spPr bwMode="auto">
          <a:xfrm>
            <a:off x="756207" y="624734"/>
            <a:ext cx="1308863" cy="287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hteck 5"/>
          <p:cNvSpPr/>
          <p:nvPr/>
        </p:nvSpPr>
        <p:spPr>
          <a:xfrm>
            <a:off x="177282" y="1018571"/>
            <a:ext cx="3943305" cy="5497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/>
          <p:cNvSpPr/>
          <p:nvPr/>
        </p:nvSpPr>
        <p:spPr>
          <a:xfrm>
            <a:off x="4294208" y="1004632"/>
            <a:ext cx="7714424" cy="5497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de-DE" b="1" dirty="0" smtClean="0">
                <a:solidFill>
                  <a:schemeClr val="tx1"/>
                </a:solidFill>
              </a:rPr>
              <a:t>1. Kreative </a:t>
            </a:r>
            <a:r>
              <a:rPr lang="de-DE" b="1" dirty="0">
                <a:solidFill>
                  <a:schemeClr val="tx1"/>
                </a:solidFill>
              </a:rPr>
              <a:t>Räume: Räume für Kreativität, Experimente und Gemeinschaft</a:t>
            </a:r>
            <a:endParaRPr lang="de-DE" sz="1050" b="1" dirty="0">
              <a:solidFill>
                <a:schemeClr val="tx1"/>
              </a:solidFill>
            </a:endParaRPr>
          </a:p>
          <a:p>
            <a:r>
              <a:rPr lang="de-DE" b="1" dirty="0">
                <a:solidFill>
                  <a:schemeClr val="tx1"/>
                </a:solidFill>
              </a:rPr>
              <a:t> </a:t>
            </a:r>
          </a:p>
          <a:p>
            <a:pPr marL="800100" lvl="1" indent="-342900">
              <a:buAutoNum type="alphaLcParenR"/>
            </a:pPr>
            <a:r>
              <a:rPr lang="de-DE" b="1" dirty="0" smtClean="0">
                <a:solidFill>
                  <a:schemeClr val="tx1"/>
                </a:solidFill>
              </a:rPr>
              <a:t>Räume </a:t>
            </a:r>
            <a:r>
              <a:rPr lang="de-DE" b="1" dirty="0">
                <a:solidFill>
                  <a:schemeClr val="tx1"/>
                </a:solidFill>
              </a:rPr>
              <a:t>für professionelle </a:t>
            </a:r>
            <a:r>
              <a:rPr lang="de-DE" b="1" dirty="0" smtClean="0">
                <a:solidFill>
                  <a:schemeClr val="tx1"/>
                </a:solidFill>
              </a:rPr>
              <a:t>Kulturschaffende</a:t>
            </a:r>
          </a:p>
          <a:p>
            <a:pPr marL="800100" lvl="1" indent="-342900">
              <a:buAutoNum type="alphaLcParenR"/>
            </a:pPr>
            <a:r>
              <a:rPr lang="de-DE" b="1" dirty="0" smtClean="0">
                <a:solidFill>
                  <a:schemeClr val="tx1"/>
                </a:solidFill>
              </a:rPr>
              <a:t>Temporäre Nutzungen/Zwischennutzungen</a:t>
            </a:r>
          </a:p>
          <a:p>
            <a:pPr marL="800100" lvl="1" indent="-342900">
              <a:buFontTx/>
              <a:buAutoNum type="alphaLcParenR"/>
            </a:pPr>
            <a:r>
              <a:rPr lang="de-DE" b="1" dirty="0">
                <a:solidFill>
                  <a:schemeClr val="tx1"/>
                </a:solidFill>
              </a:rPr>
              <a:t>Räume für die kreative Zivilgesellschaft: Laienkultur, Sub- und Jugendkultur, Familien, </a:t>
            </a:r>
            <a:r>
              <a:rPr lang="de-DE" b="1" dirty="0" smtClean="0">
                <a:solidFill>
                  <a:schemeClr val="tx1"/>
                </a:solidFill>
              </a:rPr>
              <a:t>Kinder</a:t>
            </a:r>
          </a:p>
          <a:p>
            <a:pPr lvl="1"/>
            <a:endParaRPr lang="de-DE" b="1" dirty="0">
              <a:solidFill>
                <a:schemeClr val="tx1"/>
              </a:solidFill>
            </a:endParaRPr>
          </a:p>
          <a:p>
            <a:pPr lvl="1"/>
            <a:endParaRPr lang="de-DE" b="1" dirty="0" smtClean="0">
              <a:solidFill>
                <a:schemeClr val="tx1"/>
              </a:solidFill>
            </a:endParaRPr>
          </a:p>
          <a:p>
            <a:pPr lvl="1"/>
            <a:endParaRPr lang="de-DE" b="1" dirty="0">
              <a:solidFill>
                <a:schemeClr val="tx1"/>
              </a:solidFill>
            </a:endParaRPr>
          </a:p>
          <a:p>
            <a:pPr lvl="1"/>
            <a:endParaRPr lang="de-DE" b="1" dirty="0" smtClean="0">
              <a:solidFill>
                <a:schemeClr val="tx1"/>
              </a:solidFill>
            </a:endParaRPr>
          </a:p>
          <a:p>
            <a:pPr lvl="1"/>
            <a:endParaRPr lang="de-DE" b="1" dirty="0">
              <a:solidFill>
                <a:schemeClr val="tx1"/>
              </a:solidFill>
            </a:endParaRPr>
          </a:p>
          <a:p>
            <a:pPr lvl="1"/>
            <a:endParaRPr lang="de-DE" b="1" dirty="0" smtClean="0">
              <a:solidFill>
                <a:schemeClr val="tx1"/>
              </a:solidFill>
            </a:endParaRPr>
          </a:p>
          <a:p>
            <a:pPr lvl="1"/>
            <a:endParaRPr lang="de-DE" b="1" dirty="0">
              <a:solidFill>
                <a:schemeClr val="tx1"/>
              </a:solidFill>
            </a:endParaRPr>
          </a:p>
          <a:p>
            <a:pPr lvl="1"/>
            <a:endParaRPr lang="de-DE" b="1" dirty="0" smtClean="0">
              <a:solidFill>
                <a:schemeClr val="tx1"/>
              </a:solidFill>
            </a:endParaRPr>
          </a:p>
          <a:p>
            <a:pPr lvl="1"/>
            <a:endParaRPr lang="de-DE" b="1" dirty="0">
              <a:solidFill>
                <a:schemeClr val="tx1"/>
              </a:solidFill>
            </a:endParaRPr>
          </a:p>
          <a:p>
            <a:pPr lvl="1"/>
            <a:endParaRPr lang="de-DE" sz="1400" b="1" dirty="0">
              <a:solidFill>
                <a:schemeClr val="tx1"/>
              </a:solidFill>
            </a:endParaRPr>
          </a:p>
        </p:txBody>
      </p:sp>
      <p:sp>
        <p:nvSpPr>
          <p:cNvPr id="11" name="Textfeld 10"/>
          <p:cNvSpPr txBox="1"/>
          <p:nvPr/>
        </p:nvSpPr>
        <p:spPr>
          <a:xfrm>
            <a:off x="190879" y="1187464"/>
            <a:ext cx="3929708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200" b="1" dirty="0" smtClean="0">
                <a:solidFill>
                  <a:schemeClr val="accent1">
                    <a:lumMod val="50000"/>
                  </a:schemeClr>
                </a:solidFill>
              </a:rPr>
              <a:t>Abschlussbericht</a:t>
            </a:r>
          </a:p>
          <a:p>
            <a:r>
              <a:rPr lang="de-DE" sz="30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de-DE" sz="30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de-DE" sz="3000" dirty="0" smtClean="0"/>
              <a:t>Aufbau und Themen</a:t>
            </a:r>
          </a:p>
        </p:txBody>
      </p:sp>
      <p:sp>
        <p:nvSpPr>
          <p:cNvPr id="13" name="Rechteck 12"/>
          <p:cNvSpPr/>
          <p:nvPr/>
        </p:nvSpPr>
        <p:spPr>
          <a:xfrm>
            <a:off x="86704" y="6488668"/>
            <a:ext cx="858273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600" dirty="0" smtClean="0">
                <a:solidFill>
                  <a:srgbClr val="4C708E"/>
                </a:solidFill>
              </a:rPr>
              <a:t>Teilprojekt „Kulturräume“ </a:t>
            </a:r>
            <a:endParaRPr lang="de-DE" sz="1600" b="1" dirty="0">
              <a:solidFill>
                <a:srgbClr val="4C708E"/>
              </a:solidFill>
            </a:endParaRPr>
          </a:p>
        </p:txBody>
      </p:sp>
      <p:sp>
        <p:nvSpPr>
          <p:cNvPr id="14" name="Rechteck 13"/>
          <p:cNvSpPr/>
          <p:nvPr/>
        </p:nvSpPr>
        <p:spPr>
          <a:xfrm>
            <a:off x="8958818" y="6493237"/>
            <a:ext cx="298568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600" dirty="0">
                <a:solidFill>
                  <a:srgbClr val="4C708E"/>
                </a:solidFill>
              </a:rPr>
              <a:t>Kulturausschuss am </a:t>
            </a:r>
            <a:r>
              <a:rPr lang="de-DE" sz="1600" dirty="0" smtClean="0">
                <a:solidFill>
                  <a:srgbClr val="4C708E"/>
                </a:solidFill>
              </a:rPr>
              <a:t>8. März </a:t>
            </a:r>
            <a:r>
              <a:rPr lang="de-DE" sz="1600" dirty="0">
                <a:solidFill>
                  <a:srgbClr val="4C708E"/>
                </a:solidFill>
              </a:rPr>
              <a:t>2023</a:t>
            </a:r>
            <a:endParaRPr lang="de-DE" sz="1600" b="1" dirty="0">
              <a:solidFill>
                <a:srgbClr val="4C708E"/>
              </a:solidFill>
            </a:endParaRPr>
          </a:p>
        </p:txBody>
      </p:sp>
      <p:pic>
        <p:nvPicPr>
          <p:cNvPr id="10" name="Grafik 9" descr="X:\Orga\410\Alle\Fotos\Schauräume\2021_04_13 Schauräume Sobibor\kompr\DSC_7994k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989" y="3536245"/>
            <a:ext cx="3691890" cy="246253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06877" y="3412340"/>
            <a:ext cx="3837456" cy="2879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1168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Grafik 2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897"/>
          <a:stretch>
            <a:fillRect/>
          </a:stretch>
        </p:blipFill>
        <p:spPr bwMode="auto">
          <a:xfrm>
            <a:off x="190879" y="175402"/>
            <a:ext cx="581815" cy="693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Grafik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8"/>
          <a:stretch>
            <a:fillRect/>
          </a:stretch>
        </p:blipFill>
        <p:spPr bwMode="auto">
          <a:xfrm>
            <a:off x="9488000" y="142377"/>
            <a:ext cx="2526526" cy="77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12" t="36951" r="23758" b="22852"/>
          <a:stretch>
            <a:fillRect/>
          </a:stretch>
        </p:blipFill>
        <p:spPr bwMode="auto">
          <a:xfrm>
            <a:off x="756207" y="624734"/>
            <a:ext cx="1308863" cy="287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hteck 5"/>
          <p:cNvSpPr/>
          <p:nvPr/>
        </p:nvSpPr>
        <p:spPr>
          <a:xfrm>
            <a:off x="177282" y="1018571"/>
            <a:ext cx="3943305" cy="5497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/>
          <p:cNvSpPr/>
          <p:nvPr/>
        </p:nvSpPr>
        <p:spPr>
          <a:xfrm>
            <a:off x="4294208" y="1004632"/>
            <a:ext cx="7714424" cy="5497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de-DE" b="1" dirty="0" smtClean="0">
                <a:solidFill>
                  <a:schemeClr val="tx1"/>
                </a:solidFill>
              </a:rPr>
              <a:t>2.  </a:t>
            </a:r>
            <a:r>
              <a:rPr lang="de-DE" b="1" dirty="0">
                <a:solidFill>
                  <a:schemeClr val="tx1"/>
                </a:solidFill>
              </a:rPr>
              <a:t>Der Stadtraum als Kulturraum</a:t>
            </a:r>
          </a:p>
          <a:p>
            <a:pPr lvl="1"/>
            <a:endParaRPr lang="de-DE" sz="1400" b="1" dirty="0" smtClean="0">
              <a:solidFill>
                <a:schemeClr val="tx1"/>
              </a:solidFill>
            </a:endParaRPr>
          </a:p>
          <a:p>
            <a:pPr lvl="1"/>
            <a:endParaRPr lang="de-DE" sz="1400" b="1" dirty="0">
              <a:solidFill>
                <a:schemeClr val="tx1"/>
              </a:solidFill>
            </a:endParaRPr>
          </a:p>
          <a:p>
            <a:pPr lvl="1"/>
            <a:endParaRPr lang="de-DE" sz="1400" b="1" dirty="0" smtClean="0">
              <a:solidFill>
                <a:schemeClr val="tx1"/>
              </a:solidFill>
            </a:endParaRPr>
          </a:p>
          <a:p>
            <a:pPr lvl="1"/>
            <a:endParaRPr lang="de-DE" sz="1400" b="1" dirty="0">
              <a:solidFill>
                <a:schemeClr val="tx1"/>
              </a:solidFill>
            </a:endParaRPr>
          </a:p>
          <a:p>
            <a:pPr lvl="1"/>
            <a:endParaRPr lang="de-DE" sz="1400" b="1" dirty="0" smtClean="0">
              <a:solidFill>
                <a:schemeClr val="tx1"/>
              </a:solidFill>
            </a:endParaRPr>
          </a:p>
          <a:p>
            <a:pPr lvl="1"/>
            <a:endParaRPr lang="de-DE" sz="1400" b="1" dirty="0">
              <a:solidFill>
                <a:schemeClr val="tx1"/>
              </a:solidFill>
            </a:endParaRPr>
          </a:p>
          <a:p>
            <a:pPr lvl="1"/>
            <a:endParaRPr lang="de-DE" sz="1400" b="1" dirty="0" smtClean="0">
              <a:solidFill>
                <a:schemeClr val="tx1"/>
              </a:solidFill>
            </a:endParaRPr>
          </a:p>
          <a:p>
            <a:pPr lvl="1"/>
            <a:endParaRPr lang="de-DE" sz="1400" b="1" dirty="0">
              <a:solidFill>
                <a:schemeClr val="tx1"/>
              </a:solidFill>
            </a:endParaRPr>
          </a:p>
          <a:p>
            <a:pPr lvl="1"/>
            <a:endParaRPr lang="de-DE" sz="1400" b="1" dirty="0" smtClean="0">
              <a:solidFill>
                <a:schemeClr val="tx1"/>
              </a:solidFill>
            </a:endParaRPr>
          </a:p>
          <a:p>
            <a:pPr lvl="1"/>
            <a:endParaRPr lang="de-DE" sz="1400" b="1" dirty="0">
              <a:solidFill>
                <a:schemeClr val="tx1"/>
              </a:solidFill>
            </a:endParaRPr>
          </a:p>
          <a:p>
            <a:pPr lvl="1"/>
            <a:endParaRPr lang="de-DE" sz="1400" b="1" dirty="0" smtClean="0">
              <a:solidFill>
                <a:schemeClr val="tx1"/>
              </a:solidFill>
            </a:endParaRPr>
          </a:p>
          <a:p>
            <a:pPr lvl="1"/>
            <a:endParaRPr lang="de-DE" sz="1400" b="1" dirty="0">
              <a:solidFill>
                <a:schemeClr val="tx1"/>
              </a:solidFill>
            </a:endParaRPr>
          </a:p>
          <a:p>
            <a:pPr lvl="1"/>
            <a:endParaRPr lang="de-DE" sz="1400" b="1" dirty="0" smtClean="0">
              <a:solidFill>
                <a:schemeClr val="tx1"/>
              </a:solidFill>
            </a:endParaRPr>
          </a:p>
          <a:p>
            <a:pPr lvl="1"/>
            <a:endParaRPr lang="de-DE" sz="1400" b="1" dirty="0">
              <a:solidFill>
                <a:schemeClr val="tx1"/>
              </a:solidFill>
            </a:endParaRPr>
          </a:p>
          <a:p>
            <a:pPr lvl="1"/>
            <a:endParaRPr lang="de-DE" sz="1400" b="1" dirty="0" smtClean="0">
              <a:solidFill>
                <a:schemeClr val="tx1"/>
              </a:solidFill>
            </a:endParaRPr>
          </a:p>
          <a:p>
            <a:pPr lvl="1"/>
            <a:endParaRPr lang="de-DE" sz="1400" b="1" dirty="0">
              <a:solidFill>
                <a:schemeClr val="tx1"/>
              </a:solidFill>
            </a:endParaRPr>
          </a:p>
          <a:p>
            <a:pPr lvl="1"/>
            <a:endParaRPr lang="de-DE" sz="1400" b="1" dirty="0" smtClean="0">
              <a:solidFill>
                <a:schemeClr val="tx1"/>
              </a:solidFill>
            </a:endParaRPr>
          </a:p>
          <a:p>
            <a:pPr lvl="1"/>
            <a:endParaRPr lang="de-DE" sz="1400" b="1" dirty="0">
              <a:solidFill>
                <a:schemeClr val="tx1"/>
              </a:solidFill>
            </a:endParaRPr>
          </a:p>
          <a:p>
            <a:pPr lvl="1"/>
            <a:endParaRPr lang="de-DE" sz="1400" b="1" dirty="0" smtClean="0">
              <a:solidFill>
                <a:schemeClr val="tx1"/>
              </a:solidFill>
            </a:endParaRPr>
          </a:p>
          <a:p>
            <a:pPr lvl="1"/>
            <a:endParaRPr lang="de-DE" sz="1400" b="1" dirty="0">
              <a:solidFill>
                <a:schemeClr val="tx1"/>
              </a:solidFill>
            </a:endParaRPr>
          </a:p>
        </p:txBody>
      </p:sp>
      <p:sp>
        <p:nvSpPr>
          <p:cNvPr id="11" name="Textfeld 10"/>
          <p:cNvSpPr txBox="1"/>
          <p:nvPr/>
        </p:nvSpPr>
        <p:spPr>
          <a:xfrm>
            <a:off x="190879" y="1187464"/>
            <a:ext cx="3929708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200" b="1" dirty="0" smtClean="0">
                <a:solidFill>
                  <a:schemeClr val="accent1">
                    <a:lumMod val="50000"/>
                  </a:schemeClr>
                </a:solidFill>
              </a:rPr>
              <a:t>Abschlussbericht</a:t>
            </a:r>
          </a:p>
          <a:p>
            <a:r>
              <a:rPr lang="de-DE" sz="30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de-DE" sz="30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de-DE" sz="3000" dirty="0" smtClean="0"/>
              <a:t>Aufbau und Themen</a:t>
            </a:r>
          </a:p>
        </p:txBody>
      </p:sp>
      <p:sp>
        <p:nvSpPr>
          <p:cNvPr id="13" name="Rechteck 12"/>
          <p:cNvSpPr/>
          <p:nvPr/>
        </p:nvSpPr>
        <p:spPr>
          <a:xfrm>
            <a:off x="86704" y="6488668"/>
            <a:ext cx="858273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600" dirty="0" smtClean="0">
                <a:solidFill>
                  <a:srgbClr val="4C708E"/>
                </a:solidFill>
              </a:rPr>
              <a:t>Teilprojekt „Kulturräume“ </a:t>
            </a:r>
            <a:endParaRPr lang="de-DE" sz="1600" b="1" dirty="0">
              <a:solidFill>
                <a:srgbClr val="4C708E"/>
              </a:solidFill>
            </a:endParaRPr>
          </a:p>
        </p:txBody>
      </p:sp>
      <p:sp>
        <p:nvSpPr>
          <p:cNvPr id="14" name="Rechteck 13"/>
          <p:cNvSpPr/>
          <p:nvPr/>
        </p:nvSpPr>
        <p:spPr>
          <a:xfrm>
            <a:off x="8958818" y="6493237"/>
            <a:ext cx="298568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600" dirty="0">
                <a:solidFill>
                  <a:srgbClr val="4C708E"/>
                </a:solidFill>
              </a:rPr>
              <a:t>Kulturausschuss am </a:t>
            </a:r>
            <a:r>
              <a:rPr lang="de-DE" sz="1600" dirty="0" smtClean="0">
                <a:solidFill>
                  <a:srgbClr val="4C708E"/>
                </a:solidFill>
              </a:rPr>
              <a:t>8. März </a:t>
            </a:r>
            <a:r>
              <a:rPr lang="de-DE" sz="1600" dirty="0">
                <a:solidFill>
                  <a:srgbClr val="4C708E"/>
                </a:solidFill>
              </a:rPr>
              <a:t>2023</a:t>
            </a:r>
            <a:endParaRPr lang="de-DE" sz="1600" b="1" dirty="0">
              <a:solidFill>
                <a:srgbClr val="4C708E"/>
              </a:solidFill>
            </a:endParaRPr>
          </a:p>
        </p:txBody>
      </p:sp>
      <p:pic>
        <p:nvPicPr>
          <p:cNvPr id="12" name="Grafik 11" descr="X:\Orga\410\Alle\Fotos\2022\2022_07_15 Sommertheater_Common Ground_Klosterplatz\digit\_WK84063k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75" y="2156604"/>
            <a:ext cx="5681633" cy="39336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67996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Grafik 2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897"/>
          <a:stretch>
            <a:fillRect/>
          </a:stretch>
        </p:blipFill>
        <p:spPr bwMode="auto">
          <a:xfrm>
            <a:off x="190879" y="175402"/>
            <a:ext cx="581815" cy="693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Grafik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8"/>
          <a:stretch>
            <a:fillRect/>
          </a:stretch>
        </p:blipFill>
        <p:spPr bwMode="auto">
          <a:xfrm>
            <a:off x="9488000" y="142377"/>
            <a:ext cx="2526526" cy="77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12" t="36951" r="23758" b="22852"/>
          <a:stretch>
            <a:fillRect/>
          </a:stretch>
        </p:blipFill>
        <p:spPr bwMode="auto">
          <a:xfrm>
            <a:off x="756207" y="624734"/>
            <a:ext cx="1308863" cy="287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hteck 5"/>
          <p:cNvSpPr/>
          <p:nvPr/>
        </p:nvSpPr>
        <p:spPr>
          <a:xfrm>
            <a:off x="177282" y="1018571"/>
            <a:ext cx="3943305" cy="5497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/>
          <p:cNvSpPr/>
          <p:nvPr/>
        </p:nvSpPr>
        <p:spPr>
          <a:xfrm>
            <a:off x="4294208" y="1004632"/>
            <a:ext cx="7714424" cy="5497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de-DE" b="1" dirty="0" smtClean="0">
                <a:solidFill>
                  <a:schemeClr val="tx1"/>
                </a:solidFill>
              </a:rPr>
              <a:t>3. Digitale Kulturräume</a:t>
            </a:r>
          </a:p>
          <a:p>
            <a:pPr lvl="0"/>
            <a:endParaRPr lang="de-DE" b="1" dirty="0">
              <a:solidFill>
                <a:schemeClr val="tx1"/>
              </a:solidFill>
            </a:endParaRPr>
          </a:p>
          <a:p>
            <a:pPr lvl="0"/>
            <a:endParaRPr lang="de-DE" b="1" dirty="0" smtClean="0">
              <a:solidFill>
                <a:schemeClr val="tx1"/>
              </a:solidFill>
            </a:endParaRPr>
          </a:p>
          <a:p>
            <a:pPr lvl="0"/>
            <a:endParaRPr lang="de-DE" b="1" dirty="0" smtClean="0">
              <a:solidFill>
                <a:schemeClr val="tx1"/>
              </a:solidFill>
            </a:endParaRPr>
          </a:p>
          <a:p>
            <a:pPr lvl="0"/>
            <a:endParaRPr lang="de-DE" b="1" dirty="0">
              <a:solidFill>
                <a:schemeClr val="tx1"/>
              </a:solidFill>
            </a:endParaRPr>
          </a:p>
          <a:p>
            <a:pPr lvl="0"/>
            <a:endParaRPr lang="de-DE" b="1" dirty="0" smtClean="0">
              <a:solidFill>
                <a:schemeClr val="tx1"/>
              </a:solidFill>
            </a:endParaRPr>
          </a:p>
          <a:p>
            <a:pPr lvl="0"/>
            <a:endParaRPr lang="de-DE" b="1" dirty="0">
              <a:solidFill>
                <a:schemeClr val="tx1"/>
              </a:solidFill>
            </a:endParaRPr>
          </a:p>
          <a:p>
            <a:pPr lvl="0"/>
            <a:endParaRPr lang="de-DE" b="1" dirty="0" smtClean="0">
              <a:solidFill>
                <a:schemeClr val="tx1"/>
              </a:solidFill>
            </a:endParaRPr>
          </a:p>
          <a:p>
            <a:pPr lvl="0"/>
            <a:endParaRPr lang="de-DE" b="1" dirty="0">
              <a:solidFill>
                <a:schemeClr val="tx1"/>
              </a:solidFill>
            </a:endParaRPr>
          </a:p>
          <a:p>
            <a:pPr lvl="0"/>
            <a:endParaRPr lang="de-DE" b="1" dirty="0" smtClean="0">
              <a:solidFill>
                <a:schemeClr val="tx1"/>
              </a:solidFill>
            </a:endParaRPr>
          </a:p>
          <a:p>
            <a:pPr lvl="0"/>
            <a:endParaRPr lang="de-DE" b="1" dirty="0">
              <a:solidFill>
                <a:schemeClr val="tx1"/>
              </a:solidFill>
            </a:endParaRPr>
          </a:p>
          <a:p>
            <a:pPr lvl="0"/>
            <a:endParaRPr lang="de-DE" b="1" dirty="0" smtClean="0">
              <a:solidFill>
                <a:schemeClr val="tx1"/>
              </a:solidFill>
            </a:endParaRPr>
          </a:p>
          <a:p>
            <a:pPr lvl="0"/>
            <a:endParaRPr lang="de-DE" b="1" dirty="0">
              <a:solidFill>
                <a:schemeClr val="tx1"/>
              </a:solidFill>
            </a:endParaRPr>
          </a:p>
          <a:p>
            <a:pPr lvl="0"/>
            <a:endParaRPr lang="de-DE" b="1" dirty="0">
              <a:solidFill>
                <a:schemeClr val="tx1"/>
              </a:solidFill>
            </a:endParaRPr>
          </a:p>
          <a:p>
            <a:pPr lvl="1"/>
            <a:endParaRPr lang="de-DE" sz="1400" b="1" dirty="0">
              <a:solidFill>
                <a:schemeClr val="tx1"/>
              </a:solidFill>
            </a:endParaRPr>
          </a:p>
        </p:txBody>
      </p:sp>
      <p:sp>
        <p:nvSpPr>
          <p:cNvPr id="11" name="Textfeld 10"/>
          <p:cNvSpPr txBox="1"/>
          <p:nvPr/>
        </p:nvSpPr>
        <p:spPr>
          <a:xfrm>
            <a:off x="190879" y="1187464"/>
            <a:ext cx="3929708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200" b="1" dirty="0" smtClean="0">
                <a:solidFill>
                  <a:schemeClr val="accent1">
                    <a:lumMod val="50000"/>
                  </a:schemeClr>
                </a:solidFill>
              </a:rPr>
              <a:t>Abschlussbericht</a:t>
            </a:r>
          </a:p>
          <a:p>
            <a:r>
              <a:rPr lang="de-DE" sz="30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de-DE" sz="30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de-DE" sz="3000" dirty="0" smtClean="0"/>
              <a:t>Aufbau und Themen</a:t>
            </a:r>
          </a:p>
        </p:txBody>
      </p:sp>
      <p:sp>
        <p:nvSpPr>
          <p:cNvPr id="13" name="Rechteck 12"/>
          <p:cNvSpPr/>
          <p:nvPr/>
        </p:nvSpPr>
        <p:spPr>
          <a:xfrm>
            <a:off x="86704" y="6488668"/>
            <a:ext cx="858273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600" dirty="0" smtClean="0">
                <a:solidFill>
                  <a:srgbClr val="4C708E"/>
                </a:solidFill>
              </a:rPr>
              <a:t>Teilprojekt „Kulturräume“ </a:t>
            </a:r>
            <a:endParaRPr lang="de-DE" sz="1600" b="1" dirty="0">
              <a:solidFill>
                <a:srgbClr val="4C708E"/>
              </a:solidFill>
            </a:endParaRPr>
          </a:p>
        </p:txBody>
      </p:sp>
      <p:sp>
        <p:nvSpPr>
          <p:cNvPr id="14" name="Rechteck 13"/>
          <p:cNvSpPr/>
          <p:nvPr/>
        </p:nvSpPr>
        <p:spPr>
          <a:xfrm>
            <a:off x="8958818" y="6493237"/>
            <a:ext cx="298568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600" dirty="0">
                <a:solidFill>
                  <a:srgbClr val="4C708E"/>
                </a:solidFill>
              </a:rPr>
              <a:t>Kulturausschuss am </a:t>
            </a:r>
            <a:r>
              <a:rPr lang="de-DE" sz="1600" dirty="0" smtClean="0">
                <a:solidFill>
                  <a:srgbClr val="4C708E"/>
                </a:solidFill>
              </a:rPr>
              <a:t>8. März </a:t>
            </a:r>
            <a:r>
              <a:rPr lang="de-DE" sz="1600" dirty="0">
                <a:solidFill>
                  <a:srgbClr val="4C708E"/>
                </a:solidFill>
              </a:rPr>
              <a:t>2023</a:t>
            </a:r>
            <a:endParaRPr lang="de-DE" sz="1600" b="1" dirty="0">
              <a:solidFill>
                <a:srgbClr val="4C708E"/>
              </a:solidFill>
            </a:endParaRP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91730" y="2206582"/>
            <a:ext cx="7119379" cy="3769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2535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Grafik 2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897"/>
          <a:stretch>
            <a:fillRect/>
          </a:stretch>
        </p:blipFill>
        <p:spPr bwMode="auto">
          <a:xfrm>
            <a:off x="190879" y="175402"/>
            <a:ext cx="581815" cy="693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Grafik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8"/>
          <a:stretch>
            <a:fillRect/>
          </a:stretch>
        </p:blipFill>
        <p:spPr bwMode="auto">
          <a:xfrm>
            <a:off x="9488000" y="142377"/>
            <a:ext cx="2526526" cy="77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12" t="36951" r="23758" b="22852"/>
          <a:stretch>
            <a:fillRect/>
          </a:stretch>
        </p:blipFill>
        <p:spPr bwMode="auto">
          <a:xfrm>
            <a:off x="756207" y="624734"/>
            <a:ext cx="1308863" cy="287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hteck 5"/>
          <p:cNvSpPr/>
          <p:nvPr/>
        </p:nvSpPr>
        <p:spPr>
          <a:xfrm>
            <a:off x="177282" y="1018571"/>
            <a:ext cx="3943305" cy="5497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/>
          <p:cNvSpPr/>
          <p:nvPr/>
        </p:nvSpPr>
        <p:spPr>
          <a:xfrm>
            <a:off x="4294208" y="1004632"/>
            <a:ext cx="7714424" cy="5497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de-DE" b="1" dirty="0" smtClean="0">
                <a:solidFill>
                  <a:schemeClr val="tx1"/>
                </a:solidFill>
              </a:rPr>
              <a:t>4. Kultur und Stadtentwicklung</a:t>
            </a:r>
          </a:p>
          <a:p>
            <a:pPr lvl="0"/>
            <a:endParaRPr lang="de-DE" b="1" dirty="0">
              <a:solidFill>
                <a:schemeClr val="tx1"/>
              </a:solidFill>
            </a:endParaRPr>
          </a:p>
          <a:p>
            <a:pPr lvl="0"/>
            <a:endParaRPr lang="de-DE" b="1" dirty="0" smtClean="0">
              <a:solidFill>
                <a:schemeClr val="tx1"/>
              </a:solidFill>
            </a:endParaRPr>
          </a:p>
          <a:p>
            <a:pPr lvl="0"/>
            <a:endParaRPr lang="de-DE" b="1" dirty="0">
              <a:solidFill>
                <a:schemeClr val="tx1"/>
              </a:solidFill>
            </a:endParaRPr>
          </a:p>
          <a:p>
            <a:pPr lvl="0"/>
            <a:endParaRPr lang="de-DE" b="1" dirty="0" smtClean="0">
              <a:solidFill>
                <a:schemeClr val="tx1"/>
              </a:solidFill>
            </a:endParaRPr>
          </a:p>
          <a:p>
            <a:pPr lvl="0"/>
            <a:endParaRPr lang="de-DE" b="1" dirty="0">
              <a:solidFill>
                <a:schemeClr val="tx1"/>
              </a:solidFill>
            </a:endParaRPr>
          </a:p>
          <a:p>
            <a:pPr lvl="0"/>
            <a:endParaRPr lang="de-DE" b="1" dirty="0" smtClean="0">
              <a:solidFill>
                <a:schemeClr val="tx1"/>
              </a:solidFill>
            </a:endParaRPr>
          </a:p>
          <a:p>
            <a:pPr lvl="0"/>
            <a:endParaRPr lang="de-DE" b="1" dirty="0">
              <a:solidFill>
                <a:schemeClr val="tx1"/>
              </a:solidFill>
            </a:endParaRPr>
          </a:p>
          <a:p>
            <a:pPr lvl="0"/>
            <a:endParaRPr lang="de-DE" b="1" dirty="0" smtClean="0">
              <a:solidFill>
                <a:schemeClr val="tx1"/>
              </a:solidFill>
            </a:endParaRPr>
          </a:p>
          <a:p>
            <a:pPr lvl="0"/>
            <a:endParaRPr lang="de-DE" b="1" dirty="0">
              <a:solidFill>
                <a:schemeClr val="tx1"/>
              </a:solidFill>
            </a:endParaRPr>
          </a:p>
          <a:p>
            <a:pPr lvl="0"/>
            <a:endParaRPr lang="de-DE" b="1" dirty="0" smtClean="0">
              <a:solidFill>
                <a:schemeClr val="tx1"/>
              </a:solidFill>
            </a:endParaRPr>
          </a:p>
          <a:p>
            <a:pPr lvl="0"/>
            <a:endParaRPr lang="de-DE" b="1" dirty="0">
              <a:solidFill>
                <a:schemeClr val="tx1"/>
              </a:solidFill>
            </a:endParaRPr>
          </a:p>
          <a:p>
            <a:pPr lvl="0"/>
            <a:endParaRPr lang="de-DE" b="1" dirty="0">
              <a:solidFill>
                <a:schemeClr val="tx1"/>
              </a:solidFill>
            </a:endParaRPr>
          </a:p>
          <a:p>
            <a:pPr lvl="1"/>
            <a:endParaRPr lang="de-DE" sz="1400" b="1" dirty="0">
              <a:solidFill>
                <a:schemeClr val="tx1"/>
              </a:solidFill>
            </a:endParaRPr>
          </a:p>
        </p:txBody>
      </p:sp>
      <p:sp>
        <p:nvSpPr>
          <p:cNvPr id="11" name="Textfeld 10"/>
          <p:cNvSpPr txBox="1"/>
          <p:nvPr/>
        </p:nvSpPr>
        <p:spPr>
          <a:xfrm>
            <a:off x="190879" y="1187464"/>
            <a:ext cx="3929708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200" b="1" dirty="0" smtClean="0">
                <a:solidFill>
                  <a:schemeClr val="accent1">
                    <a:lumMod val="50000"/>
                  </a:schemeClr>
                </a:solidFill>
              </a:rPr>
              <a:t>Abschlussbericht</a:t>
            </a:r>
          </a:p>
          <a:p>
            <a:r>
              <a:rPr lang="de-DE" sz="30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de-DE" sz="30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de-DE" sz="3000" dirty="0" smtClean="0"/>
              <a:t>Aufbau und Themen</a:t>
            </a:r>
          </a:p>
        </p:txBody>
      </p:sp>
      <p:sp>
        <p:nvSpPr>
          <p:cNvPr id="13" name="Rechteck 12"/>
          <p:cNvSpPr/>
          <p:nvPr/>
        </p:nvSpPr>
        <p:spPr>
          <a:xfrm>
            <a:off x="86704" y="6488668"/>
            <a:ext cx="858273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600" dirty="0" smtClean="0">
                <a:solidFill>
                  <a:srgbClr val="4C708E"/>
                </a:solidFill>
              </a:rPr>
              <a:t>Teilprojekt „Kulturräume“ </a:t>
            </a:r>
            <a:endParaRPr lang="de-DE" sz="1600" b="1" dirty="0">
              <a:solidFill>
                <a:srgbClr val="4C708E"/>
              </a:solidFill>
            </a:endParaRPr>
          </a:p>
        </p:txBody>
      </p:sp>
      <p:sp>
        <p:nvSpPr>
          <p:cNvPr id="14" name="Rechteck 13"/>
          <p:cNvSpPr/>
          <p:nvPr/>
        </p:nvSpPr>
        <p:spPr>
          <a:xfrm>
            <a:off x="8958818" y="6493237"/>
            <a:ext cx="298568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600" dirty="0">
                <a:solidFill>
                  <a:srgbClr val="4C708E"/>
                </a:solidFill>
              </a:rPr>
              <a:t>Kulturausschuss am </a:t>
            </a:r>
            <a:r>
              <a:rPr lang="de-DE" sz="1600" dirty="0" smtClean="0">
                <a:solidFill>
                  <a:srgbClr val="4C708E"/>
                </a:solidFill>
              </a:rPr>
              <a:t>8. März </a:t>
            </a:r>
            <a:r>
              <a:rPr lang="de-DE" sz="1600" dirty="0">
                <a:solidFill>
                  <a:srgbClr val="4C708E"/>
                </a:solidFill>
              </a:rPr>
              <a:t>2023</a:t>
            </a:r>
            <a:endParaRPr lang="de-DE" sz="1600" b="1" dirty="0">
              <a:solidFill>
                <a:srgbClr val="4C708E"/>
              </a:solidFill>
            </a:endParaRP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8123" y="2605177"/>
            <a:ext cx="6738398" cy="3369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5851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Grafik 2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897"/>
          <a:stretch>
            <a:fillRect/>
          </a:stretch>
        </p:blipFill>
        <p:spPr bwMode="auto">
          <a:xfrm>
            <a:off x="190879" y="175402"/>
            <a:ext cx="581815" cy="693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Grafik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8"/>
          <a:stretch>
            <a:fillRect/>
          </a:stretch>
        </p:blipFill>
        <p:spPr bwMode="auto">
          <a:xfrm>
            <a:off x="9488000" y="142377"/>
            <a:ext cx="2526526" cy="77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 descr="Stadt Bielefeld&#10;Der Oberbürgermei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12" t="36951" r="23758" b="22852"/>
          <a:stretch>
            <a:fillRect/>
          </a:stretch>
        </p:blipFill>
        <p:spPr bwMode="auto">
          <a:xfrm>
            <a:off x="756207" y="624734"/>
            <a:ext cx="1308863" cy="287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hteck 5"/>
          <p:cNvSpPr/>
          <p:nvPr/>
        </p:nvSpPr>
        <p:spPr>
          <a:xfrm>
            <a:off x="238285" y="1004632"/>
            <a:ext cx="3943305" cy="5497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b="1" dirty="0">
                <a:solidFill>
                  <a:schemeClr val="tx1"/>
                </a:solidFill>
              </a:rPr>
              <a:t>Die Anforderungen an Kulturräume sind so divers wie die Stadtgesellschaft selbst</a:t>
            </a:r>
          </a:p>
        </p:txBody>
      </p:sp>
      <p:sp>
        <p:nvSpPr>
          <p:cNvPr id="9" name="Rechteck 8"/>
          <p:cNvSpPr/>
          <p:nvPr/>
        </p:nvSpPr>
        <p:spPr>
          <a:xfrm>
            <a:off x="4242593" y="1018571"/>
            <a:ext cx="7714424" cy="54979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 b="1" dirty="0" smtClean="0">
              <a:solidFill>
                <a:schemeClr val="tx1"/>
              </a:solidFill>
            </a:endParaRPr>
          </a:p>
          <a:p>
            <a:endParaRPr lang="de-DE" b="1" dirty="0">
              <a:solidFill>
                <a:schemeClr val="tx1"/>
              </a:solidFill>
            </a:endParaRPr>
          </a:p>
          <a:p>
            <a:endParaRPr lang="de-DE" b="1" dirty="0" smtClean="0">
              <a:solidFill>
                <a:schemeClr val="tx1"/>
              </a:solidFill>
            </a:endParaRPr>
          </a:p>
          <a:p>
            <a:r>
              <a:rPr lang="de-DE" b="1" dirty="0" smtClean="0">
                <a:solidFill>
                  <a:schemeClr val="tx1"/>
                </a:solidFill>
              </a:rPr>
              <a:t>Kultur </a:t>
            </a:r>
            <a:r>
              <a:rPr lang="de-DE" b="1" dirty="0">
                <a:solidFill>
                  <a:schemeClr val="tx1"/>
                </a:solidFill>
              </a:rPr>
              <a:t>und kulturelle Bildung werden </a:t>
            </a:r>
            <a:r>
              <a:rPr lang="de-DE" b="1" dirty="0" smtClean="0">
                <a:solidFill>
                  <a:schemeClr val="tx1"/>
                </a:solidFill>
              </a:rPr>
              <a:t>als </a:t>
            </a:r>
            <a:r>
              <a:rPr lang="de-DE" b="1" dirty="0">
                <a:solidFill>
                  <a:schemeClr val="tx1"/>
                </a:solidFill>
              </a:rPr>
              <a:t>ausschlaggebend für Bildung, Integration und Teilhabe </a:t>
            </a:r>
            <a:r>
              <a:rPr lang="de-DE" b="1" dirty="0" smtClean="0">
                <a:solidFill>
                  <a:schemeClr val="tx1"/>
                </a:solidFill>
              </a:rPr>
              <a:t>anerkannt</a:t>
            </a:r>
            <a:r>
              <a:rPr lang="de-DE" b="1" dirty="0">
                <a:solidFill>
                  <a:schemeClr val="tx1"/>
                </a:solidFill>
              </a:rPr>
              <a:t>. </a:t>
            </a:r>
            <a:endParaRPr lang="de-DE" b="1" dirty="0" smtClean="0">
              <a:solidFill>
                <a:schemeClr val="tx1"/>
              </a:solidFill>
            </a:endParaRPr>
          </a:p>
          <a:p>
            <a:endParaRPr lang="de-DE" b="1" dirty="0">
              <a:solidFill>
                <a:schemeClr val="tx1"/>
              </a:solidFill>
            </a:endParaRPr>
          </a:p>
          <a:p>
            <a:r>
              <a:rPr lang="de-DE" b="1" dirty="0" smtClean="0">
                <a:solidFill>
                  <a:schemeClr val="tx1"/>
                </a:solidFill>
              </a:rPr>
              <a:t>Ein </a:t>
            </a:r>
            <a:r>
              <a:rPr lang="de-DE" b="1" dirty="0">
                <a:solidFill>
                  <a:schemeClr val="tx1"/>
                </a:solidFill>
              </a:rPr>
              <a:t>vielfältiges, qualitativ hochwertiges und innovatives </a:t>
            </a:r>
            <a:r>
              <a:rPr lang="de-DE" b="1" dirty="0" smtClean="0">
                <a:solidFill>
                  <a:schemeClr val="tx1"/>
                </a:solidFill>
              </a:rPr>
              <a:t>Kulturangebot macht </a:t>
            </a:r>
            <a:r>
              <a:rPr lang="de-DE" b="1" dirty="0">
                <a:solidFill>
                  <a:schemeClr val="tx1"/>
                </a:solidFill>
              </a:rPr>
              <a:t>eine Stadt lebenswert und attraktiv für ihre Einwohner*innen und potentielle Neubürger*innen. </a:t>
            </a:r>
            <a:endParaRPr lang="de-DE" b="1" dirty="0" smtClean="0">
              <a:solidFill>
                <a:schemeClr val="tx1"/>
              </a:solidFill>
            </a:endParaRPr>
          </a:p>
          <a:p>
            <a:endParaRPr lang="de-DE" b="1" dirty="0">
              <a:solidFill>
                <a:schemeClr val="tx1"/>
              </a:solidFill>
            </a:endParaRPr>
          </a:p>
          <a:p>
            <a:r>
              <a:rPr lang="de-DE" b="1" dirty="0" smtClean="0">
                <a:solidFill>
                  <a:schemeClr val="tx1"/>
                </a:solidFill>
              </a:rPr>
              <a:t>Dazu </a:t>
            </a:r>
            <a:r>
              <a:rPr lang="de-DE" b="1" dirty="0">
                <a:solidFill>
                  <a:schemeClr val="tx1"/>
                </a:solidFill>
              </a:rPr>
              <a:t>braucht es eine kreative und breit aufgestellte Kulturszene, eine sensibilisierte und partizipierende </a:t>
            </a:r>
            <a:r>
              <a:rPr lang="de-DE" b="1" smtClean="0">
                <a:solidFill>
                  <a:schemeClr val="tx1"/>
                </a:solidFill>
              </a:rPr>
              <a:t>Stadtgesellschaft; sie </a:t>
            </a:r>
            <a:r>
              <a:rPr lang="de-DE" b="1" dirty="0">
                <a:solidFill>
                  <a:schemeClr val="tx1"/>
                </a:solidFill>
              </a:rPr>
              <a:t>alle brauchen Räume, in denen sie kreativ werden, arbeiten, anbieten und auftreten können. </a:t>
            </a:r>
            <a:endParaRPr lang="de-DE" b="1" dirty="0" smtClean="0">
              <a:solidFill>
                <a:schemeClr val="tx1"/>
              </a:solidFill>
            </a:endParaRPr>
          </a:p>
          <a:p>
            <a:endParaRPr lang="de-DE" b="1" dirty="0">
              <a:solidFill>
                <a:schemeClr val="tx1"/>
              </a:solidFill>
            </a:endParaRPr>
          </a:p>
          <a:p>
            <a:endParaRPr lang="de-DE" b="1" dirty="0" smtClean="0">
              <a:solidFill>
                <a:schemeClr val="tx1"/>
              </a:solidFill>
            </a:endParaRPr>
          </a:p>
          <a:p>
            <a:endParaRPr lang="de-DE" b="1" dirty="0">
              <a:solidFill>
                <a:schemeClr val="tx1"/>
              </a:solidFill>
            </a:endParaRPr>
          </a:p>
        </p:txBody>
      </p:sp>
      <p:sp>
        <p:nvSpPr>
          <p:cNvPr id="11" name="Textfeld 10"/>
          <p:cNvSpPr txBox="1"/>
          <p:nvPr/>
        </p:nvSpPr>
        <p:spPr>
          <a:xfrm>
            <a:off x="190879" y="1187464"/>
            <a:ext cx="3929708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200" b="1" dirty="0" smtClean="0">
                <a:solidFill>
                  <a:schemeClr val="accent1">
                    <a:lumMod val="50000"/>
                  </a:schemeClr>
                </a:solidFill>
              </a:rPr>
              <a:t>Zum Schluss</a:t>
            </a:r>
            <a:endParaRPr lang="de-DE" sz="42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de-DE" sz="30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de-DE" sz="3000" dirty="0" smtClean="0">
                <a:solidFill>
                  <a:schemeClr val="accent1">
                    <a:lumMod val="50000"/>
                  </a:schemeClr>
                </a:solidFill>
              </a:rPr>
            </a:br>
            <a:endParaRPr lang="de-DE" sz="3000" dirty="0" smtClean="0"/>
          </a:p>
        </p:txBody>
      </p:sp>
      <p:sp>
        <p:nvSpPr>
          <p:cNvPr id="13" name="Rechteck 12"/>
          <p:cNvSpPr/>
          <p:nvPr/>
        </p:nvSpPr>
        <p:spPr>
          <a:xfrm>
            <a:off x="86704" y="6488668"/>
            <a:ext cx="858273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600" dirty="0" smtClean="0">
                <a:solidFill>
                  <a:srgbClr val="4C708E"/>
                </a:solidFill>
              </a:rPr>
              <a:t>Teilprojekt „Kulturräume“ </a:t>
            </a:r>
            <a:endParaRPr lang="de-DE" sz="1600" b="1" dirty="0">
              <a:solidFill>
                <a:srgbClr val="4C708E"/>
              </a:solidFill>
            </a:endParaRPr>
          </a:p>
        </p:txBody>
      </p:sp>
      <p:sp>
        <p:nvSpPr>
          <p:cNvPr id="14" name="Rechteck 13"/>
          <p:cNvSpPr/>
          <p:nvPr/>
        </p:nvSpPr>
        <p:spPr>
          <a:xfrm>
            <a:off x="8958818" y="6493237"/>
            <a:ext cx="298568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600" dirty="0">
                <a:solidFill>
                  <a:srgbClr val="4C708E"/>
                </a:solidFill>
              </a:rPr>
              <a:t>Kulturausschuss am </a:t>
            </a:r>
            <a:r>
              <a:rPr lang="de-DE" sz="1600" dirty="0" smtClean="0">
                <a:solidFill>
                  <a:srgbClr val="4C708E"/>
                </a:solidFill>
              </a:rPr>
              <a:t>8. März </a:t>
            </a:r>
            <a:r>
              <a:rPr lang="de-DE" sz="1600" dirty="0">
                <a:solidFill>
                  <a:srgbClr val="4C708E"/>
                </a:solidFill>
              </a:rPr>
              <a:t>2023</a:t>
            </a:r>
            <a:endParaRPr lang="de-DE" sz="1600" b="1" dirty="0">
              <a:solidFill>
                <a:srgbClr val="4C708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09636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534</Words>
  <Application>Microsoft Office PowerPoint</Application>
  <PresentationFormat>Breitbild</PresentationFormat>
  <Paragraphs>146</Paragraphs>
  <Slides>9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S. Bielefeld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Trockels, Johanna Marie (410.1)</dc:creator>
  <cp:lastModifiedBy>Ellinghorst, Andrea (410.1)</cp:lastModifiedBy>
  <cp:revision>33</cp:revision>
  <dcterms:created xsi:type="dcterms:W3CDTF">2022-12-19T08:38:17Z</dcterms:created>
  <dcterms:modified xsi:type="dcterms:W3CDTF">2023-04-18T10:43:07Z</dcterms:modified>
</cp:coreProperties>
</file>