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7" r:id="rId5"/>
    <p:sldId id="309" r:id="rId6"/>
    <p:sldId id="313" r:id="rId7"/>
    <p:sldId id="310" r:id="rId8"/>
    <p:sldId id="314" r:id="rId9"/>
    <p:sldId id="290" r:id="rId10"/>
    <p:sldId id="315" r:id="rId11"/>
    <p:sldId id="300" r:id="rId12"/>
    <p:sldId id="311" r:id="rId13"/>
    <p:sldId id="304" r:id="rId14"/>
    <p:sldId id="316" r:id="rId15"/>
    <p:sldId id="312" r:id="rId16"/>
    <p:sldId id="318" r:id="rId17"/>
    <p:sldId id="293" r:id="rId18"/>
    <p:sldId id="294" r:id="rId19"/>
    <p:sldId id="307" r:id="rId20"/>
    <p:sldId id="306" r:id="rId21"/>
    <p:sldId id="319" r:id="rId22"/>
    <p:sldId id="274" r:id="rId23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13" userDrawn="1">
          <p15:clr>
            <a:srgbClr val="A4A3A4"/>
          </p15:clr>
        </p15:guide>
        <p15:guide id="2" pos="325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141D"/>
    <a:srgbClr val="1C252C"/>
    <a:srgbClr val="CFD2D3"/>
    <a:srgbClr val="323E48"/>
    <a:srgbClr val="5B67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264"/>
      </p:cViewPr>
      <p:guideLst>
        <p:guide orient="horz" pos="913"/>
        <p:guide pos="325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D1B27A-A5AB-4E18-B26A-41B794473B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9444DAD4-0B03-4FC9-AD76-3EE5E9E2FA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8A3D5D8-D8E4-41DE-83B6-F2043DA02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64D43B5-A3BC-44B0-9573-06B19AA0C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3194AD8-4C9C-4BCF-9229-0B348A5B0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090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77A23F-409B-4B95-95A6-7E25EAF94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28CDD75-05E3-4710-8CA5-05F943AAB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3843B67-F44C-4677-9F96-F9E8F0D92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6029F80-DB38-47A4-8F07-E8F6F915A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CC141F-4708-43C3-9F42-89ACD1A8C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61821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DC0B393-C047-44B1-8530-8C55FD9D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C7D0625-8D2B-4681-83D1-757E22C5CF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0728317-C9C9-4397-82A9-FECA5A4D9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B16B11E-2644-43D3-A454-7BE6DBA69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CC4262B-1A33-4BEE-86B0-AB8ECF018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87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BEE2CA-DEC0-4275-B729-D846818D8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174657F-6112-41C3-BC41-F721B34DFF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462DE52A-18A0-4C63-9FEA-1DB926270F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9A5FA8C-4562-4BC5-9C77-1CBAAB521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5B08432-23A7-4E46-B906-5E0E606F6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2523A46-8037-462D-8108-FD343EF78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97149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5F9AE1-5309-4DC3-A62E-1BA7B9024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7B92E61-6A25-4A98-B43F-BDF264DDE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F1A5947-1DE1-43C9-960D-E538E93F8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10E6DBE9-9F7B-4094-9C7C-62D1D3F9F3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F862334-8C2E-4038-8BC8-5561526A36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434C8FE-E771-454E-852A-C843D76F7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3D92D95-B5A7-4789-AD6F-E7DD4039E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80D008A8-B4BE-445C-80C4-9AF5F7938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0335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9301685-2858-40B2-A6E3-68A25ABC5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60435D2-8D32-4A2E-A142-4BE2D785A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CBFBEE6-6F9D-4911-9878-CC11F918A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244CFDC-CA1B-499A-80DF-A8AEBE3C4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0229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3AE6AB6-F646-4FD3-B1DF-53EA97A4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3F2E479-8FD8-457D-BBC7-0CBD251E8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890CE34-14F4-49D0-AD1A-C2AE61EC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5488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DE95E9-72EE-4BFF-841B-306F09B39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EF82A9-4721-40E8-960C-02ECB6948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6F1CDBC-CEDD-418F-8F87-AD574BCC84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5586E61-380E-49E1-9621-E29A1FB7C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4CD4C7A-9A14-45AD-A36C-95E95FEE1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CA8A88E-3CE3-4EFB-8C07-CDBE2840A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7904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EA6696-37F4-417B-8787-5D2CA7F1D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7CC8BAA8-35EB-4A57-A0A9-A417C13546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06B8659-C5AC-44AD-AA55-B6C012FF18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AF351FF-33CC-4F74-AD32-632B2B93F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FD5D237-259F-48CE-9EA7-6B7CE8F45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3911951-4010-4CE5-A86C-73B5A7BE9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4748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1F8493-03BD-4678-B4E4-A4672E26D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14B41CC-82B2-4EC4-97F7-A0E49AD155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14FCF61-98D1-4119-8B9C-1F64A558E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C45196E-AD32-418A-A108-F1273B7CC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BF4EF4-73ED-45B0-9529-59CF922CB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34404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0DC85C2D-A800-4831-9E14-F4A83F7E92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91399A-CA7F-4E27-81A2-60BBD16971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42F1B09-D5E6-47F7-BC24-E7DDFC9B7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63F41C8-3F38-41BB-BC3A-B73915914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50B828E-8ED9-4405-B043-48A7E2252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8803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D72B51A-4080-4899-A6D5-703409623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75F7610-08CB-455E-83A5-3E54400912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945C715-B685-4828-9B9A-13AAC60F8F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EA785-0B5C-4FE6-9AF6-60AFC2A35154}" type="datetimeFigureOut">
              <a:rPr lang="de-DE" smtClean="0"/>
              <a:t>24.06.2024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E65ADA3-3A9A-481A-934A-166DCB250B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41CAE8E-B17B-4C4F-A85C-7B03856FF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BEBD9-0730-4716-BBE3-DD39316A234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5902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tacharts.de/regioboard-bielefeld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meier@wege-bielefeld.d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datacharts.de/regioboard-bielefel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211910" y="232644"/>
            <a:ext cx="11794162" cy="6422178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9697934" y="5596995"/>
            <a:ext cx="2391229" cy="11625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DF917F48-16B0-4A73-8E62-F570BAFA1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872" y="5786825"/>
            <a:ext cx="2118579" cy="853264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AB678CAD-4037-41DD-9E0E-C49C494E6ABC}"/>
              </a:ext>
            </a:extLst>
          </p:cNvPr>
          <p:cNvSpPr txBox="1"/>
          <p:nvPr/>
        </p:nvSpPr>
        <p:spPr>
          <a:xfrm>
            <a:off x="968784" y="5859205"/>
            <a:ext cx="532296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1600" i="1" dirty="0">
                <a:solidFill>
                  <a:srgbClr val="1C252C"/>
                </a:solidFill>
              </a:rPr>
              <a:t>Brigitte Meier I WEGE mbH I Juni 2024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A6C45961-4C7D-4854-90E5-FBEAE95FA543}"/>
              </a:ext>
            </a:extLst>
          </p:cNvPr>
          <p:cNvSpPr/>
          <p:nvPr/>
        </p:nvSpPr>
        <p:spPr>
          <a:xfrm>
            <a:off x="90115" y="2512301"/>
            <a:ext cx="11941331" cy="1748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80073B24-B040-49B1-AF4A-19A118D3A9C1}"/>
              </a:ext>
            </a:extLst>
          </p:cNvPr>
          <p:cNvSpPr txBox="1">
            <a:spLocks/>
          </p:cNvSpPr>
          <p:nvPr/>
        </p:nvSpPr>
        <p:spPr>
          <a:xfrm>
            <a:off x="879097" y="2873275"/>
            <a:ext cx="11126975" cy="808268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b="1" dirty="0" err="1">
                <a:solidFill>
                  <a:srgbClr val="1C252C"/>
                </a:solidFill>
              </a:rPr>
              <a:t>RegioBoard</a:t>
            </a:r>
            <a:r>
              <a:rPr lang="de-DE" b="1" dirty="0">
                <a:solidFill>
                  <a:srgbClr val="1C252C"/>
                </a:solidFill>
              </a:rPr>
              <a:t> 2024</a:t>
            </a:r>
          </a:p>
        </p:txBody>
      </p:sp>
      <p:sp>
        <p:nvSpPr>
          <p:cNvPr id="17" name="Untertitel 2">
            <a:extLst>
              <a:ext uri="{FF2B5EF4-FFF2-40B4-BE49-F238E27FC236}">
                <a16:creationId xmlns:a16="http://schemas.microsoft.com/office/drawing/2014/main" id="{0BDC5955-85E0-4010-9AF7-32311C134F3E}"/>
              </a:ext>
            </a:extLst>
          </p:cNvPr>
          <p:cNvSpPr txBox="1">
            <a:spLocks/>
          </p:cNvSpPr>
          <p:nvPr/>
        </p:nvSpPr>
        <p:spPr>
          <a:xfrm>
            <a:off x="924991" y="3586781"/>
            <a:ext cx="10816353" cy="808268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2400" b="1" dirty="0">
                <a:solidFill>
                  <a:srgbClr val="1C252C"/>
                </a:solidFill>
                <a:latin typeface="Calibri Light"/>
                <a:cs typeface="Calibri Light"/>
              </a:rPr>
              <a:t>AKTUELLE WIRTSCHAFTSDATEN FÜR BIELEFELD</a:t>
            </a:r>
          </a:p>
          <a:p>
            <a:pPr marL="0" indent="0">
              <a:buNone/>
            </a:pPr>
            <a:r>
              <a:rPr lang="de-DE" sz="1600" dirty="0">
                <a:hlinkClick r:id="rId3"/>
              </a:rPr>
              <a:t>Link zu den Daten: </a:t>
            </a:r>
            <a:r>
              <a:rPr lang="de-DE" sz="1600" dirty="0" err="1">
                <a:hlinkClick r:id="rId3"/>
              </a:rPr>
              <a:t>Regioboard</a:t>
            </a:r>
            <a:r>
              <a:rPr lang="de-DE" sz="1600" dirty="0">
                <a:hlinkClick r:id="rId3"/>
              </a:rPr>
              <a:t> Bielefeld (datacharts.de)</a:t>
            </a:r>
            <a:endParaRPr lang="de-DE" sz="2400" b="1" dirty="0">
              <a:solidFill>
                <a:srgbClr val="1C252C"/>
              </a:solidFill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662703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Ein Bild, das draußen, Himmel, Stadt, Gebäude enthält.&#10;&#10;Automatisch generierte Beschreibung">
            <a:extLst>
              <a:ext uri="{FF2B5EF4-FFF2-40B4-BE49-F238E27FC236}">
                <a16:creationId xmlns:a16="http://schemas.microsoft.com/office/drawing/2014/main" id="{5BA64915-B6E0-5663-4104-5FE1F61ED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3454"/>
          </a:xfrm>
          <a:prstGeom prst="rect">
            <a:avLst/>
          </a:prstGeom>
        </p:spPr>
      </p:pic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AF5984CA-59AC-8BE2-3FC3-6544F37F59A3}"/>
              </a:ext>
            </a:extLst>
          </p:cNvPr>
          <p:cNvGrpSpPr/>
          <p:nvPr/>
        </p:nvGrpSpPr>
        <p:grpSpPr>
          <a:xfrm>
            <a:off x="895542" y="1690328"/>
            <a:ext cx="11126975" cy="2166182"/>
            <a:chOff x="895542" y="1287431"/>
            <a:chExt cx="11126975" cy="2166182"/>
          </a:xfrm>
        </p:grpSpPr>
        <p:sp>
          <p:nvSpPr>
            <p:cNvPr id="5" name="Titel 1">
              <a:extLst>
                <a:ext uri="{FF2B5EF4-FFF2-40B4-BE49-F238E27FC236}">
                  <a16:creationId xmlns:a16="http://schemas.microsoft.com/office/drawing/2014/main" id="{9F04C6F5-39CF-1B4C-6576-0390BA7A3772}"/>
                </a:ext>
              </a:extLst>
            </p:cNvPr>
            <p:cNvSpPr txBox="1">
              <a:spLocks/>
            </p:cNvSpPr>
            <p:nvPr/>
          </p:nvSpPr>
          <p:spPr>
            <a:xfrm>
              <a:off x="895542" y="1287431"/>
              <a:ext cx="11126975" cy="808268"/>
            </a:xfrm>
            <a:prstGeom prst="rect">
              <a:avLst/>
            </a:prstGeom>
          </p:spPr>
          <p:txBody>
            <a:bodyPr lIns="91440" tIns="45720" rIns="91440" bIns="45720" anchor="t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de-DE" sz="4800" b="1" dirty="0">
                  <a:solidFill>
                    <a:schemeClr val="bg1"/>
                  </a:solidFill>
                </a:rPr>
                <a:t>STARKER </a:t>
              </a:r>
              <a:r>
                <a:rPr lang="de-DE" sz="4800" b="1" dirty="0">
                  <a:solidFill>
                    <a:schemeClr val="bg1"/>
                  </a:solidFill>
                  <a:latin typeface="Calibri"/>
                  <a:cs typeface="Calibri"/>
                </a:rPr>
                <a:t>STANDORT</a:t>
              </a:r>
            </a:p>
            <a:p>
              <a:pPr>
                <a:lnSpc>
                  <a:spcPct val="100000"/>
                </a:lnSpc>
              </a:pPr>
              <a:r>
                <a:rPr lang="de-DE" sz="4800" b="1" dirty="0">
                  <a:solidFill>
                    <a:schemeClr val="bg1"/>
                  </a:solidFill>
                  <a:cs typeface="Calibri Light"/>
                </a:rPr>
                <a:t>STARKE </a:t>
              </a:r>
              <a:r>
                <a:rPr lang="de-DE" sz="4800" b="1" dirty="0">
                  <a:solidFill>
                    <a:schemeClr val="bg1"/>
                  </a:solidFill>
                  <a:latin typeface="Calibri"/>
                  <a:cs typeface="Calibri Light"/>
                </a:rPr>
                <a:t>WIRTSCHAFT</a:t>
              </a:r>
            </a:p>
          </p:txBody>
        </p:sp>
        <p:sp>
          <p:nvSpPr>
            <p:cNvPr id="10" name="Untertitel 2">
              <a:extLst>
                <a:ext uri="{FF2B5EF4-FFF2-40B4-BE49-F238E27FC236}">
                  <a16:creationId xmlns:a16="http://schemas.microsoft.com/office/drawing/2014/main" id="{C5DAA2E3-7DF6-87EE-1775-CEA481781EE1}"/>
                </a:ext>
              </a:extLst>
            </p:cNvPr>
            <p:cNvSpPr txBox="1">
              <a:spLocks/>
            </p:cNvSpPr>
            <p:nvPr/>
          </p:nvSpPr>
          <p:spPr>
            <a:xfrm>
              <a:off x="895542" y="2895784"/>
              <a:ext cx="7592242" cy="557829"/>
            </a:xfrm>
            <a:prstGeom prst="rect">
              <a:avLst/>
            </a:prstGeom>
          </p:spPr>
          <p:txBody>
            <a:bodyPr lIns="91440" tIns="45720" rIns="91440" bIns="45720" anchor="t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de-DE" sz="3200" b="1" dirty="0">
                  <a:solidFill>
                    <a:schemeClr val="bg1"/>
                  </a:solidFill>
                  <a:latin typeface="Calibri Light"/>
                  <a:cs typeface="Calibri Light"/>
                </a:rPr>
                <a:t>BIELEFELDER </a:t>
              </a:r>
              <a:r>
                <a:rPr lang="de-DE" sz="3200" b="1" dirty="0" err="1">
                  <a:solidFill>
                    <a:schemeClr val="bg1"/>
                  </a:solidFill>
                  <a:latin typeface="Calibri Light"/>
                  <a:cs typeface="Calibri Light"/>
                </a:rPr>
                <a:t>WIRTSCHAFTSDaten</a:t>
              </a:r>
              <a:r>
                <a:rPr lang="de-DE" sz="3200" b="1" dirty="0">
                  <a:solidFill>
                    <a:schemeClr val="bg1"/>
                  </a:solidFill>
                  <a:latin typeface="Calibri Light"/>
                  <a:cs typeface="Calibri Light"/>
                </a:rPr>
                <a:t> 2024</a:t>
              </a:r>
              <a:endParaRPr lang="de-DE" sz="3200" dirty="0">
                <a:solidFill>
                  <a:schemeClr val="bg1"/>
                </a:solidFill>
                <a:latin typeface="Calibri Light"/>
                <a:cs typeface="Calibri Light"/>
              </a:endParaRPr>
            </a:p>
          </p:txBody>
        </p:sp>
      </p:grpSp>
      <p:sp>
        <p:nvSpPr>
          <p:cNvPr id="12" name="Titel 1">
            <a:extLst>
              <a:ext uri="{FF2B5EF4-FFF2-40B4-BE49-F238E27FC236}">
                <a16:creationId xmlns:a16="http://schemas.microsoft.com/office/drawing/2014/main" id="{56E7A0CC-2A90-46FE-5AF5-005DC3B38285}"/>
              </a:ext>
            </a:extLst>
          </p:cNvPr>
          <p:cNvSpPr txBox="1">
            <a:spLocks/>
          </p:cNvSpPr>
          <p:nvPr/>
        </p:nvSpPr>
        <p:spPr>
          <a:xfrm>
            <a:off x="2652793" y="1636922"/>
            <a:ext cx="11126975" cy="808268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endParaRPr lang="de-DE" sz="3200" b="1" dirty="0">
              <a:solidFill>
                <a:srgbClr val="FF0000"/>
              </a:solidFill>
              <a:latin typeface="Calibri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239381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399DC960-076D-4F2A-8592-5896EA514050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05627BD4-722B-45AE-82CB-037FECA52353}"/>
              </a:ext>
            </a:extLst>
          </p:cNvPr>
          <p:cNvSpPr txBox="1"/>
          <p:nvPr/>
        </p:nvSpPr>
        <p:spPr>
          <a:xfrm>
            <a:off x="630626" y="869423"/>
            <a:ext cx="10199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Beschäftigung am Arbeitsort</a:t>
            </a:r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630626" y="1824444"/>
            <a:ext cx="3745304" cy="48418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Arbeitsmarkt weiterhin robust trotz Krisenmodus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Anstieg der Beschäftigung um </a:t>
            </a:r>
            <a:r>
              <a:rPr lang="de-DE" sz="2000" b="1" dirty="0">
                <a:solidFill>
                  <a:srgbClr val="1C252C"/>
                </a:solidFill>
              </a:rPr>
              <a:t>1,3 Prozent </a:t>
            </a:r>
            <a:r>
              <a:rPr lang="de-DE" sz="2000" dirty="0">
                <a:solidFill>
                  <a:srgbClr val="1C252C"/>
                </a:solidFill>
              </a:rPr>
              <a:t>zum Vorjahr auf </a:t>
            </a:r>
            <a:r>
              <a:rPr lang="de-DE" sz="2000" b="1" dirty="0">
                <a:solidFill>
                  <a:srgbClr val="1C252C"/>
                </a:solidFill>
              </a:rPr>
              <a:t>169.210 Erwerbstätige </a:t>
            </a:r>
            <a:r>
              <a:rPr lang="de-DE" sz="2000" dirty="0">
                <a:solidFill>
                  <a:srgbClr val="1C252C"/>
                </a:solidFill>
              </a:rPr>
              <a:t>(30.6.2023)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Zuwachs liegt deutlich über dem OWL-, Landes- und Bundes-durchschnitt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  <a:cs typeface="Calibri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1600" i="1" dirty="0">
                <a:solidFill>
                  <a:srgbClr val="1C252C"/>
                </a:solidFill>
              </a:rPr>
              <a:t>Anmerkung: Inzwischen liegt die aktuellste Zahl zum Stichtag 30.9.2023 mit 170.231 Personen vor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  <a:cs typeface="Calibri"/>
            </a:endParaRPr>
          </a:p>
          <a:p>
            <a:pPr algn="l"/>
            <a:endParaRPr lang="de-DE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grpSp>
        <p:nvGrpSpPr>
          <p:cNvPr id="23" name="Gruppieren 22">
            <a:extLst>
              <a:ext uri="{FF2B5EF4-FFF2-40B4-BE49-F238E27FC236}">
                <a16:creationId xmlns:a16="http://schemas.microsoft.com/office/drawing/2014/main" id="{A133DDC5-CBBC-C85D-D558-DFA94728E38F}"/>
              </a:ext>
            </a:extLst>
          </p:cNvPr>
          <p:cNvGrpSpPr/>
          <p:nvPr/>
        </p:nvGrpSpPr>
        <p:grpSpPr>
          <a:xfrm>
            <a:off x="5491219" y="1143366"/>
            <a:ext cx="6114799" cy="4987468"/>
            <a:chOff x="5480997" y="1327089"/>
            <a:chExt cx="6114799" cy="4987468"/>
          </a:xfrm>
        </p:grpSpPr>
        <p:pic>
          <p:nvPicPr>
            <p:cNvPr id="16" name="Grafik 15" descr="Ein Bild, das Text, Screenshot, Diagramm, Reihe enthält.&#10;&#10;Automatisch generierte Beschreibung">
              <a:extLst>
                <a:ext uri="{FF2B5EF4-FFF2-40B4-BE49-F238E27FC236}">
                  <a16:creationId xmlns:a16="http://schemas.microsoft.com/office/drawing/2014/main" id="{1CB806D7-6C70-3983-E845-12E60A1087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97" t="5639" r="32389" b="6457"/>
            <a:stretch/>
          </p:blipFill>
          <p:spPr>
            <a:xfrm>
              <a:off x="5480997" y="1771243"/>
              <a:ext cx="4966702" cy="4543314"/>
            </a:xfrm>
            <a:prstGeom prst="rect">
              <a:avLst/>
            </a:prstGeom>
            <a:ln w="12700">
              <a:solidFill>
                <a:schemeClr val="bg2">
                  <a:lumMod val="90000"/>
                </a:schemeClr>
              </a:solidFill>
            </a:ln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B1D5DBF3-6C39-35F3-E695-4526256287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r="1420" b="7515"/>
            <a:stretch/>
          </p:blipFill>
          <p:spPr>
            <a:xfrm>
              <a:off x="7217876" y="4499468"/>
              <a:ext cx="4377920" cy="1398889"/>
            </a:xfrm>
            <a:prstGeom prst="rect">
              <a:avLst/>
            </a:prstGeom>
          </p:spPr>
        </p:pic>
        <p:sp>
          <p:nvSpPr>
            <p:cNvPr id="22" name="Inhaltsplatzhalter 2">
              <a:extLst>
                <a:ext uri="{FF2B5EF4-FFF2-40B4-BE49-F238E27FC236}">
                  <a16:creationId xmlns:a16="http://schemas.microsoft.com/office/drawing/2014/main" id="{3390DA0E-1555-CF0C-CCBB-4FE7C3E0E4A0}"/>
                </a:ext>
              </a:extLst>
            </p:cNvPr>
            <p:cNvSpPr txBox="1">
              <a:spLocks/>
            </p:cNvSpPr>
            <p:nvPr/>
          </p:nvSpPr>
          <p:spPr>
            <a:xfrm>
              <a:off x="5866281" y="1327089"/>
              <a:ext cx="4110267" cy="395119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lnSpcReduction="10000"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00000"/>
                </a:lnSpc>
              </a:pPr>
              <a:r>
                <a:rPr lang="de-DE" sz="1100" i="0" dirty="0">
                  <a:solidFill>
                    <a:schemeClr val="bg2">
                      <a:lumMod val="50000"/>
                    </a:schemeClr>
                  </a:solidFill>
                  <a:effectLst/>
                  <a:latin typeface="Roboto" panose="02000000000000000000" pitchFamily="2" charset="0"/>
                </a:rPr>
                <a:t>Entwicklung der sozialversicherungspflichtig Beschäftigten am Arbeitsort, 2014-2023 (Index 2014 = 100)</a:t>
              </a:r>
              <a:endParaRPr lang="de-DE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24" name="Inhaltsplatzhalter 2">
            <a:extLst>
              <a:ext uri="{FF2B5EF4-FFF2-40B4-BE49-F238E27FC236}">
                <a16:creationId xmlns:a16="http://schemas.microsoft.com/office/drawing/2014/main" id="{E90E16D5-A93A-9200-3790-8135C69D6409}"/>
              </a:ext>
            </a:extLst>
          </p:cNvPr>
          <p:cNvSpPr txBox="1">
            <a:spLocks/>
          </p:cNvSpPr>
          <p:nvPr/>
        </p:nvSpPr>
        <p:spPr>
          <a:xfrm>
            <a:off x="5162331" y="6150745"/>
            <a:ext cx="4110267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Bundesagentur für Arbeit; Eigene Berechnungen.  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380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668580" y="1325461"/>
            <a:ext cx="10161344" cy="49497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sz="2000" dirty="0">
                <a:solidFill>
                  <a:srgbClr val="1C252C"/>
                </a:solidFill>
              </a:rPr>
              <a:t>In den letzten 10 Jahren erfolgte ein kontinuierlicher Beschäftigungsaufbau in den Bielefelder Unternehmen um insgesamt </a:t>
            </a:r>
          </a:p>
          <a:p>
            <a:pPr algn="l"/>
            <a:r>
              <a:rPr lang="de-DE" sz="2000" dirty="0">
                <a:solidFill>
                  <a:srgbClr val="FF0000"/>
                </a:solidFill>
              </a:rPr>
              <a:t>19,9 Prozent</a:t>
            </a:r>
            <a:r>
              <a:rPr lang="de-DE" sz="2000" dirty="0">
                <a:solidFill>
                  <a:srgbClr val="1C252C"/>
                </a:solidFill>
              </a:rPr>
              <a:t>.</a:t>
            </a:r>
          </a:p>
          <a:p>
            <a:pPr algn="l"/>
            <a:endParaRPr lang="de-DE" sz="2000" dirty="0">
              <a:solidFill>
                <a:srgbClr val="1C252C"/>
              </a:solidFill>
            </a:endParaRP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Im Ranking der kreisfreien NRW-Städte liegt Bielefeld</a:t>
            </a: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damit auf Rang 4 (von 22)</a:t>
            </a:r>
          </a:p>
          <a:p>
            <a:pPr algn="l"/>
            <a:endParaRPr lang="de-DE" sz="2000" dirty="0">
              <a:solidFill>
                <a:srgbClr val="1C252C"/>
              </a:solidFill>
            </a:endParaRP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Dortmund	23,9 Prozent</a:t>
            </a: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Münster		22,1 Prozent</a:t>
            </a: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Düsseldorf	20,1 Prozent</a:t>
            </a:r>
          </a:p>
          <a:p>
            <a:pPr algn="l"/>
            <a:r>
              <a:rPr lang="de-DE" sz="2000" dirty="0">
                <a:solidFill>
                  <a:srgbClr val="FF0000"/>
                </a:solidFill>
              </a:rPr>
              <a:t>Bielefeld		19,9 Prozent</a:t>
            </a:r>
          </a:p>
          <a:p>
            <a:pPr algn="l"/>
            <a:endParaRPr lang="de-DE" sz="2000" dirty="0">
              <a:solidFill>
                <a:srgbClr val="1C252C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86EF3E3F-8B76-737A-B52B-9251E557109B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</p:spTree>
    <p:extLst>
      <p:ext uri="{BB962C8B-B14F-4D97-AF65-F5344CB8AC3E}">
        <p14:creationId xmlns:p14="http://schemas.microsoft.com/office/powerpoint/2010/main" val="3001552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05627BD4-722B-45AE-82CB-037FECA52353}"/>
              </a:ext>
            </a:extLst>
          </p:cNvPr>
          <p:cNvSpPr txBox="1"/>
          <p:nvPr/>
        </p:nvSpPr>
        <p:spPr>
          <a:xfrm>
            <a:off x="617926" y="728193"/>
            <a:ext cx="2749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Pendler*innen</a:t>
            </a:r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617926" y="1433293"/>
            <a:ext cx="3745304" cy="48418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Bielefeld wächst weiterhin als Arbeitsort für inzwischen </a:t>
            </a:r>
            <a:r>
              <a:rPr lang="de-DE" sz="2000" b="1" dirty="0">
                <a:solidFill>
                  <a:srgbClr val="1C252C"/>
                </a:solidFill>
              </a:rPr>
              <a:t>77.699 Einpendler*innen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Diesen stehen 43.727 Auspendlerinnen gegenüber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Der positive Saldo von Ein- und Auspendelnden liegt damit bei 33.972 Personen und im Saldo 728 mehr als in 2022 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14873FD4-CDD5-F57E-0981-3C8D7859D0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68" r="7346"/>
          <a:stretch/>
        </p:blipFill>
        <p:spPr>
          <a:xfrm>
            <a:off x="4944140" y="1312968"/>
            <a:ext cx="6496634" cy="4748841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</p:pic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8596BEBD-6BA7-C612-C1AE-6C00FB97D316}"/>
              </a:ext>
            </a:extLst>
          </p:cNvPr>
          <p:cNvSpPr txBox="1">
            <a:spLocks/>
          </p:cNvSpPr>
          <p:nvPr/>
        </p:nvSpPr>
        <p:spPr>
          <a:xfrm>
            <a:off x="4614531" y="6131704"/>
            <a:ext cx="4110267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Bundesagentur für Arbeit; Eigene Berechnungen.  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A2F60CCE-8F5F-91F1-7623-05685801B685}"/>
              </a:ext>
            </a:extLst>
          </p:cNvPr>
          <p:cNvSpPr txBox="1">
            <a:spLocks/>
          </p:cNvSpPr>
          <p:nvPr/>
        </p:nvSpPr>
        <p:spPr>
          <a:xfrm>
            <a:off x="4859079" y="807400"/>
            <a:ext cx="6496634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Pendlersaldo</a:t>
            </a:r>
            <a:b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Saldo zwischen Ein- und Auspendler*innen (in Personen), 2014-2023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5BF8FD9F-43BE-3697-325A-D47767DC8E7C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</p:spTree>
    <p:extLst>
      <p:ext uri="{BB962C8B-B14F-4D97-AF65-F5344CB8AC3E}">
        <p14:creationId xmlns:p14="http://schemas.microsoft.com/office/powerpoint/2010/main" val="2118664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617926" y="2947503"/>
            <a:ext cx="3852474" cy="21454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Die Arbeitslosigkeit ist in 2023, wie in fast allen kreisfreien Städten in NRW, angestiegen. Sie liegt bei </a:t>
            </a:r>
            <a:r>
              <a:rPr lang="de-DE" sz="2000" b="1" dirty="0">
                <a:solidFill>
                  <a:srgbClr val="1C252C"/>
                </a:solidFill>
              </a:rPr>
              <a:t>8,2 Prozent</a:t>
            </a:r>
            <a:r>
              <a:rPr lang="de-DE" sz="2000" dirty="0">
                <a:solidFill>
                  <a:srgbClr val="1C252C"/>
                </a:solidFill>
              </a:rPr>
              <a:t> im Vergleich zu 2022 mit 7,6 Prozent.</a:t>
            </a:r>
          </a:p>
          <a:p>
            <a:pPr algn="l"/>
            <a:endParaRPr lang="de-DE" dirty="0">
              <a:solidFill>
                <a:srgbClr val="1C252C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73D3E7BB-B142-FF13-6C8D-E5BA89E6262C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C0D0358B-C005-16A6-287C-F6B1C84714FF}"/>
              </a:ext>
            </a:extLst>
          </p:cNvPr>
          <p:cNvSpPr txBox="1"/>
          <p:nvPr/>
        </p:nvSpPr>
        <p:spPr>
          <a:xfrm>
            <a:off x="617926" y="728193"/>
            <a:ext cx="2749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Arbeitslosigkeit</a:t>
            </a:r>
          </a:p>
        </p:txBody>
      </p:sp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D6D9853A-39DC-4DCA-8D01-0C07EE46C1AB}"/>
              </a:ext>
            </a:extLst>
          </p:cNvPr>
          <p:cNvGrpSpPr/>
          <p:nvPr/>
        </p:nvGrpSpPr>
        <p:grpSpPr>
          <a:xfrm>
            <a:off x="4956840" y="901308"/>
            <a:ext cx="6496634" cy="5767597"/>
            <a:chOff x="4956840" y="909000"/>
            <a:chExt cx="6496634" cy="5767597"/>
          </a:xfrm>
        </p:grpSpPr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78CD8541-23AF-9088-B8CA-AC6FE21080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56963" y="1262168"/>
              <a:ext cx="6080937" cy="4924562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</p:pic>
        <p:sp>
          <p:nvSpPr>
            <p:cNvPr id="12" name="Inhaltsplatzhalter 2">
              <a:extLst>
                <a:ext uri="{FF2B5EF4-FFF2-40B4-BE49-F238E27FC236}">
                  <a16:creationId xmlns:a16="http://schemas.microsoft.com/office/drawing/2014/main" id="{B33D7880-B643-9DBD-1F4D-277C533E08FA}"/>
                </a:ext>
              </a:extLst>
            </p:cNvPr>
            <p:cNvSpPr txBox="1">
              <a:spLocks/>
            </p:cNvSpPr>
            <p:nvPr/>
          </p:nvSpPr>
          <p:spPr>
            <a:xfrm>
              <a:off x="4956840" y="909000"/>
              <a:ext cx="6496634" cy="395119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00000"/>
                </a:lnSpc>
              </a:pPr>
              <a:r>
                <a:rPr lang="de-DE" sz="1100" i="0" dirty="0">
                  <a:solidFill>
                    <a:schemeClr val="bg2">
                      <a:lumMod val="50000"/>
                    </a:schemeClr>
                  </a:solidFill>
                  <a:effectLst/>
                  <a:latin typeface="Roboto" panose="02000000000000000000" pitchFamily="2" charset="0"/>
                </a:rPr>
                <a:t>Entwicklung der Arbeitslosenquoten, 2014-2023</a:t>
              </a:r>
              <a:endParaRPr lang="de-DE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3" name="Inhaltsplatzhalter 2">
              <a:extLst>
                <a:ext uri="{FF2B5EF4-FFF2-40B4-BE49-F238E27FC236}">
                  <a16:creationId xmlns:a16="http://schemas.microsoft.com/office/drawing/2014/main" id="{7946EF86-F6FE-D20B-A532-F084020854CD}"/>
                </a:ext>
              </a:extLst>
            </p:cNvPr>
            <p:cNvSpPr txBox="1">
              <a:spLocks/>
            </p:cNvSpPr>
            <p:nvPr/>
          </p:nvSpPr>
          <p:spPr>
            <a:xfrm>
              <a:off x="4969949" y="6281478"/>
              <a:ext cx="4110267" cy="395119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00000"/>
                </a:lnSpc>
              </a:pPr>
              <a:r>
                <a:rPr lang="de-DE" sz="1100" i="0" dirty="0">
                  <a:solidFill>
                    <a:schemeClr val="bg2">
                      <a:lumMod val="50000"/>
                    </a:schemeClr>
                  </a:solidFill>
                  <a:effectLst/>
                  <a:latin typeface="Roboto" panose="02000000000000000000" pitchFamily="2" charset="0"/>
                </a:rPr>
                <a:t>Quelle: Bundesagentur für Arbeit.   </a:t>
              </a:r>
              <a:endParaRPr lang="de-DE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5466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73D3E7BB-B142-FF13-6C8D-E5BA89E6262C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C0D0358B-C005-16A6-287C-F6B1C84714FF}"/>
              </a:ext>
            </a:extLst>
          </p:cNvPr>
          <p:cNvSpPr txBox="1"/>
          <p:nvPr/>
        </p:nvSpPr>
        <p:spPr>
          <a:xfrm>
            <a:off x="617926" y="728193"/>
            <a:ext cx="2749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Arbeitslosigkeit</a:t>
            </a:r>
          </a:p>
        </p:txBody>
      </p:sp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D6D9853A-39DC-4DCA-8D01-0C07EE46C1AB}"/>
              </a:ext>
            </a:extLst>
          </p:cNvPr>
          <p:cNvGrpSpPr/>
          <p:nvPr/>
        </p:nvGrpSpPr>
        <p:grpSpPr>
          <a:xfrm>
            <a:off x="4271537" y="901308"/>
            <a:ext cx="6496634" cy="5767597"/>
            <a:chOff x="4956840" y="909000"/>
            <a:chExt cx="6496634" cy="5767597"/>
          </a:xfrm>
        </p:grpSpPr>
        <p:sp>
          <p:nvSpPr>
            <p:cNvPr id="12" name="Inhaltsplatzhalter 2">
              <a:extLst>
                <a:ext uri="{FF2B5EF4-FFF2-40B4-BE49-F238E27FC236}">
                  <a16:creationId xmlns:a16="http://schemas.microsoft.com/office/drawing/2014/main" id="{B33D7880-B643-9DBD-1F4D-277C533E08FA}"/>
                </a:ext>
              </a:extLst>
            </p:cNvPr>
            <p:cNvSpPr txBox="1">
              <a:spLocks/>
            </p:cNvSpPr>
            <p:nvPr/>
          </p:nvSpPr>
          <p:spPr>
            <a:xfrm>
              <a:off x="4956840" y="909000"/>
              <a:ext cx="6496634" cy="395119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00000"/>
                </a:lnSpc>
              </a:pPr>
              <a:r>
                <a:rPr lang="de-DE" sz="1100" i="0" dirty="0">
                  <a:solidFill>
                    <a:schemeClr val="bg2">
                      <a:lumMod val="50000"/>
                    </a:schemeClr>
                  </a:solidFill>
                  <a:effectLst/>
                  <a:latin typeface="Roboto" panose="02000000000000000000" pitchFamily="2" charset="0"/>
                </a:rPr>
                <a:t>Entwicklung der Arbeitslosenquoten, 2014-2023 (Veränderung zum Vorjahr in Prozentpunkten)</a:t>
              </a:r>
              <a:endParaRPr lang="de-DE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3" name="Inhaltsplatzhalter 2">
              <a:extLst>
                <a:ext uri="{FF2B5EF4-FFF2-40B4-BE49-F238E27FC236}">
                  <a16:creationId xmlns:a16="http://schemas.microsoft.com/office/drawing/2014/main" id="{7946EF86-F6FE-D20B-A532-F084020854CD}"/>
                </a:ext>
              </a:extLst>
            </p:cNvPr>
            <p:cNvSpPr txBox="1">
              <a:spLocks/>
            </p:cNvSpPr>
            <p:nvPr/>
          </p:nvSpPr>
          <p:spPr>
            <a:xfrm>
              <a:off x="4969949" y="6281478"/>
              <a:ext cx="4110267" cy="395119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00000"/>
                </a:lnSpc>
              </a:pPr>
              <a:r>
                <a:rPr lang="de-DE" sz="1100" i="0" dirty="0">
                  <a:solidFill>
                    <a:schemeClr val="bg2">
                      <a:lumMod val="50000"/>
                    </a:schemeClr>
                  </a:solidFill>
                  <a:effectLst/>
                  <a:latin typeface="Roboto" panose="02000000000000000000" pitchFamily="2" charset="0"/>
                </a:rPr>
                <a:t>Quelle: Bundesagentur für Arbeit; Eigene Berechnungen.   </a:t>
              </a:r>
              <a:endParaRPr lang="de-DE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BAA4C77E-8BF5-607D-ED15-42F17B422F3E}"/>
              </a:ext>
            </a:extLst>
          </p:cNvPr>
          <p:cNvSpPr txBox="1">
            <a:spLocks/>
          </p:cNvSpPr>
          <p:nvPr/>
        </p:nvSpPr>
        <p:spPr>
          <a:xfrm>
            <a:off x="630626" y="1494039"/>
            <a:ext cx="3522274" cy="48418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de-DE" sz="2000" dirty="0">
              <a:solidFill>
                <a:srgbClr val="1C252C"/>
              </a:solidFill>
            </a:endParaRPr>
          </a:p>
          <a:p>
            <a:pPr algn="l"/>
            <a:endParaRPr lang="de-DE" sz="2000" dirty="0">
              <a:solidFill>
                <a:srgbClr val="1C252C"/>
              </a:solidFill>
            </a:endParaRPr>
          </a:p>
          <a:p>
            <a:pPr algn="l"/>
            <a:endParaRPr lang="de-DE" sz="2000" dirty="0">
              <a:solidFill>
                <a:srgbClr val="1C252C"/>
              </a:solidFill>
            </a:endParaRPr>
          </a:p>
          <a:p>
            <a:pPr algn="l"/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Im Vergleich liegt Bielefeld auf Rang 9 der NRW-Städte mit den niedrigsten Jahresquoten</a:t>
            </a:r>
          </a:p>
          <a:p>
            <a:pPr algn="l"/>
            <a:endParaRPr lang="de-DE" sz="2000" dirty="0">
              <a:solidFill>
                <a:srgbClr val="1C252C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BE54BBF-4AB5-AB1D-5AA8-6DCDFFECE4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4" t="9504" r="7394"/>
          <a:stretch/>
        </p:blipFill>
        <p:spPr bwMode="auto">
          <a:xfrm>
            <a:off x="4375930" y="1296427"/>
            <a:ext cx="7010400" cy="4886824"/>
          </a:xfrm>
          <a:prstGeom prst="rect">
            <a:avLst/>
          </a:prstGeom>
          <a:noFill/>
          <a:ln>
            <a:solidFill>
              <a:schemeClr val="bg2">
                <a:lumMod val="9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023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432E35BF-C0CE-0B17-1421-FF376F415162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4D6758B1-BC42-15A7-4E02-28F3458F328C}"/>
              </a:ext>
            </a:extLst>
          </p:cNvPr>
          <p:cNvSpPr txBox="1"/>
          <p:nvPr/>
        </p:nvSpPr>
        <p:spPr>
          <a:xfrm>
            <a:off x="617926" y="728193"/>
            <a:ext cx="4064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Qualifikationsstruktur</a:t>
            </a:r>
          </a:p>
        </p:txBody>
      </p:sp>
      <p:grpSp>
        <p:nvGrpSpPr>
          <p:cNvPr id="18" name="Gruppieren 17">
            <a:extLst>
              <a:ext uri="{FF2B5EF4-FFF2-40B4-BE49-F238E27FC236}">
                <a16:creationId xmlns:a16="http://schemas.microsoft.com/office/drawing/2014/main" id="{833AD267-05B2-322C-FD86-036DA934BB5B}"/>
              </a:ext>
            </a:extLst>
          </p:cNvPr>
          <p:cNvGrpSpPr/>
          <p:nvPr/>
        </p:nvGrpSpPr>
        <p:grpSpPr>
          <a:xfrm>
            <a:off x="617926" y="2128160"/>
            <a:ext cx="5076825" cy="3714750"/>
            <a:chOff x="1095375" y="1943100"/>
            <a:chExt cx="5076825" cy="3714750"/>
          </a:xfrm>
        </p:grpSpPr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E8A609CA-25FD-F73D-7DC4-3F7E6168F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80106" y="2061913"/>
              <a:ext cx="4906060" cy="3419952"/>
            </a:xfrm>
            <a:prstGeom prst="rect">
              <a:avLst/>
            </a:prstGeom>
          </p:spPr>
        </p:pic>
        <p:sp>
          <p:nvSpPr>
            <p:cNvPr id="17" name="Rechteck 16">
              <a:extLst>
                <a:ext uri="{FF2B5EF4-FFF2-40B4-BE49-F238E27FC236}">
                  <a16:creationId xmlns:a16="http://schemas.microsoft.com/office/drawing/2014/main" id="{8DC793C3-CCF8-C462-ABB0-7D2F90214808}"/>
                </a:ext>
              </a:extLst>
            </p:cNvPr>
            <p:cNvSpPr/>
            <p:nvPr/>
          </p:nvSpPr>
          <p:spPr>
            <a:xfrm>
              <a:off x="1095375" y="1943100"/>
              <a:ext cx="5076825" cy="3714750"/>
            </a:xfrm>
            <a:prstGeom prst="rect">
              <a:avLst/>
            </a:prstGeom>
            <a:noFill/>
            <a:ln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D331A99E-10B2-79F9-C48B-28ABDF6CF552}"/>
              </a:ext>
            </a:extLst>
          </p:cNvPr>
          <p:cNvGrpSpPr/>
          <p:nvPr/>
        </p:nvGrpSpPr>
        <p:grpSpPr>
          <a:xfrm>
            <a:off x="6161304" y="2128160"/>
            <a:ext cx="5076825" cy="3714750"/>
            <a:chOff x="6161304" y="1900224"/>
            <a:chExt cx="5076825" cy="3714750"/>
          </a:xfrm>
        </p:grpSpPr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470AC41C-9FBF-171D-393D-9A6A846967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380" r="3864" b="822"/>
            <a:stretch/>
          </p:blipFill>
          <p:spPr>
            <a:xfrm>
              <a:off x="6288232" y="2033334"/>
              <a:ext cx="4822970" cy="3448531"/>
            </a:xfrm>
            <a:prstGeom prst="rect">
              <a:avLst/>
            </a:prstGeom>
          </p:spPr>
        </p:pic>
        <p:sp>
          <p:nvSpPr>
            <p:cNvPr id="19" name="Rechteck 18">
              <a:extLst>
                <a:ext uri="{FF2B5EF4-FFF2-40B4-BE49-F238E27FC236}">
                  <a16:creationId xmlns:a16="http://schemas.microsoft.com/office/drawing/2014/main" id="{444A228D-2915-790B-6E94-9F876FA66FFB}"/>
                </a:ext>
              </a:extLst>
            </p:cNvPr>
            <p:cNvSpPr/>
            <p:nvPr/>
          </p:nvSpPr>
          <p:spPr>
            <a:xfrm>
              <a:off x="6161304" y="1900224"/>
              <a:ext cx="5076825" cy="3714750"/>
            </a:xfrm>
            <a:prstGeom prst="rect">
              <a:avLst/>
            </a:prstGeom>
            <a:noFill/>
            <a:ln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21" name="Inhaltsplatzhalter 2">
            <a:extLst>
              <a:ext uri="{FF2B5EF4-FFF2-40B4-BE49-F238E27FC236}">
                <a16:creationId xmlns:a16="http://schemas.microsoft.com/office/drawing/2014/main" id="{F6A32BFB-3709-5B97-CEB9-4CC43E558A15}"/>
              </a:ext>
            </a:extLst>
          </p:cNvPr>
          <p:cNvSpPr txBox="1">
            <a:spLocks/>
          </p:cNvSpPr>
          <p:nvPr/>
        </p:nvSpPr>
        <p:spPr>
          <a:xfrm>
            <a:off x="2650303" y="1312968"/>
            <a:ext cx="6496634" cy="88357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Qualifikationsprofil</a:t>
            </a:r>
            <a:b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Anforderungsniveau der sozialversicherungspflichtig Beschäftigten am Arbeitsort </a:t>
            </a:r>
            <a:b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in der kreisfreien Stadt Bielefeld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Inhaltsplatzhalter 2">
            <a:extLst>
              <a:ext uri="{FF2B5EF4-FFF2-40B4-BE49-F238E27FC236}">
                <a16:creationId xmlns:a16="http://schemas.microsoft.com/office/drawing/2014/main" id="{96E9B7C9-2E37-E3D4-BFEE-31DF1427BD63}"/>
              </a:ext>
            </a:extLst>
          </p:cNvPr>
          <p:cNvSpPr txBox="1">
            <a:spLocks/>
          </p:cNvSpPr>
          <p:nvPr/>
        </p:nvSpPr>
        <p:spPr>
          <a:xfrm>
            <a:off x="3872061" y="6093731"/>
            <a:ext cx="4110267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Bundesagentur für Arbeit; Eigene Berechnungen.   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Inhaltsplatzhalter 2">
            <a:extLst>
              <a:ext uri="{FF2B5EF4-FFF2-40B4-BE49-F238E27FC236}">
                <a16:creationId xmlns:a16="http://schemas.microsoft.com/office/drawing/2014/main" id="{6CE38638-08B2-1C41-6F03-BE0025C8B7F8}"/>
              </a:ext>
            </a:extLst>
          </p:cNvPr>
          <p:cNvSpPr txBox="1">
            <a:spLocks/>
          </p:cNvSpPr>
          <p:nvPr/>
        </p:nvSpPr>
        <p:spPr>
          <a:xfrm>
            <a:off x="559111" y="1796704"/>
            <a:ext cx="1646916" cy="283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Kreisdiagramm 2018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4" name="Inhaltsplatzhalter 2">
            <a:extLst>
              <a:ext uri="{FF2B5EF4-FFF2-40B4-BE49-F238E27FC236}">
                <a16:creationId xmlns:a16="http://schemas.microsoft.com/office/drawing/2014/main" id="{14E207A1-1294-405D-24CA-0AE3DD23D260}"/>
              </a:ext>
            </a:extLst>
          </p:cNvPr>
          <p:cNvSpPr txBox="1">
            <a:spLocks/>
          </p:cNvSpPr>
          <p:nvPr/>
        </p:nvSpPr>
        <p:spPr>
          <a:xfrm>
            <a:off x="9846895" y="1803853"/>
            <a:ext cx="1646916" cy="283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Kreisdiagramm 2023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0851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668580" y="1325461"/>
            <a:ext cx="10161344" cy="49497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sz="2000" dirty="0">
                <a:solidFill>
                  <a:srgbClr val="1C252C"/>
                </a:solidFill>
              </a:rPr>
              <a:t>Die Engpässe auf dem Arbeitsmarkt zeichnen sich deutlich ab:</a:t>
            </a:r>
          </a:p>
          <a:p>
            <a:pPr algn="l"/>
            <a:endParaRPr lang="de-DE" sz="2000" dirty="0">
              <a:solidFill>
                <a:srgbClr val="1C252C"/>
              </a:solidFill>
            </a:endParaRP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Auf eine gemeldete sozialversicherungspflichtige Arbeitsstelle kommen in 2023  3,5 Prozent  erwerbslose Personen</a:t>
            </a: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	Münster		2,7</a:t>
            </a: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	</a:t>
            </a:r>
            <a:r>
              <a:rPr lang="de-DE" sz="2000" dirty="0">
                <a:solidFill>
                  <a:srgbClr val="FF0000"/>
                </a:solidFill>
              </a:rPr>
              <a:t>Bielefeld		3,5	(in 2004 waren es </a:t>
            </a:r>
            <a:r>
              <a:rPr lang="de-DE" sz="2000" b="1" dirty="0">
                <a:solidFill>
                  <a:srgbClr val="FF0000"/>
                </a:solidFill>
              </a:rPr>
              <a:t>27 Personen</a:t>
            </a:r>
            <a:r>
              <a:rPr lang="de-DE" sz="2000" dirty="0">
                <a:solidFill>
                  <a:srgbClr val="FF0000"/>
                </a:solidFill>
              </a:rPr>
              <a:t>; in 2014 </a:t>
            </a:r>
            <a:r>
              <a:rPr lang="de-DE" sz="2000" b="1" dirty="0">
                <a:solidFill>
                  <a:srgbClr val="FF0000"/>
                </a:solidFill>
              </a:rPr>
              <a:t>7,5 Personen</a:t>
            </a:r>
            <a:r>
              <a:rPr lang="de-DE" sz="2000" dirty="0">
                <a:solidFill>
                  <a:srgbClr val="FF0000"/>
                </a:solidFill>
              </a:rPr>
              <a:t>) </a:t>
            </a: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	Düsseldorf	4,1</a:t>
            </a: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	Hamm		4,3</a:t>
            </a: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	…</a:t>
            </a: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               (Wuppertal	18,6) 			 </a:t>
            </a:r>
          </a:p>
          <a:p>
            <a:pPr algn="l"/>
            <a:endParaRPr lang="de-DE" sz="2000" dirty="0">
              <a:solidFill>
                <a:srgbClr val="1C252C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D081C005-E6FF-F7A5-77F3-A5D6DCE2AE79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</p:spTree>
    <p:extLst>
      <p:ext uri="{BB962C8B-B14F-4D97-AF65-F5344CB8AC3E}">
        <p14:creationId xmlns:p14="http://schemas.microsoft.com/office/powerpoint/2010/main" val="2571859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679508" y="1593908"/>
            <a:ext cx="3400068" cy="46812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de-DE" dirty="0">
              <a:solidFill>
                <a:srgbClr val="1C252C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CC62A61E-ED2D-815A-76F2-0557EFB6B7CB}"/>
              </a:ext>
            </a:extLst>
          </p:cNvPr>
          <p:cNvSpPr txBox="1"/>
          <p:nvPr/>
        </p:nvSpPr>
        <p:spPr>
          <a:xfrm>
            <a:off x="614452" y="980296"/>
            <a:ext cx="358462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1800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DE" sz="1800" dirty="0">
                <a:solidFill>
                  <a:srgbClr val="1C252C"/>
                </a:solidFill>
              </a:rPr>
              <a:t>Generell ging die Zahl der Auszubildenden während der Pandemie bundesweit stark zurück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1800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1C252C"/>
                </a:solidFill>
              </a:rPr>
              <a:t>In Bielefeld fiel der Rückgang im </a:t>
            </a:r>
            <a:r>
              <a:rPr lang="de-DE" sz="1800" dirty="0">
                <a:solidFill>
                  <a:srgbClr val="1C252C"/>
                </a:solidFill>
              </a:rPr>
              <a:t>Vergleich zu OWL und NRW etwas moderater aus. In Bielefeld stieg in 2023 die Quote um 1,2 Prozent wieder an.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1800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DE" sz="1800" dirty="0">
                <a:solidFill>
                  <a:srgbClr val="1C252C"/>
                </a:solidFill>
              </a:rPr>
              <a:t>Auf 100 Beschäftigte kommen vier Auszubildende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rgbClr val="1C252C"/>
              </a:solidFill>
            </a:endParaRPr>
          </a:p>
          <a:p>
            <a:pPr algn="l"/>
            <a:endParaRPr lang="de-DE" sz="1800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rgbClr val="1C252C"/>
              </a:solidFill>
            </a:endParaRPr>
          </a:p>
          <a:p>
            <a:pPr algn="l"/>
            <a:endParaRPr lang="de-DE" sz="1800" dirty="0">
              <a:solidFill>
                <a:srgbClr val="1C252C"/>
              </a:solidFill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736C03C0-7496-F167-4E15-ADDD207F8D11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14CE023D-9187-362C-2F9E-B11DF0B8096E}"/>
              </a:ext>
            </a:extLst>
          </p:cNvPr>
          <p:cNvSpPr txBox="1"/>
          <p:nvPr/>
        </p:nvSpPr>
        <p:spPr>
          <a:xfrm>
            <a:off x="617926" y="728193"/>
            <a:ext cx="4064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Ausbildungsquote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3BB23CC8-DA55-3359-CC21-F5E95DCC1D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7535" y="1234301"/>
            <a:ext cx="6020640" cy="4896533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</p:pic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4FD981C2-4E0D-4CAC-A8FF-81AB7A3EC381}"/>
              </a:ext>
            </a:extLst>
          </p:cNvPr>
          <p:cNvSpPr txBox="1">
            <a:spLocks/>
          </p:cNvSpPr>
          <p:nvPr/>
        </p:nvSpPr>
        <p:spPr>
          <a:xfrm>
            <a:off x="4944140" y="794530"/>
            <a:ext cx="6496634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Auszubildende</a:t>
            </a:r>
            <a:b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Entwicklung der Auszubildenden, 2014-2023 (Index 2014 = 100)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D5C2A2C6-A6F7-F77F-0EFB-9EDB6B49E62A}"/>
              </a:ext>
            </a:extLst>
          </p:cNvPr>
          <p:cNvSpPr txBox="1">
            <a:spLocks/>
          </p:cNvSpPr>
          <p:nvPr/>
        </p:nvSpPr>
        <p:spPr>
          <a:xfrm>
            <a:off x="4941374" y="6217488"/>
            <a:ext cx="4110267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Bundesagentur für Arbeit; Eigene Berechnungen.   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664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679508" y="1593908"/>
            <a:ext cx="3400068" cy="46812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de-DE" dirty="0">
              <a:solidFill>
                <a:srgbClr val="1C252C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736C03C0-7496-F167-4E15-ADDD207F8D11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14CE023D-9187-362C-2F9E-B11DF0B8096E}"/>
              </a:ext>
            </a:extLst>
          </p:cNvPr>
          <p:cNvSpPr txBox="1"/>
          <p:nvPr/>
        </p:nvSpPr>
        <p:spPr>
          <a:xfrm>
            <a:off x="617926" y="608935"/>
            <a:ext cx="4064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Branchenbetrachtung</a:t>
            </a:r>
          </a:p>
        </p:txBody>
      </p:sp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4FD981C2-4E0D-4CAC-A8FF-81AB7A3EC381}"/>
              </a:ext>
            </a:extLst>
          </p:cNvPr>
          <p:cNvSpPr txBox="1">
            <a:spLocks/>
          </p:cNvSpPr>
          <p:nvPr/>
        </p:nvSpPr>
        <p:spPr>
          <a:xfrm>
            <a:off x="2033968" y="1178250"/>
            <a:ext cx="7740460" cy="11199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Dienstleistungen</a:t>
            </a:r>
            <a:b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Sozialversicherungspflichtig Beschäftigte am Arbeitsort im Dienstleistungsbereich in der kreisfreien Stadt Bielefeld (Wachstum zum Vorjahr in Klammern), 2014-2023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D5C2A2C6-A6F7-F77F-0EFB-9EDB6B49E62A}"/>
              </a:ext>
            </a:extLst>
          </p:cNvPr>
          <p:cNvSpPr txBox="1">
            <a:spLocks/>
          </p:cNvSpPr>
          <p:nvPr/>
        </p:nvSpPr>
        <p:spPr>
          <a:xfrm>
            <a:off x="2024442" y="6358564"/>
            <a:ext cx="4110267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Bundesagentur für Arbeit; Eigene Berechnungen.   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0BF3053-2B1D-7B9E-2A01-7174A0BD1D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60"/>
          <a:stretch/>
        </p:blipFill>
        <p:spPr>
          <a:xfrm>
            <a:off x="2143125" y="1820175"/>
            <a:ext cx="7631302" cy="44967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09726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630626" y="1338603"/>
            <a:ext cx="10161344" cy="40011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DE" sz="2000" dirty="0">
                <a:solidFill>
                  <a:srgbClr val="1C252C"/>
                </a:solidFill>
              </a:rPr>
              <a:t>im Verlauf der letzten 10 Jahre (2014 bis 2023)                             		+ (</a:t>
            </a:r>
            <a:r>
              <a:rPr lang="de-DE" sz="1600" dirty="0">
                <a:solidFill>
                  <a:srgbClr val="1C252C"/>
                </a:solidFill>
              </a:rPr>
              <a:t>überdurchschnittlich)  </a:t>
            </a:r>
            <a:r>
              <a:rPr lang="de-DE" sz="1600" b="1" dirty="0">
                <a:solidFill>
                  <a:srgbClr val="1C252C"/>
                </a:solidFill>
              </a:rPr>
              <a:t>- (</a:t>
            </a:r>
            <a:r>
              <a:rPr lang="de-DE" sz="1600" dirty="0">
                <a:solidFill>
                  <a:srgbClr val="1C252C"/>
                </a:solidFill>
              </a:rPr>
              <a:t>unterdurchschnittlich)</a:t>
            </a:r>
          </a:p>
          <a:p>
            <a:pPr algn="l"/>
            <a:endParaRPr lang="de-DE" sz="2000" dirty="0">
              <a:solidFill>
                <a:srgbClr val="1C252C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A5038C9A-C973-9FB2-3032-3697A8F14835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2B15AB1C-B1AA-E40D-5FAD-FBBDB9823CD1}"/>
              </a:ext>
            </a:extLst>
          </p:cNvPr>
          <p:cNvSpPr txBox="1"/>
          <p:nvPr/>
        </p:nvSpPr>
        <p:spPr>
          <a:xfrm>
            <a:off x="617926" y="753827"/>
            <a:ext cx="4064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Branchenbetrachtung</a:t>
            </a:r>
          </a:p>
        </p:txBody>
      </p:sp>
      <p:graphicFrame>
        <p:nvGraphicFramePr>
          <p:cNvPr id="5" name="Tabelle 4">
            <a:extLst>
              <a:ext uri="{FF2B5EF4-FFF2-40B4-BE49-F238E27FC236}">
                <a16:creationId xmlns:a16="http://schemas.microsoft.com/office/drawing/2014/main" id="{80757A10-BD3E-B40C-CF99-64E4A57FA5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945763"/>
              </p:ext>
            </p:extLst>
          </p:nvPr>
        </p:nvGraphicFramePr>
        <p:xfrm>
          <a:off x="1190098" y="1738713"/>
          <a:ext cx="9496950" cy="4079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72502">
                  <a:extLst>
                    <a:ext uri="{9D8B030D-6E8A-4147-A177-3AD203B41FA5}">
                      <a16:colId xmlns:a16="http://schemas.microsoft.com/office/drawing/2014/main" val="2340965157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59792753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267124396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3640950675"/>
                    </a:ext>
                  </a:extLst>
                </a:gridCol>
                <a:gridCol w="1543048">
                  <a:extLst>
                    <a:ext uri="{9D8B030D-6E8A-4147-A177-3AD203B41FA5}">
                      <a16:colId xmlns:a16="http://schemas.microsoft.com/office/drawing/2014/main" val="9904412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de-DE" dirty="0"/>
                        <a:t>im Vergleich zu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2207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chemeClr val="bg1"/>
                          </a:solidFill>
                        </a:rPr>
                        <a:t>Bielefeld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414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OWL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Land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Deutschland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2777889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Wirtschaftliche Dienstleistungen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chemeClr val="bg1"/>
                          </a:solidFill>
                        </a:rPr>
                        <a:t>35,0 %</a:t>
                      </a:r>
                    </a:p>
                  </a:txBody>
                  <a:tcPr>
                    <a:solidFill>
                      <a:srgbClr val="E414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8466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Handel (Groß- und Einzelhandel)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chemeClr val="bg1"/>
                          </a:solidFill>
                        </a:rPr>
                        <a:t>6,7 %</a:t>
                      </a:r>
                    </a:p>
                  </a:txBody>
                  <a:tcPr>
                    <a:solidFill>
                      <a:srgbClr val="E414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243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Sozialwesen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chemeClr val="bg1"/>
                          </a:solidFill>
                        </a:rPr>
                        <a:t>21,9 %</a:t>
                      </a:r>
                    </a:p>
                  </a:txBody>
                  <a:tcPr>
                    <a:solidFill>
                      <a:srgbClr val="E414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5419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Verwaltung, Bildung, Erziehung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chemeClr val="bg1"/>
                          </a:solidFill>
                        </a:rPr>
                        <a:t>25,0 %</a:t>
                      </a:r>
                    </a:p>
                  </a:txBody>
                  <a:tcPr>
                    <a:solidFill>
                      <a:srgbClr val="E414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83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Gesundheitswesen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chemeClr val="bg1"/>
                          </a:solidFill>
                        </a:rPr>
                        <a:t>36,5 %</a:t>
                      </a:r>
                    </a:p>
                  </a:txBody>
                  <a:tcPr>
                    <a:solidFill>
                      <a:srgbClr val="E414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33784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Logistik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chemeClr val="bg1"/>
                          </a:solidFill>
                        </a:rPr>
                        <a:t>36,4 %</a:t>
                      </a:r>
                    </a:p>
                  </a:txBody>
                  <a:tcPr>
                    <a:solidFill>
                      <a:srgbClr val="E414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8542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IT Wirtschaft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chemeClr val="bg1"/>
                          </a:solidFill>
                        </a:rPr>
                        <a:t>41,0 %</a:t>
                      </a:r>
                    </a:p>
                  </a:txBody>
                  <a:tcPr>
                    <a:solidFill>
                      <a:srgbClr val="E414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53045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Kunst, Kultur, persönliche Dienstleistung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chemeClr val="bg1"/>
                          </a:solidFill>
                        </a:rPr>
                        <a:t>11,3 %</a:t>
                      </a:r>
                    </a:p>
                  </a:txBody>
                  <a:tcPr>
                    <a:solidFill>
                      <a:srgbClr val="E414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4507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Gastgewerbe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>
                          <a:solidFill>
                            <a:schemeClr val="bg1"/>
                          </a:solidFill>
                        </a:rPr>
                        <a:t>11,7 %</a:t>
                      </a:r>
                    </a:p>
                  </a:txBody>
                  <a:tcPr>
                    <a:solidFill>
                      <a:srgbClr val="E4141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4801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0900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679508" y="1593908"/>
            <a:ext cx="3400068" cy="46812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de-DE" dirty="0">
              <a:solidFill>
                <a:srgbClr val="1C252C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736C03C0-7496-F167-4E15-ADDD207F8D11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14CE023D-9187-362C-2F9E-B11DF0B8096E}"/>
              </a:ext>
            </a:extLst>
          </p:cNvPr>
          <p:cNvSpPr txBox="1"/>
          <p:nvPr/>
        </p:nvSpPr>
        <p:spPr>
          <a:xfrm>
            <a:off x="617926" y="608935"/>
            <a:ext cx="4064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Branchenbetrachtung</a:t>
            </a:r>
          </a:p>
        </p:txBody>
      </p:sp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4FD981C2-4E0D-4CAC-A8FF-81AB7A3EC381}"/>
              </a:ext>
            </a:extLst>
          </p:cNvPr>
          <p:cNvSpPr txBox="1">
            <a:spLocks/>
          </p:cNvSpPr>
          <p:nvPr/>
        </p:nvSpPr>
        <p:spPr>
          <a:xfrm>
            <a:off x="2033968" y="1178250"/>
            <a:ext cx="7087280" cy="11199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Produzierendes Gewerbe</a:t>
            </a:r>
            <a:b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Sozialversicherungspflichtig Beschäftigte am Arbeitsort im Produzierenden Gewerbe in der kreisfreien Stadt Bielefeld (Wachstum zum Vorjahr in Klammern), 2014-2023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D5C2A2C6-A6F7-F77F-0EFB-9EDB6B49E62A}"/>
              </a:ext>
            </a:extLst>
          </p:cNvPr>
          <p:cNvSpPr txBox="1">
            <a:spLocks/>
          </p:cNvSpPr>
          <p:nvPr/>
        </p:nvSpPr>
        <p:spPr>
          <a:xfrm>
            <a:off x="2024442" y="6358564"/>
            <a:ext cx="4110267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Bundesagentur für Arbeit; Eigene Berechnungen.   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EE93A45A-983B-8098-DCD5-A75847E2D3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84" t="2993" r="6994"/>
          <a:stretch/>
        </p:blipFill>
        <p:spPr>
          <a:xfrm>
            <a:off x="2129897" y="1820173"/>
            <a:ext cx="6991351" cy="4496701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64203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700966" y="1630752"/>
            <a:ext cx="3745304" cy="48418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Die Neugründungen sind in 2023 im Vergleich zum Vorjahr konstant geblieben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Der positive Saldo von Gewerbeneugründungen zu vollständigen Gewerbeaufgaben lag bei 242.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CEE41D58-AC95-0C2D-C034-658A8077681A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740D51F4-A041-4934-6123-FC7E93E63E7B}"/>
              </a:ext>
            </a:extLst>
          </p:cNvPr>
          <p:cNvSpPr txBox="1"/>
          <p:nvPr/>
        </p:nvSpPr>
        <p:spPr>
          <a:xfrm>
            <a:off x="617926" y="728193"/>
            <a:ext cx="48970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Existenzgründungen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15CD1308-FABB-FF9B-3D5C-8FCC7893D9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59" r="3432"/>
          <a:stretch/>
        </p:blipFill>
        <p:spPr>
          <a:xfrm>
            <a:off x="4812086" y="1541579"/>
            <a:ext cx="6294029" cy="4417619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</p:pic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5CC3A13D-C52A-3D3D-1017-09D53FE23B50}"/>
              </a:ext>
            </a:extLst>
          </p:cNvPr>
          <p:cNvSpPr txBox="1">
            <a:spLocks/>
          </p:cNvSpPr>
          <p:nvPr/>
        </p:nvSpPr>
        <p:spPr>
          <a:xfrm>
            <a:off x="4703435" y="1111234"/>
            <a:ext cx="6496634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Gründungssaldo</a:t>
            </a:r>
            <a:b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Saldo aus Gewerbegründungen und -aufgaben, 2014-2023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1251F6A0-9657-518B-5F26-0658D17E533F}"/>
              </a:ext>
            </a:extLst>
          </p:cNvPr>
          <p:cNvSpPr txBox="1">
            <a:spLocks/>
          </p:cNvSpPr>
          <p:nvPr/>
        </p:nvSpPr>
        <p:spPr>
          <a:xfrm>
            <a:off x="4703435" y="5992942"/>
            <a:ext cx="4110267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Eigene Berechnungen.   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46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703601" y="1423768"/>
            <a:ext cx="3745304" cy="48418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sz="2000" dirty="0">
              <a:solidFill>
                <a:srgbClr val="1C252C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Das Bruttoinlandsprodukt ist in 2021 (aktuellste Zahl) um 4 Prozent gestiegen.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1C252C"/>
                </a:solidFill>
              </a:rPr>
              <a:t>Im Zeitraum 2014-2021 fiel der Zuwachs im Vergleich zum Land NRW und zur Region OWL höher, im Vergleich zur Bundesebene niedriger aus.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DE" dirty="0">
              <a:solidFill>
                <a:srgbClr val="1C252C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32497F3F-4CE0-8061-615E-5ECD2B8F4995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30736FBF-832E-0982-5083-1501220E7F98}"/>
              </a:ext>
            </a:extLst>
          </p:cNvPr>
          <p:cNvSpPr txBox="1"/>
          <p:nvPr/>
        </p:nvSpPr>
        <p:spPr>
          <a:xfrm>
            <a:off x="617926" y="728193"/>
            <a:ext cx="3830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Wirtschaftskraft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F7BD790B-A183-965A-AA4B-6BC421E226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309"/>
          <a:stretch/>
        </p:blipFill>
        <p:spPr>
          <a:xfrm>
            <a:off x="5350009" y="1312968"/>
            <a:ext cx="5301578" cy="4585658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</p:pic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488345AB-CE4E-4AB5-6161-4B5AD85D8F63}"/>
              </a:ext>
            </a:extLst>
          </p:cNvPr>
          <p:cNvSpPr txBox="1">
            <a:spLocks/>
          </p:cNvSpPr>
          <p:nvPr/>
        </p:nvSpPr>
        <p:spPr>
          <a:xfrm>
            <a:off x="5257269" y="853074"/>
            <a:ext cx="6496634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Bruttoinlandsprodukt</a:t>
            </a:r>
            <a:b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Entwicklung des Bruttoinlandsprodukts (BIP), 2014-2021 (Index 2014 = 100)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6105D940-7654-2931-E58D-64BBC0670675}"/>
              </a:ext>
            </a:extLst>
          </p:cNvPr>
          <p:cNvSpPr txBox="1">
            <a:spLocks/>
          </p:cNvSpPr>
          <p:nvPr/>
        </p:nvSpPr>
        <p:spPr>
          <a:xfrm>
            <a:off x="5257269" y="6029900"/>
            <a:ext cx="5394318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Arbeitskreis Volkswirtschaftliche Gesamtrechnungen der Länder; </a:t>
            </a:r>
            <a:b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Eigene Berechnungen.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90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4B0F2F68-6618-4C0C-BAAF-F1D104E16B61}"/>
              </a:ext>
            </a:extLst>
          </p:cNvPr>
          <p:cNvSpPr txBox="1">
            <a:spLocks/>
          </p:cNvSpPr>
          <p:nvPr/>
        </p:nvSpPr>
        <p:spPr>
          <a:xfrm>
            <a:off x="612396" y="1702965"/>
            <a:ext cx="3311115" cy="45722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de-DE" dirty="0">
              <a:solidFill>
                <a:srgbClr val="1C252C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6F5C79DB-1464-6B73-7EC0-9CD03344FE10}"/>
              </a:ext>
            </a:extLst>
          </p:cNvPr>
          <p:cNvSpPr txBox="1"/>
          <p:nvPr/>
        </p:nvSpPr>
        <p:spPr>
          <a:xfrm>
            <a:off x="634751" y="1468830"/>
            <a:ext cx="3160113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1800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1800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1800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DE" sz="1800" dirty="0">
                <a:solidFill>
                  <a:srgbClr val="1C252C"/>
                </a:solidFill>
              </a:rPr>
              <a:t>Das verfügbare Einkommen (Indikator für Kaufkraft) wächst im Vergleich zur Bundes-, Landes- und OWL-Ebene unterdurchschnittlich. </a:t>
            </a:r>
            <a:endParaRPr lang="de-DE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1800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1800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1800" dirty="0">
              <a:solidFill>
                <a:srgbClr val="1C252C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1800" dirty="0">
              <a:solidFill>
                <a:srgbClr val="1C252C"/>
              </a:solidFill>
            </a:endParaRP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8643135-AE64-766A-305B-1180EB9AD3E2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31E1D7C2-CB3B-9F55-D287-BAC73B29E1FE}"/>
              </a:ext>
            </a:extLst>
          </p:cNvPr>
          <p:cNvSpPr txBox="1"/>
          <p:nvPr/>
        </p:nvSpPr>
        <p:spPr>
          <a:xfrm>
            <a:off x="617926" y="728193"/>
            <a:ext cx="38309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Verfügbares Einkommen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24346CCE-081A-7349-AAF7-C012E0F3B6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47" r="1713"/>
          <a:stretch/>
        </p:blipFill>
        <p:spPr>
          <a:xfrm>
            <a:off x="4905375" y="1180765"/>
            <a:ext cx="5648325" cy="480127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</p:pic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75F8F361-78CD-A4D1-37E8-A9B6834D5B8F}"/>
              </a:ext>
            </a:extLst>
          </p:cNvPr>
          <p:cNvSpPr txBox="1">
            <a:spLocks/>
          </p:cNvSpPr>
          <p:nvPr/>
        </p:nvSpPr>
        <p:spPr>
          <a:xfrm>
            <a:off x="4819119" y="729924"/>
            <a:ext cx="6496634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/>
            </a:r>
            <a:b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Entwicklung des verfügbaren Einkommens, 2014-2021 (Index 2014 = 100)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CFC9CD65-2D40-D386-158B-4E59F5DB57CB}"/>
              </a:ext>
            </a:extLst>
          </p:cNvPr>
          <p:cNvSpPr txBox="1">
            <a:spLocks/>
          </p:cNvSpPr>
          <p:nvPr/>
        </p:nvSpPr>
        <p:spPr>
          <a:xfrm>
            <a:off x="4819118" y="6093731"/>
            <a:ext cx="5734581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Arbeitskreis Volkswirtschaftliche Gesamtrechnungen der Länder; </a:t>
            </a:r>
            <a:b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Eigene Berechnungen.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350FF636-46CB-E765-FAC5-9DCE57C0A7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04"/>
          <a:stretch/>
        </p:blipFill>
        <p:spPr>
          <a:xfrm>
            <a:off x="7724039" y="4245191"/>
            <a:ext cx="3991764" cy="113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503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F53CE9C5-28BA-3271-22A9-58FDF24CC89F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13A53837-2076-860C-BBF4-800221086A19}"/>
              </a:ext>
            </a:extLst>
          </p:cNvPr>
          <p:cNvSpPr txBox="1"/>
          <p:nvPr/>
        </p:nvSpPr>
        <p:spPr>
          <a:xfrm>
            <a:off x="617926" y="620740"/>
            <a:ext cx="3830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Studierende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4B205D2F-877B-16E4-9B57-C35446C1A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6711" y="1729118"/>
            <a:ext cx="6659057" cy="4133979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</p:pic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5BF3CC14-7D34-1A5A-F712-1E852D3AE7E8}"/>
              </a:ext>
            </a:extLst>
          </p:cNvPr>
          <p:cNvSpPr txBox="1">
            <a:spLocks/>
          </p:cNvSpPr>
          <p:nvPr/>
        </p:nvSpPr>
        <p:spPr>
          <a:xfrm>
            <a:off x="3243689" y="1289463"/>
            <a:ext cx="6496634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/>
            </a:r>
            <a:b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Zahl der Studierenden insgesamt, WS 2015/16 bis WS 2021/22 (Index WS 2015/16 = 100)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694D8AE9-2003-AF2E-147F-C312A5B8D207}"/>
              </a:ext>
            </a:extLst>
          </p:cNvPr>
          <p:cNvSpPr txBox="1">
            <a:spLocks/>
          </p:cNvSpPr>
          <p:nvPr/>
        </p:nvSpPr>
        <p:spPr>
          <a:xfrm>
            <a:off x="3243689" y="5907776"/>
            <a:ext cx="5394318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Eigene Berechnungen.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1CEA020E-A21C-F55A-46CF-FCE9224C4C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16" t="4275" r="1872"/>
          <a:stretch/>
        </p:blipFill>
        <p:spPr>
          <a:xfrm>
            <a:off x="6650271" y="1797599"/>
            <a:ext cx="4769237" cy="1376516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337A5E05-D236-1744-DF75-DC3D421E88E5}"/>
              </a:ext>
            </a:extLst>
          </p:cNvPr>
          <p:cNvSpPr txBox="1"/>
          <p:nvPr/>
        </p:nvSpPr>
        <p:spPr>
          <a:xfrm>
            <a:off x="634751" y="2893593"/>
            <a:ext cx="241679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DE" sz="1800" dirty="0">
                <a:solidFill>
                  <a:srgbClr val="1C252C"/>
                </a:solidFill>
              </a:rPr>
              <a:t>Die Zahl der Studierenden im WS 21/22 ist um </a:t>
            </a:r>
            <a:br>
              <a:rPr lang="de-DE" sz="1800" dirty="0">
                <a:solidFill>
                  <a:srgbClr val="1C252C"/>
                </a:solidFill>
              </a:rPr>
            </a:br>
            <a:r>
              <a:rPr lang="de-DE" sz="1800" dirty="0">
                <a:solidFill>
                  <a:srgbClr val="1C252C"/>
                </a:solidFill>
              </a:rPr>
              <a:t>1 Prozent zurückgegangen.</a:t>
            </a:r>
          </a:p>
        </p:txBody>
      </p:sp>
    </p:spTree>
    <p:extLst>
      <p:ext uri="{BB962C8B-B14F-4D97-AF65-F5344CB8AC3E}">
        <p14:creationId xmlns:p14="http://schemas.microsoft.com/office/powerpoint/2010/main" val="8563880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-9834" y="225179"/>
            <a:ext cx="12192000" cy="321943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CFD2D3"/>
              </a:solidFill>
              <a:highlight>
                <a:srgbClr val="CFD2D3"/>
              </a:highlight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10829924" y="6130834"/>
            <a:ext cx="1222661" cy="683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60AC299D-0DA1-4C08-8C29-59FA61486A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0774" y="6488850"/>
            <a:ext cx="550058" cy="147599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F53CE9C5-28BA-3271-22A9-58FDF24CC89F}"/>
              </a:ext>
            </a:extLst>
          </p:cNvPr>
          <p:cNvSpPr txBox="1"/>
          <p:nvPr/>
        </p:nvSpPr>
        <p:spPr>
          <a:xfrm>
            <a:off x="630626" y="191664"/>
            <a:ext cx="10161344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2000" b="1" dirty="0" err="1">
                <a:solidFill>
                  <a:schemeClr val="bg1"/>
                </a:solidFill>
              </a:rPr>
              <a:t>RegioBoard</a:t>
            </a:r>
            <a:r>
              <a:rPr lang="de-DE" sz="2000" b="1" dirty="0">
                <a:solidFill>
                  <a:schemeClr val="bg1"/>
                </a:solidFill>
              </a:rPr>
              <a:t> 2024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13A53837-2076-860C-BBF4-800221086A19}"/>
              </a:ext>
            </a:extLst>
          </p:cNvPr>
          <p:cNvSpPr txBox="1"/>
          <p:nvPr/>
        </p:nvSpPr>
        <p:spPr>
          <a:xfrm>
            <a:off x="617926" y="620740"/>
            <a:ext cx="3830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solidFill>
                  <a:srgbClr val="1C252C"/>
                </a:solidFill>
              </a:rPr>
              <a:t>Absolvent*innen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5BF3CC14-7D34-1A5A-F712-1E852D3AE7E8}"/>
              </a:ext>
            </a:extLst>
          </p:cNvPr>
          <p:cNvSpPr txBox="1">
            <a:spLocks/>
          </p:cNvSpPr>
          <p:nvPr/>
        </p:nvSpPr>
        <p:spPr>
          <a:xfrm>
            <a:off x="3581399" y="1144343"/>
            <a:ext cx="6496634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/>
            </a:r>
            <a:br>
              <a:rPr lang="de-DE" sz="1100" b="1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</a:b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Zahl der Absolvent*innen insgesamt, 2015 bis 2021 (Index 2015 = 100)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694D8AE9-2003-AF2E-147F-C312A5B8D207}"/>
              </a:ext>
            </a:extLst>
          </p:cNvPr>
          <p:cNvSpPr txBox="1">
            <a:spLocks/>
          </p:cNvSpPr>
          <p:nvPr/>
        </p:nvSpPr>
        <p:spPr>
          <a:xfrm>
            <a:off x="3590194" y="5975905"/>
            <a:ext cx="5394318" cy="3951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de-DE" sz="1100" i="0" dirty="0">
                <a:solidFill>
                  <a:schemeClr val="bg2">
                    <a:lumMod val="50000"/>
                  </a:schemeClr>
                </a:solidFill>
                <a:effectLst/>
                <a:latin typeface="Roboto" panose="02000000000000000000" pitchFamily="2" charset="0"/>
              </a:rPr>
              <a:t>Quelle: Eigene Berechnungen.</a:t>
            </a:r>
            <a:endParaRPr lang="de-DE" sz="1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271EC54-06C2-E0C1-720B-4CDE753640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7" t="6914" r="33262" b="7701"/>
          <a:stretch/>
        </p:blipFill>
        <p:spPr bwMode="auto">
          <a:xfrm>
            <a:off x="3687756" y="1581994"/>
            <a:ext cx="6724961" cy="4344023"/>
          </a:xfrm>
          <a:prstGeom prst="rect">
            <a:avLst/>
          </a:prstGeom>
          <a:noFill/>
          <a:ln>
            <a:solidFill>
              <a:schemeClr val="bg2">
                <a:lumMod val="9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64F23F4D-E1E5-1630-1F09-F7DEEF9AD6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84" r="1106"/>
          <a:stretch/>
        </p:blipFill>
        <p:spPr>
          <a:xfrm>
            <a:off x="5986129" y="1654561"/>
            <a:ext cx="5099641" cy="1435046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F7CD4DCE-A1D1-7CA8-8F67-D884A1B0A1A2}"/>
              </a:ext>
            </a:extLst>
          </p:cNvPr>
          <p:cNvSpPr txBox="1"/>
          <p:nvPr/>
        </p:nvSpPr>
        <p:spPr>
          <a:xfrm>
            <a:off x="634751" y="2893593"/>
            <a:ext cx="241679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DE" sz="1800" dirty="0">
                <a:solidFill>
                  <a:srgbClr val="1C252C"/>
                </a:solidFill>
              </a:rPr>
              <a:t>Die Zahl der Absolvent*innen ist in 2021 (aktuellste Zahl) im Vergleich zu 2020 um 4,6 Prozent gestiegen.</a:t>
            </a:r>
          </a:p>
        </p:txBody>
      </p:sp>
    </p:spTree>
    <p:extLst>
      <p:ext uri="{BB962C8B-B14F-4D97-AF65-F5344CB8AC3E}">
        <p14:creationId xmlns:p14="http://schemas.microsoft.com/office/powerpoint/2010/main" val="13994418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37325945-9986-4AA0-B253-1125084EA7F6}"/>
              </a:ext>
            </a:extLst>
          </p:cNvPr>
          <p:cNvSpPr/>
          <p:nvPr/>
        </p:nvSpPr>
        <p:spPr>
          <a:xfrm>
            <a:off x="273118" y="98410"/>
            <a:ext cx="11721540" cy="6422178"/>
          </a:xfrm>
          <a:prstGeom prst="rect">
            <a:avLst/>
          </a:prstGeom>
          <a:solidFill>
            <a:srgbClr val="CFD2D3"/>
          </a:solidFill>
          <a:ln>
            <a:solidFill>
              <a:srgbClr val="CFD2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952ACE-FC29-4639-906D-7B89CAAF99B5}"/>
              </a:ext>
            </a:extLst>
          </p:cNvPr>
          <p:cNvSpPr/>
          <p:nvPr/>
        </p:nvSpPr>
        <p:spPr>
          <a:xfrm>
            <a:off x="9697934" y="5596995"/>
            <a:ext cx="2391229" cy="11625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DF917F48-16B0-4A73-8E62-F570BAFA1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872" y="5786825"/>
            <a:ext cx="2118579" cy="853264"/>
          </a:xfrm>
          <a:prstGeom prst="rect">
            <a:avLst/>
          </a:prstGeom>
        </p:spPr>
      </p:pic>
      <p:sp>
        <p:nvSpPr>
          <p:cNvPr id="15" name="Untertitel 2">
            <a:extLst>
              <a:ext uri="{FF2B5EF4-FFF2-40B4-BE49-F238E27FC236}">
                <a16:creationId xmlns:a16="http://schemas.microsoft.com/office/drawing/2014/main" id="{CE0A6FB6-A3CB-4242-9CA8-BDFD86593A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4136" y="3996809"/>
            <a:ext cx="5270313" cy="1655050"/>
          </a:xfrm>
        </p:spPr>
        <p:txBody>
          <a:bodyPr>
            <a:normAutofit/>
          </a:bodyPr>
          <a:lstStyle/>
          <a:p>
            <a:pPr algn="l"/>
            <a:r>
              <a:rPr lang="de-DE" sz="2000" dirty="0">
                <a:solidFill>
                  <a:srgbClr val="1C252C"/>
                </a:solidFill>
              </a:rPr>
              <a:t>Rückfragen an</a:t>
            </a:r>
          </a:p>
          <a:p>
            <a:pPr algn="l"/>
            <a:r>
              <a:rPr lang="de-DE" sz="2000" dirty="0">
                <a:solidFill>
                  <a:srgbClr val="1C252C"/>
                </a:solidFill>
              </a:rPr>
              <a:t>Brigitte Meier</a:t>
            </a:r>
            <a:br>
              <a:rPr lang="de-DE" sz="2000" dirty="0">
                <a:solidFill>
                  <a:srgbClr val="1C252C"/>
                </a:solidFill>
              </a:rPr>
            </a:br>
            <a:r>
              <a:rPr lang="de-DE" sz="2000" dirty="0">
                <a:solidFill>
                  <a:srgbClr val="1C252C"/>
                </a:solidFill>
              </a:rPr>
              <a:t>Prokuristin</a:t>
            </a:r>
            <a:br>
              <a:rPr lang="de-DE" sz="2000" dirty="0">
                <a:solidFill>
                  <a:srgbClr val="1C252C"/>
                </a:solidFill>
              </a:rPr>
            </a:br>
            <a:r>
              <a:rPr lang="de-DE" sz="2000" dirty="0">
                <a:solidFill>
                  <a:srgbClr val="1C252C"/>
                </a:solidFill>
              </a:rPr>
              <a:t>T 0521 / 557 660-70</a:t>
            </a:r>
            <a:br>
              <a:rPr lang="de-DE" sz="2000" dirty="0">
                <a:solidFill>
                  <a:srgbClr val="1C252C"/>
                </a:solidFill>
              </a:rPr>
            </a:br>
            <a:r>
              <a:rPr lang="de-DE" sz="2000" dirty="0">
                <a:solidFill>
                  <a:srgbClr val="1C252C"/>
                </a:solidFill>
              </a:rPr>
              <a:t>E </a:t>
            </a:r>
            <a:r>
              <a:rPr lang="de-DE" sz="2000" dirty="0">
                <a:solidFill>
                  <a:srgbClr val="1C252C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meier@wege-bielefeld.de</a:t>
            </a:r>
            <a:endParaRPr lang="de-DE" sz="2000" dirty="0">
              <a:solidFill>
                <a:srgbClr val="1C252C"/>
              </a:solidFill>
            </a:endParaRPr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1D332A43-A1AF-4350-8D9C-0F7B912A42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620" y="763399"/>
            <a:ext cx="10985991" cy="2097792"/>
          </a:xfrm>
        </p:spPr>
        <p:txBody>
          <a:bodyPr>
            <a:noAutofit/>
          </a:bodyPr>
          <a:lstStyle/>
          <a:p>
            <a:pPr algn="l"/>
            <a:r>
              <a:rPr lang="de-DE" sz="4000" dirty="0">
                <a:hlinkClick r:id="rId4"/>
              </a:rPr>
              <a:t/>
            </a:r>
            <a:br>
              <a:rPr lang="de-DE" sz="4000" dirty="0">
                <a:hlinkClick r:id="rId4"/>
              </a:rPr>
            </a:br>
            <a:r>
              <a:rPr lang="de-DE" sz="4000" dirty="0">
                <a:hlinkClick r:id="rId4"/>
              </a:rPr>
              <a:t/>
            </a:r>
            <a:br>
              <a:rPr lang="de-DE" sz="4000" dirty="0">
                <a:hlinkClick r:id="rId4"/>
              </a:rPr>
            </a:br>
            <a:r>
              <a:rPr lang="de-DE" sz="4000" dirty="0">
                <a:hlinkClick r:id="rId4"/>
              </a:rPr>
              <a:t/>
            </a:r>
            <a:br>
              <a:rPr lang="de-DE" sz="4000" dirty="0">
                <a:hlinkClick r:id="rId4"/>
              </a:rPr>
            </a:br>
            <a:r>
              <a:rPr lang="de-DE" sz="4000" dirty="0">
                <a:hlinkClick r:id="rId4"/>
              </a:rPr>
              <a:t/>
            </a:r>
            <a:br>
              <a:rPr lang="de-DE" sz="4000" dirty="0">
                <a:hlinkClick r:id="rId4"/>
              </a:rPr>
            </a:br>
            <a:r>
              <a:rPr lang="de-DE" sz="4000" dirty="0">
                <a:hlinkClick r:id="rId4"/>
              </a:rPr>
              <a:t/>
            </a:r>
            <a:br>
              <a:rPr lang="de-DE" sz="4000" dirty="0">
                <a:hlinkClick r:id="rId4"/>
              </a:rPr>
            </a:br>
            <a:r>
              <a:rPr lang="de-DE" sz="4000" dirty="0">
                <a:hlinkClick r:id="rId4"/>
              </a:rPr>
              <a:t/>
            </a:r>
            <a:br>
              <a:rPr lang="de-DE" sz="4000" dirty="0">
                <a:hlinkClick r:id="rId4"/>
              </a:rPr>
            </a:br>
            <a:r>
              <a:rPr lang="de-DE" sz="4000" dirty="0">
                <a:hlinkClick r:id="rId4"/>
              </a:rPr>
              <a:t/>
            </a:r>
            <a:br>
              <a:rPr lang="de-DE" sz="4000" dirty="0">
                <a:hlinkClick r:id="rId4"/>
              </a:rPr>
            </a:br>
            <a:r>
              <a:rPr lang="de-DE" sz="4000" dirty="0">
                <a:hlinkClick r:id="rId4"/>
              </a:rPr>
              <a:t/>
            </a:r>
            <a:br>
              <a:rPr lang="de-DE" sz="4000" dirty="0">
                <a:hlinkClick r:id="rId4"/>
              </a:rPr>
            </a:br>
            <a:r>
              <a:rPr lang="de-DE" sz="4000" dirty="0">
                <a:hlinkClick r:id="rId4"/>
              </a:rPr>
              <a:t/>
            </a:r>
            <a:br>
              <a:rPr lang="de-DE" sz="4000" dirty="0">
                <a:hlinkClick r:id="rId4"/>
              </a:rPr>
            </a:br>
            <a:r>
              <a:rPr lang="de-DE" sz="3200" dirty="0">
                <a:hlinkClick r:id="rId4"/>
              </a:rPr>
              <a:t>Link zur WEGE Website:</a:t>
            </a:r>
            <a:br>
              <a:rPr lang="de-DE" sz="3200" dirty="0">
                <a:hlinkClick r:id="rId4"/>
              </a:rPr>
            </a:br>
            <a:r>
              <a:rPr lang="de-DE" sz="4000" dirty="0" err="1">
                <a:hlinkClick r:id="rId4"/>
              </a:rPr>
              <a:t>Regioboard</a:t>
            </a:r>
            <a:r>
              <a:rPr lang="de-DE" sz="4000" dirty="0">
                <a:hlinkClick r:id="rId4"/>
              </a:rPr>
              <a:t> Bielefeld (datacharts.de)</a:t>
            </a:r>
            <a:r>
              <a:rPr lang="de-DE" sz="4000" dirty="0"/>
              <a:t/>
            </a:r>
            <a:br>
              <a:rPr lang="de-DE" sz="4000" dirty="0"/>
            </a:br>
            <a:endParaRPr lang="de-DE" sz="4000" b="1" dirty="0">
              <a:solidFill>
                <a:srgbClr val="1C25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3517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83644f8-1522-4602-9814-aabc0c4fd3ac" xsi:nil="true"/>
    <lcf76f155ced4ddcb4097134ff3c332f xmlns="07979fde-b022-42de-809a-83cae24cf06a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1A7C157819016459AE6B43776A52916" ma:contentTypeVersion="15" ma:contentTypeDescription="Ein neues Dokument erstellen." ma:contentTypeScope="" ma:versionID="afb01cd556604d7bb02546983bd08319">
  <xsd:schema xmlns:xsd="http://www.w3.org/2001/XMLSchema" xmlns:xs="http://www.w3.org/2001/XMLSchema" xmlns:p="http://schemas.microsoft.com/office/2006/metadata/properties" xmlns:ns2="07979fde-b022-42de-809a-83cae24cf06a" xmlns:ns3="883644f8-1522-4602-9814-aabc0c4fd3ac" targetNamespace="http://schemas.microsoft.com/office/2006/metadata/properties" ma:root="true" ma:fieldsID="c0ed766cf4c086c220d90d6ba310bd12" ns2:_="" ns3:_="">
    <xsd:import namespace="07979fde-b022-42de-809a-83cae24cf06a"/>
    <xsd:import namespace="883644f8-1522-4602-9814-aabc0c4fd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979fde-b022-42de-809a-83cae24cf0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Bildmarkierungen" ma:readOnly="false" ma:fieldId="{5cf76f15-5ced-4ddc-b409-7134ff3c332f}" ma:taxonomyMulti="true" ma:sspId="30703757-a73f-4963-ab6b-5fa54b34e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3644f8-1522-4602-9814-aabc0c4fd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f38aecfd-c28b-4053-9c3f-31ca88da24d7}" ma:internalName="TaxCatchAll" ma:showField="CatchAllData" ma:web="883644f8-1522-4602-9814-aabc0c4fd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4ABAD13-24A5-49AD-A05B-FBBE269022C0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883644f8-1522-4602-9814-aabc0c4fd3ac"/>
    <ds:schemaRef ds:uri="http://purl.org/dc/terms/"/>
    <ds:schemaRef ds:uri="http://schemas.microsoft.com/office/infopath/2007/PartnerControls"/>
    <ds:schemaRef ds:uri="07979fde-b022-42de-809a-83cae24cf06a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75E82C5-7904-462E-89B0-CE8D71C4B3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979fde-b022-42de-809a-83cae24cf06a"/>
    <ds:schemaRef ds:uri="883644f8-1522-4602-9814-aabc0c4fd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B2FB1C4-B1FD-40E2-AC90-D39E811ED3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911</Words>
  <Application>Microsoft Office PowerPoint</Application>
  <PresentationFormat>Breitbild</PresentationFormat>
  <Paragraphs>189</Paragraphs>
  <Slides>19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Roboto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         Link zur WEGE Website: Regioboard Bielefeld (datacharts.de)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der Präsentation</dc:title>
  <dc:creator>info@wege-bielefeld.de</dc:creator>
  <cp:lastModifiedBy>Mülot, Rita (002.2)</cp:lastModifiedBy>
  <cp:revision>166</cp:revision>
  <cp:lastPrinted>2024-05-23T10:27:34Z</cp:lastPrinted>
  <dcterms:created xsi:type="dcterms:W3CDTF">2021-03-30T18:02:53Z</dcterms:created>
  <dcterms:modified xsi:type="dcterms:W3CDTF">2024-06-24T14:00:15Z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0x01010021A7C157819016459AE6B43776A52916</vt:lpwstr>
  </property>
  <property fmtid="{D5CDD505-2E9C-101B-9397-08002B2CF9AE}" pid="3" name="MediaServiceImageTags">
    <vt:lpwstr/>
  </property>
</Properties>
</file>