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heme/theme2.xml" ContentType="application/vnd.openxmlformats-officedocument.theme+xml"/>
  <Override PartName="/ppt/tags/tag1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notesMasterIdLst>
    <p:notesMasterId r:id="rId14"/>
  </p:notesMasterIdLst>
  <p:sldIdLst>
    <p:sldId id="267" r:id="rId5"/>
    <p:sldId id="695" r:id="rId6"/>
    <p:sldId id="660" r:id="rId7"/>
    <p:sldId id="685" r:id="rId8"/>
    <p:sldId id="687" r:id="rId9"/>
    <p:sldId id="689" r:id="rId10"/>
    <p:sldId id="694" r:id="rId11"/>
    <p:sldId id="696" r:id="rId12"/>
    <p:sldId id="690" r:id="rId13"/>
  </p:sldIdLst>
  <p:sldSz cx="12192000" cy="6858000"/>
  <p:notesSz cx="10234613" cy="7099300"/>
  <p:custDataLst>
    <p:tags r:id="rId15"/>
  </p:custDataLst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chipp, Felix (GE)" initials="SF(" lastIdx="1" clrIdx="0">
    <p:extLst>
      <p:ext uri="{19B8F6BF-5375-455C-9EA6-DF929625EA0E}">
        <p15:presenceInfo xmlns:p15="http://schemas.microsoft.com/office/powerpoint/2012/main" userId="S-1-5-21-3357175217-3984664031-4212603062-12453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754"/>
    <a:srgbClr val="9CAF88"/>
    <a:srgbClr val="FFEBE7"/>
    <a:srgbClr val="FFD4CB"/>
    <a:srgbClr val="FF6900"/>
    <a:srgbClr val="FFCC00"/>
    <a:srgbClr val="DC4405"/>
    <a:srgbClr val="F3EAD1"/>
    <a:srgbClr val="00A3E0"/>
    <a:srgbClr val="0073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46692A3-D3FF-4F0E-B508-E8AAF6FB5007}" v="1" dt="2024-11-28T14:54:32.074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1E4AEA4-8DFA-4A89-87EB-49C32662AFE0}" styleName="Mittlere Formatvorlage 2 - Akz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ittlere Formatvorlage 2 - Akz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ittlere Formatvorlag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gs" Target="tags/tag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434999" cy="3566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>
              <a:latin typeface="Arial" panose="020B0604020202020204" pitchFamily="34" charset="0"/>
            </a:endParaRPr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5796949" y="0"/>
            <a:ext cx="4434999" cy="3566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AC0E61-B10B-3D44-B5CA-F481666EB9D6}" type="datetimeFigureOut">
              <a:rPr lang="de-DE" smtClean="0">
                <a:latin typeface="Arial" panose="020B0604020202020204" pitchFamily="34" charset="0"/>
              </a:rPr>
              <a:pPr/>
              <a:t>22.12.2024</a:t>
            </a:fld>
            <a:endParaRPr lang="de-DE">
              <a:latin typeface="Arial" panose="020B0604020202020204" pitchFamily="34" charset="0"/>
            </a:endParaRPr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2989263" y="887413"/>
            <a:ext cx="4256087" cy="23955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>
              <a:latin typeface="Arial" panose="020B0604020202020204" pitchFamily="34" charset="0"/>
            </a:endParaRPr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1023462" y="3416539"/>
            <a:ext cx="8187690" cy="279534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6742693"/>
            <a:ext cx="4434999" cy="35660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>
              <a:latin typeface="Arial" panose="020B0604020202020204" pitchFamily="34" charset="0"/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5796949" y="6742693"/>
            <a:ext cx="4434999" cy="35660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583691-D2F2-C04B-95DD-F9054E8704E7}" type="slidenum">
              <a:rPr lang="de-DE" smtClean="0">
                <a:latin typeface="Arial" panose="020B0604020202020204" pitchFamily="34" charset="0"/>
              </a:rPr>
              <a:pPr/>
              <a:t>‹Nr.›</a:t>
            </a:fld>
            <a:endParaRPr lang="de-DE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74980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256E95E-57AA-4526-AA4C-3002F47FB13B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07658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83691-D2F2-C04B-95DD-F9054E8704E7}" type="slidenum">
              <a:rPr lang="de-DE" smtClean="0">
                <a:latin typeface="Arial" panose="020B0604020202020204" pitchFamily="34" charset="0"/>
              </a:rPr>
              <a:pPr/>
              <a:t>7</a:t>
            </a:fld>
            <a:endParaRPr lang="de-DE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45093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83691-D2F2-C04B-95DD-F9054E8704E7}" type="slidenum">
              <a:rPr lang="de-DE" smtClean="0">
                <a:latin typeface="Arial" panose="020B0604020202020204" pitchFamily="34" charset="0"/>
              </a:rPr>
              <a:pPr/>
              <a:t>8</a:t>
            </a:fld>
            <a:endParaRPr lang="de-DE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08724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83691-D2F2-C04B-95DD-F9054E8704E7}" type="slidenum">
              <a:rPr lang="de-DE" smtClean="0">
                <a:latin typeface="Arial" panose="020B0604020202020204" pitchFamily="34" charset="0"/>
              </a:rPr>
              <a:pPr/>
              <a:t>9</a:t>
            </a:fld>
            <a:endParaRPr lang="de-DE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49069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5.png"/><Relationship Id="rId2" Type="http://schemas.openxmlformats.org/officeDocument/2006/relationships/tags" Target="../tags/tag3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jpeg"/><Relationship Id="rId5" Type="http://schemas.openxmlformats.org/officeDocument/2006/relationships/image" Target="../media/image3.emf"/><Relationship Id="rId4" Type="http://schemas.openxmlformats.org/officeDocument/2006/relationships/oleObject" Target="../embeddings/oleObject2.bin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4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png"/><Relationship Id="rId5" Type="http://schemas.openxmlformats.org/officeDocument/2006/relationships/image" Target="../media/image6.emf"/><Relationship Id="rId4" Type="http://schemas.openxmlformats.org/officeDocument/2006/relationships/oleObject" Target="../embeddings/oleObject3.bin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5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8.png"/><Relationship Id="rId5" Type="http://schemas.openxmlformats.org/officeDocument/2006/relationships/image" Target="../media/image6.emf"/><Relationship Id="rId4" Type="http://schemas.openxmlformats.org/officeDocument/2006/relationships/oleObject" Target="../embeddings/oleObject4.bin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6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6.emf"/><Relationship Id="rId4" Type="http://schemas.openxmlformats.org/officeDocument/2006/relationships/oleObject" Target="../embeddings/oleObject5.bin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7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6.emf"/><Relationship Id="rId4" Type="http://schemas.openxmlformats.org/officeDocument/2006/relationships/oleObject" Target="../embeddings/oleObject6.bin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8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6.emf"/><Relationship Id="rId4" Type="http://schemas.openxmlformats.org/officeDocument/2006/relationships/oleObject" Target="../embeddings/oleObject7.bin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9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6.emf"/><Relationship Id="rId4" Type="http://schemas.openxmlformats.org/officeDocument/2006/relationships/oleObject" Target="../embeddings/oleObject8.bin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0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6.emf"/><Relationship Id="rId4" Type="http://schemas.openxmlformats.org/officeDocument/2006/relationships/oleObject" Target="../embeddings/oleObject9.bin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10.png"/><Relationship Id="rId2" Type="http://schemas.openxmlformats.org/officeDocument/2006/relationships/tags" Target="../tags/tag11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9.png"/><Relationship Id="rId5" Type="http://schemas.openxmlformats.org/officeDocument/2006/relationships/image" Target="../media/image6.emf"/><Relationship Id="rId4" Type="http://schemas.openxmlformats.org/officeDocument/2006/relationships/oleObject" Target="../embeddings/oleObject10.bin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ckblat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86854497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think-cell Slide" r:id="rId4" imgW="622" imgH="623" progId="TCLayout.ActiveDocument.1">
                  <p:embed/>
                </p:oleObj>
              </mc:Choice>
              <mc:Fallback>
                <p:oleObj name="think-cell Slide" r:id="rId4" imgW="622" imgH="623" progId="TCLayout.ActiveDocument.1">
                  <p:embed/>
                  <p:pic>
                    <p:nvPicPr>
                      <p:cNvPr id="3" name="Objekt 2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ABD87C54-1CD5-43A6-9AC0-AD202DE90A75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32004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4AD869F-7D29-4AD4-8991-E26E1C751EAB}"/>
              </a:ext>
            </a:extLst>
          </p:cNvPr>
          <p:cNvSpPr/>
          <p:nvPr userDrawn="1"/>
        </p:nvSpPr>
        <p:spPr>
          <a:xfrm>
            <a:off x="9696000" y="0"/>
            <a:ext cx="2496000" cy="7093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9" tIns="72009" rIns="72009" bIns="72009" rtlCol="0" anchor="t"/>
          <a:lstStyle/>
          <a:p>
            <a:pPr algn="l">
              <a:lnSpc>
                <a:spcPct val="90000"/>
              </a:lnSpc>
            </a:pPr>
            <a:endParaRPr lang="de-DE" sz="1400" err="1">
              <a:solidFill>
                <a:schemeClr val="bg1"/>
              </a:solidFill>
            </a:endParaRPr>
          </a:p>
        </p:txBody>
      </p:sp>
      <p:sp>
        <p:nvSpPr>
          <p:cNvPr id="15" name="Bildplatzhalter 23">
            <a:extLst>
              <a:ext uri="{FF2B5EF4-FFF2-40B4-BE49-F238E27FC236}">
                <a16:creationId xmlns:a16="http://schemas.microsoft.com/office/drawing/2014/main" id="{70C48C6E-3142-4019-9AA4-AD2E951E0FAA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3200400" cy="6858000"/>
          </a:xfrm>
          <a:prstGeom prst="rect">
            <a:avLst/>
          </a:prstGeom>
        </p:spPr>
        <p:txBody>
          <a:bodyPr/>
          <a:lstStyle>
            <a:lvl1pPr>
              <a:defRPr sz="1800">
                <a:solidFill>
                  <a:srgbClr val="FF0000"/>
                </a:solidFill>
              </a:defRPr>
            </a:lvl1pPr>
          </a:lstStyle>
          <a:p>
            <a:r>
              <a:rPr lang="de-DE"/>
              <a:t>Bild durch Klicken auf Symbol hinzufügen</a:t>
            </a:r>
          </a:p>
        </p:txBody>
      </p:sp>
      <p:sp>
        <p:nvSpPr>
          <p:cNvPr id="28" name="Textplatzhalter 7">
            <a:extLst>
              <a:ext uri="{FF2B5EF4-FFF2-40B4-BE49-F238E27FC236}">
                <a16:creationId xmlns:a16="http://schemas.microsoft.com/office/drawing/2014/main" id="{9BFBFA13-95B2-FB41-9798-E62D56B0A53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886199" y="4941000"/>
            <a:ext cx="7897801" cy="276999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lumMod val="100000"/>
                  </a:srgbClr>
                </a:solidFill>
              </a14:hiddenFill>
            </a:ext>
          </a:extLst>
        </p:spPr>
        <p:txBody>
          <a:bodyPr vert="horz" wrap="square" lIns="0" tIns="0" rIns="0" bIns="0" rtlCol="0" anchor="t">
            <a:spAutoFit/>
          </a:bodyPr>
          <a:lstStyle>
            <a:lvl1pPr marL="0" indent="0">
              <a:buNone/>
              <a:defRPr lang="de-DE" sz="2000" b="0" i="0" dirty="0">
                <a:solidFill>
                  <a:schemeClr val="tx1">
                    <a:lumMod val="100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lvl="0" algn="l">
              <a:lnSpc>
                <a:spcPct val="90000"/>
              </a:lnSpc>
            </a:pPr>
            <a:r>
              <a:rPr lang="de-DE"/>
              <a:t>Art der Unterlage</a:t>
            </a:r>
          </a:p>
        </p:txBody>
      </p:sp>
      <p:sp>
        <p:nvSpPr>
          <p:cNvPr id="29" name="Textplatzhalter 7">
            <a:extLst>
              <a:ext uri="{FF2B5EF4-FFF2-40B4-BE49-F238E27FC236}">
                <a16:creationId xmlns:a16="http://schemas.microsoft.com/office/drawing/2014/main" id="{9BFBFA13-95B2-FB41-9798-E62D56B0A53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886199" y="5484983"/>
            <a:ext cx="7897801" cy="276999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lumMod val="100000"/>
                  </a:srgbClr>
                </a:solidFill>
              </a14:hiddenFill>
            </a:ext>
          </a:extLst>
        </p:spPr>
        <p:txBody>
          <a:bodyPr vert="horz" wrap="square" lIns="0" tIns="0" rIns="0" bIns="0" rtlCol="0" anchor="t">
            <a:spAutoFit/>
          </a:bodyPr>
          <a:lstStyle>
            <a:lvl1pPr marL="0" indent="0">
              <a:buNone/>
              <a:defRPr lang="de-DE" sz="2000" b="0" i="0" dirty="0" smtClean="0">
                <a:solidFill>
                  <a:schemeClr val="tx1">
                    <a:lumMod val="100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lvl="0" algn="l">
              <a:lnSpc>
                <a:spcPct val="90000"/>
              </a:lnSpc>
            </a:pPr>
            <a:r>
              <a:rPr lang="de-DE"/>
              <a:t>Ort, Datum</a:t>
            </a:r>
          </a:p>
        </p:txBody>
      </p:sp>
      <p:sp>
        <p:nvSpPr>
          <p:cNvPr id="31" name="Textplatzhalter 7">
            <a:extLst>
              <a:ext uri="{FF2B5EF4-FFF2-40B4-BE49-F238E27FC236}">
                <a16:creationId xmlns:a16="http://schemas.microsoft.com/office/drawing/2014/main" id="{9BFBFA13-95B2-FB41-9798-E62D56B0A53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886199" y="6028967"/>
            <a:ext cx="7897801" cy="276999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lumMod val="100000"/>
                  </a:srgbClr>
                </a:solidFill>
              </a14:hiddenFill>
            </a:ext>
          </a:extLst>
        </p:spPr>
        <p:txBody>
          <a:bodyPr vert="horz" wrap="square" lIns="0" tIns="0" rIns="0" bIns="0" rtlCol="0" anchor="t">
            <a:spAutoFit/>
          </a:bodyPr>
          <a:lstStyle>
            <a:lvl1pPr marL="0" indent="0">
              <a:buNone/>
              <a:defRPr lang="de-DE" sz="2000" b="0" i="0" dirty="0">
                <a:solidFill>
                  <a:schemeClr val="tx1">
                    <a:lumMod val="100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lvl="0" algn="l">
              <a:lnSpc>
                <a:spcPct val="90000"/>
              </a:lnSpc>
            </a:pPr>
            <a:r>
              <a:rPr lang="de-DE"/>
              <a:t>Evtl. </a:t>
            </a:r>
            <a:r>
              <a:rPr lang="de-DE" err="1"/>
              <a:t>Beriche</a:t>
            </a:r>
            <a:endParaRPr lang="de-DE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BDABFF-FB5F-4BD5-9CAD-D3B799096E1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86199" y="1565804"/>
            <a:ext cx="7897800" cy="720197"/>
          </a:xfrm>
        </p:spPr>
        <p:txBody>
          <a:bodyPr vert="horz" wrap="square">
            <a:spAutoFit/>
          </a:bodyPr>
          <a:lstStyle>
            <a:lvl1pPr>
              <a:lnSpc>
                <a:spcPct val="90000"/>
              </a:lnSpc>
              <a:defRPr sz="5200">
                <a:latin typeface="+mj-lt"/>
              </a:defRPr>
            </a:lvl1pPr>
          </a:lstStyle>
          <a:p>
            <a:r>
              <a:rPr lang="de-DE" err="1"/>
              <a:t>Titel</a:t>
            </a:r>
            <a:r>
              <a:rPr lang="de-DE"/>
              <a:t> der </a:t>
            </a:r>
            <a:r>
              <a:rPr lang="de-DE" err="1"/>
              <a:t>Präsentation</a:t>
            </a:r>
            <a:endParaRPr lang="de-DE"/>
          </a:p>
        </p:txBody>
      </p:sp>
      <p:sp>
        <p:nvSpPr>
          <p:cNvPr id="16" name="object 11">
            <a:extLst>
              <a:ext uri="{FF2B5EF4-FFF2-40B4-BE49-F238E27FC236}">
                <a16:creationId xmlns:a16="http://schemas.microsoft.com/office/drawing/2014/main" id="{B20CBFBB-C4BB-4445-9F53-A50BE6F92681}"/>
              </a:ext>
            </a:extLst>
          </p:cNvPr>
          <p:cNvSpPr txBox="1"/>
          <p:nvPr userDrawn="1"/>
        </p:nvSpPr>
        <p:spPr>
          <a:xfrm>
            <a:off x="6375394" y="709374"/>
            <a:ext cx="4742506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r">
              <a:lnSpc>
                <a:spcPct val="100000"/>
              </a:lnSpc>
              <a:spcBef>
                <a:spcPts val="100"/>
              </a:spcBef>
            </a:pPr>
            <a:r>
              <a:rPr lang="de-DE" sz="1600" b="0" i="0">
                <a:solidFill>
                  <a:schemeClr val="accent2"/>
                </a:solidFill>
                <a:latin typeface="+mn-lt"/>
                <a:cs typeface="Arial" panose="020B0604020202020204" pitchFamily="34" charset="0"/>
              </a:rPr>
              <a:t>Gemeinsam</a:t>
            </a:r>
            <a:r>
              <a:rPr lang="de-DE" sz="1600" b="0" i="0" spc="-10">
                <a:solidFill>
                  <a:schemeClr val="accent2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de-DE" sz="1600" b="0" i="0">
                <a:solidFill>
                  <a:schemeClr val="accent2"/>
                </a:solidFill>
                <a:latin typeface="+mn-lt"/>
                <a:cs typeface="Arial" panose="020B0604020202020204" pitchFamily="34" charset="0"/>
              </a:rPr>
              <a:t>für</a:t>
            </a:r>
            <a:r>
              <a:rPr lang="de-DE" sz="1600" b="0" i="0" spc="-5">
                <a:solidFill>
                  <a:schemeClr val="accent2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de-DE" sz="1600" b="0" i="0">
                <a:solidFill>
                  <a:schemeClr val="accent2"/>
                </a:solidFill>
                <a:latin typeface="+mn-lt"/>
                <a:cs typeface="Arial" panose="020B0604020202020204" pitchFamily="34" charset="0"/>
              </a:rPr>
              <a:t>ein</a:t>
            </a:r>
            <a:r>
              <a:rPr lang="de-DE" sz="1600" b="0" i="0" spc="-5">
                <a:solidFill>
                  <a:schemeClr val="accent2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de-DE" sz="1600" b="0" i="0" spc="-10">
                <a:solidFill>
                  <a:schemeClr val="accent2"/>
                </a:solidFill>
                <a:latin typeface="+mn-lt"/>
                <a:cs typeface="Arial" panose="020B0604020202020204" pitchFamily="34" charset="0"/>
              </a:rPr>
              <a:t>lebenswertes</a:t>
            </a:r>
            <a:r>
              <a:rPr lang="de-DE" sz="1600" b="0" i="0" spc="-5">
                <a:solidFill>
                  <a:schemeClr val="accent2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de-DE" sz="1600" b="0" i="0" spc="-10">
                <a:solidFill>
                  <a:schemeClr val="accent2"/>
                </a:solidFill>
                <a:latin typeface="+mn-lt"/>
                <a:cs typeface="Arial" panose="020B0604020202020204" pitchFamily="34" charset="0"/>
              </a:rPr>
              <a:t>Bielefeld</a:t>
            </a:r>
            <a:endParaRPr lang="de-DE" sz="1600" b="0" i="0">
              <a:solidFill>
                <a:schemeClr val="accent2"/>
              </a:solidFill>
              <a:latin typeface="+mn-lt"/>
              <a:cs typeface="Arial" panose="020B0604020202020204" pitchFamily="34" charset="0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20D8BE13-BE95-4DB7-B9E1-5E3B68947AB2}"/>
              </a:ext>
            </a:extLst>
          </p:cNvPr>
          <p:cNvGrpSpPr/>
          <p:nvPr userDrawn="1"/>
        </p:nvGrpSpPr>
        <p:grpSpPr>
          <a:xfrm>
            <a:off x="3200431" y="0"/>
            <a:ext cx="228600" cy="2053599"/>
            <a:chOff x="8763000" y="0"/>
            <a:chExt cx="228600" cy="2053599"/>
          </a:xfrm>
        </p:grpSpPr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4EC21AD5-2800-4426-ABF6-236BC1478628}"/>
                </a:ext>
              </a:extLst>
            </p:cNvPr>
            <p:cNvSpPr/>
            <p:nvPr/>
          </p:nvSpPr>
          <p:spPr>
            <a:xfrm>
              <a:off x="8763000" y="0"/>
              <a:ext cx="228600" cy="686435"/>
            </a:xfrm>
            <a:custGeom>
              <a:avLst/>
              <a:gdLst/>
              <a:ahLst/>
              <a:cxnLst/>
              <a:rect l="l" t="t" r="r" b="b"/>
              <a:pathLst>
                <a:path w="228600" h="686435">
                  <a:moveTo>
                    <a:pt x="228600" y="0"/>
                  </a:moveTo>
                  <a:lnTo>
                    <a:pt x="0" y="0"/>
                  </a:lnTo>
                  <a:lnTo>
                    <a:pt x="0" y="685850"/>
                  </a:lnTo>
                  <a:lnTo>
                    <a:pt x="228600" y="685850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lIns="0" tIns="0" rIns="0" bIns="0" rtlCol="0"/>
            <a:lstStyle/>
            <a:p>
              <a:endParaRPr lang="de-DE"/>
            </a:p>
          </p:txBody>
        </p:sp>
        <p:sp>
          <p:nvSpPr>
            <p:cNvPr id="21" name="object 8">
              <a:extLst>
                <a:ext uri="{FF2B5EF4-FFF2-40B4-BE49-F238E27FC236}">
                  <a16:creationId xmlns:a16="http://schemas.microsoft.com/office/drawing/2014/main" id="{6C4B6DF5-268D-4E88-8702-99DBC3E90C3C}"/>
                </a:ext>
              </a:extLst>
            </p:cNvPr>
            <p:cNvSpPr/>
            <p:nvPr/>
          </p:nvSpPr>
          <p:spPr>
            <a:xfrm>
              <a:off x="8763000" y="682770"/>
              <a:ext cx="228600" cy="686435"/>
            </a:xfrm>
            <a:custGeom>
              <a:avLst/>
              <a:gdLst/>
              <a:ahLst/>
              <a:cxnLst/>
              <a:rect l="l" t="t" r="r" b="b"/>
              <a:pathLst>
                <a:path w="228600" h="686435">
                  <a:moveTo>
                    <a:pt x="228600" y="0"/>
                  </a:moveTo>
                  <a:lnTo>
                    <a:pt x="0" y="0"/>
                  </a:lnTo>
                  <a:lnTo>
                    <a:pt x="0" y="685838"/>
                  </a:lnTo>
                  <a:lnTo>
                    <a:pt x="228600" y="685838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</p:spPr>
          <p:txBody>
            <a:bodyPr wrap="square" lIns="0" tIns="0" rIns="0" bIns="0" rtlCol="0"/>
            <a:lstStyle/>
            <a:p>
              <a:endParaRPr lang="de-DE"/>
            </a:p>
          </p:txBody>
        </p:sp>
        <p:sp>
          <p:nvSpPr>
            <p:cNvPr id="23" name="object 9">
              <a:extLst>
                <a:ext uri="{FF2B5EF4-FFF2-40B4-BE49-F238E27FC236}">
                  <a16:creationId xmlns:a16="http://schemas.microsoft.com/office/drawing/2014/main" id="{D20C2BF5-A9BB-433D-B7C7-37811CD3F962}"/>
                </a:ext>
              </a:extLst>
            </p:cNvPr>
            <p:cNvSpPr/>
            <p:nvPr/>
          </p:nvSpPr>
          <p:spPr>
            <a:xfrm>
              <a:off x="8763000" y="1367164"/>
              <a:ext cx="228600" cy="686435"/>
            </a:xfrm>
            <a:custGeom>
              <a:avLst/>
              <a:gdLst/>
              <a:ahLst/>
              <a:cxnLst/>
              <a:rect l="l" t="t" r="r" b="b"/>
              <a:pathLst>
                <a:path w="228600" h="686435">
                  <a:moveTo>
                    <a:pt x="228600" y="0"/>
                  </a:moveTo>
                  <a:lnTo>
                    <a:pt x="0" y="0"/>
                  </a:lnTo>
                  <a:lnTo>
                    <a:pt x="0" y="685838"/>
                  </a:lnTo>
                  <a:lnTo>
                    <a:pt x="228600" y="685838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</p:spPr>
          <p:txBody>
            <a:bodyPr wrap="square" lIns="0" tIns="0" rIns="0" bIns="0" rtlCol="0"/>
            <a:lstStyle/>
            <a:p>
              <a:endParaRPr lang="de-DE"/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E2BCCF57-F944-4FD2-8489-5FA7C8988A13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10227734" y="122344"/>
            <a:ext cx="1560711" cy="688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4491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448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ielsetz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 hidden="1">
            <a:extLst>
              <a:ext uri="{FF2B5EF4-FFF2-40B4-BE49-F238E27FC236}">
                <a16:creationId xmlns:a16="http://schemas.microsoft.com/office/drawing/2014/main" id="{40AF427A-2909-462F-B7E3-A46021B1EA68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71109917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" name="think-cell Slide" r:id="rId4" imgW="425" imgH="426" progId="TCLayout.ActiveDocument.1">
                  <p:embed/>
                </p:oleObj>
              </mc:Choice>
              <mc:Fallback>
                <p:oleObj name="think-cell Slide" r:id="rId4" imgW="425" imgH="426" progId="TCLayout.ActiveDocument.1">
                  <p:embed/>
                  <p:pic>
                    <p:nvPicPr>
                      <p:cNvPr id="5" name="Object 4" hidden="1">
                        <a:extLst>
                          <a:ext uri="{FF2B5EF4-FFF2-40B4-BE49-F238E27FC236}">
                            <a16:creationId xmlns:a16="http://schemas.microsoft.com/office/drawing/2014/main" id="{40AF427A-2909-462F-B7E3-A46021B1EA6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F6659C95-6BD7-4C37-9CAB-CF469908B03C}"/>
              </a:ext>
            </a:extLst>
          </p:cNvPr>
          <p:cNvGrpSpPr/>
          <p:nvPr userDrawn="1"/>
        </p:nvGrpSpPr>
        <p:grpSpPr>
          <a:xfrm>
            <a:off x="7288146" y="1052433"/>
            <a:ext cx="4495867" cy="5256213"/>
            <a:chOff x="7288146" y="1052433"/>
            <a:chExt cx="4495867" cy="5256213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9C9C89F0-5E24-49F7-A363-996B2F46FCC2}"/>
                </a:ext>
              </a:extLst>
            </p:cNvPr>
            <p:cNvSpPr/>
            <p:nvPr userDrawn="1"/>
          </p:nvSpPr>
          <p:spPr>
            <a:xfrm>
              <a:off x="9550199" y="1052433"/>
              <a:ext cx="2233814" cy="5256212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8" name="Rectangle: Diagonal Corners Rounded 7">
              <a:extLst>
                <a:ext uri="{FF2B5EF4-FFF2-40B4-BE49-F238E27FC236}">
                  <a16:creationId xmlns:a16="http://schemas.microsoft.com/office/drawing/2014/main" id="{54FDB28E-D7F0-44BA-993E-DAED03DAF640}"/>
                </a:ext>
              </a:extLst>
            </p:cNvPr>
            <p:cNvSpPr/>
            <p:nvPr userDrawn="1"/>
          </p:nvSpPr>
          <p:spPr>
            <a:xfrm flipH="1" flipV="1">
              <a:off x="7288146" y="1052433"/>
              <a:ext cx="4495803" cy="5256213"/>
            </a:xfrm>
            <a:prstGeom prst="round2DiagRect">
              <a:avLst>
                <a:gd name="adj1" fmla="val 0"/>
                <a:gd name="adj2" fmla="val 50000"/>
              </a:avLst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9" tIns="72009" rIns="72009" bIns="72009" rtlCol="0" anchor="t"/>
            <a:lstStyle/>
            <a:p>
              <a:pPr algn="l">
                <a:lnSpc>
                  <a:spcPct val="90000"/>
                </a:lnSpc>
              </a:pPr>
              <a:endParaRPr lang="de-DE" sz="1400" err="1">
                <a:solidFill>
                  <a:schemeClr val="tx1"/>
                </a:solidFill>
              </a:endParaRPr>
            </a:p>
          </p:txBody>
        </p:sp>
      </p:grpSp>
      <p:sp>
        <p:nvSpPr>
          <p:cNvPr id="9" name="Textplatzhalter 1">
            <a:extLst>
              <a:ext uri="{FF2B5EF4-FFF2-40B4-BE49-F238E27FC236}">
                <a16:creationId xmlns:a16="http://schemas.microsoft.com/office/drawing/2014/main" id="{0CB5F801-91D2-074E-B622-D43E89892A7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08051" y="1771650"/>
            <a:ext cx="6050177" cy="3763674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>
                <a:schemeClr val="tx1"/>
              </a:buClr>
              <a:buSzPct val="120000"/>
              <a:buFont typeface="Arial" panose="020B0604020202020204" pitchFamily="34" charset="0"/>
              <a:buNone/>
              <a:tabLst/>
              <a:defRPr sz="24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de-DE" err="1"/>
              <a:t>Lorem</a:t>
            </a:r>
            <a:r>
              <a:rPr lang="de-DE"/>
              <a:t> </a:t>
            </a:r>
            <a:r>
              <a:rPr lang="de-DE" err="1"/>
              <a:t>ipsum</a:t>
            </a:r>
            <a:r>
              <a:rPr lang="de-DE"/>
              <a:t> </a:t>
            </a:r>
            <a:r>
              <a:rPr lang="de-DE" err="1"/>
              <a:t>dolor</a:t>
            </a:r>
            <a:r>
              <a:rPr lang="de-DE"/>
              <a:t> </a:t>
            </a:r>
            <a:r>
              <a:rPr lang="de-DE" err="1"/>
              <a:t>sit</a:t>
            </a:r>
            <a:r>
              <a:rPr lang="de-DE"/>
              <a:t> </a:t>
            </a:r>
            <a:r>
              <a:rPr lang="de-DE" err="1"/>
              <a:t>amet</a:t>
            </a:r>
            <a:r>
              <a:rPr lang="de-DE"/>
              <a:t>, </a:t>
            </a:r>
            <a:r>
              <a:rPr lang="de-DE" err="1"/>
              <a:t>consetetur</a:t>
            </a:r>
            <a:r>
              <a:rPr lang="de-DE"/>
              <a:t> </a:t>
            </a:r>
            <a:r>
              <a:rPr lang="de-DE" err="1"/>
              <a:t>sadipscing</a:t>
            </a:r>
            <a:r>
              <a:rPr lang="de-DE"/>
              <a:t> </a:t>
            </a:r>
            <a:r>
              <a:rPr lang="de-DE" err="1"/>
              <a:t>elitr</a:t>
            </a:r>
            <a:r>
              <a:rPr lang="de-DE"/>
              <a:t>, sed </a:t>
            </a:r>
            <a:r>
              <a:rPr lang="de-DE" err="1"/>
              <a:t>diam</a:t>
            </a:r>
            <a:r>
              <a:rPr lang="de-DE"/>
              <a:t> </a:t>
            </a:r>
            <a:r>
              <a:rPr lang="de-DE" err="1"/>
              <a:t>nonumy</a:t>
            </a:r>
            <a:r>
              <a:rPr lang="de-DE"/>
              <a:t> </a:t>
            </a:r>
            <a:r>
              <a:rPr lang="de-DE" err="1"/>
              <a:t>eirmod</a:t>
            </a:r>
            <a:r>
              <a:rPr lang="de-DE"/>
              <a:t> </a:t>
            </a:r>
            <a:r>
              <a:rPr lang="de-DE" err="1"/>
              <a:t>tempor</a:t>
            </a:r>
            <a:r>
              <a:rPr lang="de-DE"/>
              <a:t> </a:t>
            </a:r>
            <a:r>
              <a:rPr lang="de-DE" err="1"/>
              <a:t>invidunt</a:t>
            </a:r>
            <a:r>
              <a:rPr lang="de-DE"/>
              <a:t> </a:t>
            </a:r>
            <a:r>
              <a:rPr lang="de-DE" err="1"/>
              <a:t>ut</a:t>
            </a:r>
            <a:r>
              <a:rPr lang="de-DE"/>
              <a:t> </a:t>
            </a:r>
            <a:r>
              <a:rPr lang="de-DE" err="1"/>
              <a:t>labore</a:t>
            </a:r>
            <a:r>
              <a:rPr lang="de-DE"/>
              <a:t> et </a:t>
            </a:r>
            <a:r>
              <a:rPr lang="de-DE" err="1"/>
              <a:t>dolore</a:t>
            </a:r>
            <a:r>
              <a:rPr lang="de-DE"/>
              <a:t> magna </a:t>
            </a:r>
            <a:r>
              <a:rPr lang="de-DE" err="1"/>
              <a:t>aliquyam</a:t>
            </a:r>
            <a:endParaRPr lang="de-DE"/>
          </a:p>
        </p:txBody>
      </p:sp>
      <p:sp>
        <p:nvSpPr>
          <p:cNvPr id="2" name="Textfeld 1"/>
          <p:cNvSpPr txBox="1"/>
          <p:nvPr userDrawn="1"/>
        </p:nvSpPr>
        <p:spPr>
          <a:xfrm>
            <a:off x="408051" y="1058299"/>
            <a:ext cx="6050177" cy="5262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indent="0">
              <a:buNone/>
              <a:defRPr sz="3800">
                <a:latin typeface="S Sequel Semi" panose="020B0603050000020004" pitchFamily="34" charset="77"/>
              </a:defRPr>
            </a:lvl1pPr>
          </a:lstStyle>
          <a:p>
            <a:pPr lvl="0">
              <a:lnSpc>
                <a:spcPct val="90000"/>
              </a:lnSpc>
            </a:pPr>
            <a:r>
              <a:rPr lang="de-DE" b="1">
                <a:latin typeface="+mj-lt"/>
              </a:rPr>
              <a:t>Zielsetzung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C8EF1D4-522F-45CC-950E-6FC591FB1F9C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717178" y="2516102"/>
            <a:ext cx="2048434" cy="2328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96811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>
            <a:extLst>
              <a:ext uri="{FF2B5EF4-FFF2-40B4-BE49-F238E27FC236}">
                <a16:creationId xmlns:a16="http://schemas.microsoft.com/office/drawing/2014/main" id="{275683DA-A4E2-4CE2-BCBE-F01F4AE2CDED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28807507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8" name="think-cell Slide" r:id="rId4" imgW="425" imgH="426" progId="TCLayout.ActiveDocument.1">
                  <p:embed/>
                </p:oleObj>
              </mc:Choice>
              <mc:Fallback>
                <p:oleObj name="think-cell Slide" r:id="rId4" imgW="425" imgH="426" progId="TCLayout.ActiveDocument.1">
                  <p:embed/>
                  <p:pic>
                    <p:nvPicPr>
                      <p:cNvPr id="2" name="Object 1" hidden="1">
                        <a:extLst>
                          <a:ext uri="{FF2B5EF4-FFF2-40B4-BE49-F238E27FC236}">
                            <a16:creationId xmlns:a16="http://schemas.microsoft.com/office/drawing/2014/main" id="{275683DA-A4E2-4CE2-BCBE-F01F4AE2CDE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0" name="Group 9">
            <a:extLst>
              <a:ext uri="{FF2B5EF4-FFF2-40B4-BE49-F238E27FC236}">
                <a16:creationId xmlns:a16="http://schemas.microsoft.com/office/drawing/2014/main" id="{43F6418F-CB1D-461E-8DCB-00495DE6F287}"/>
              </a:ext>
            </a:extLst>
          </p:cNvPr>
          <p:cNvGrpSpPr/>
          <p:nvPr userDrawn="1"/>
        </p:nvGrpSpPr>
        <p:grpSpPr>
          <a:xfrm>
            <a:off x="7288146" y="1052433"/>
            <a:ext cx="4495867" cy="5256213"/>
            <a:chOff x="7288146" y="1052433"/>
            <a:chExt cx="4495867" cy="5256213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48233E24-BC6F-4E23-85FB-87EEB047759C}"/>
                </a:ext>
              </a:extLst>
            </p:cNvPr>
            <p:cNvSpPr/>
            <p:nvPr userDrawn="1"/>
          </p:nvSpPr>
          <p:spPr>
            <a:xfrm>
              <a:off x="9550199" y="1052433"/>
              <a:ext cx="2233814" cy="5256212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2" name="Rectangle: Diagonal Corners Rounded 11">
              <a:extLst>
                <a:ext uri="{FF2B5EF4-FFF2-40B4-BE49-F238E27FC236}">
                  <a16:creationId xmlns:a16="http://schemas.microsoft.com/office/drawing/2014/main" id="{935DF7A4-E1F9-4783-89E7-3B2CE3F4AE77}"/>
                </a:ext>
              </a:extLst>
            </p:cNvPr>
            <p:cNvSpPr/>
            <p:nvPr userDrawn="1"/>
          </p:nvSpPr>
          <p:spPr>
            <a:xfrm flipH="1" flipV="1">
              <a:off x="7288146" y="1052433"/>
              <a:ext cx="4495803" cy="5256213"/>
            </a:xfrm>
            <a:prstGeom prst="round2DiagRect">
              <a:avLst>
                <a:gd name="adj1" fmla="val 0"/>
                <a:gd name="adj2" fmla="val 50000"/>
              </a:avLst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9" tIns="72009" rIns="72009" bIns="72009" rtlCol="0" anchor="t"/>
            <a:lstStyle/>
            <a:p>
              <a:pPr algn="l">
                <a:lnSpc>
                  <a:spcPct val="90000"/>
                </a:lnSpc>
              </a:pPr>
              <a:endParaRPr lang="de-DE" sz="1400" err="1">
                <a:solidFill>
                  <a:schemeClr val="tx1"/>
                </a:solidFill>
              </a:endParaRPr>
            </a:p>
          </p:txBody>
        </p:sp>
      </p:grpSp>
      <p:sp>
        <p:nvSpPr>
          <p:cNvPr id="9" name="Textplatzhalter 1">
            <a:extLst>
              <a:ext uri="{FF2B5EF4-FFF2-40B4-BE49-F238E27FC236}">
                <a16:creationId xmlns:a16="http://schemas.microsoft.com/office/drawing/2014/main" id="{0CB5F801-91D2-074E-B622-D43E89892A7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08051" y="1771650"/>
            <a:ext cx="6049959" cy="3763674"/>
          </a:xfrm>
          <a:prstGeom prst="rect">
            <a:avLst/>
          </a:prstGeom>
        </p:spPr>
        <p:txBody>
          <a:bodyPr anchor="t">
            <a:noAutofit/>
          </a:bodyPr>
          <a:lstStyle>
            <a:lvl1pPr marL="446088" indent="-446088">
              <a:lnSpc>
                <a:spcPct val="90000"/>
              </a:lnSpc>
              <a:spcBef>
                <a:spcPts val="1200"/>
              </a:spcBef>
              <a:buClr>
                <a:schemeClr val="accent2"/>
              </a:buClr>
              <a:buSzPct val="100000"/>
              <a:buFont typeface="+mj-lt"/>
              <a:buAutoNum type="arabicPeriod"/>
              <a:defRPr sz="2400" b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de-DE"/>
              <a:t>Kapitel 1</a:t>
            </a:r>
          </a:p>
          <a:p>
            <a:r>
              <a:rPr lang="de-DE"/>
              <a:t>Kapitel 2</a:t>
            </a:r>
          </a:p>
          <a:p>
            <a:r>
              <a:rPr lang="de-DE"/>
              <a:t>Kapitel 3</a:t>
            </a:r>
          </a:p>
        </p:txBody>
      </p:sp>
      <p:sp>
        <p:nvSpPr>
          <p:cNvPr id="16" name="Textfeld 1">
            <a:extLst>
              <a:ext uri="{FF2B5EF4-FFF2-40B4-BE49-F238E27FC236}">
                <a16:creationId xmlns:a16="http://schemas.microsoft.com/office/drawing/2014/main" id="{DD5C2A4F-EA0E-43AA-BD3C-DAA37B1D818F}"/>
              </a:ext>
            </a:extLst>
          </p:cNvPr>
          <p:cNvSpPr txBox="1"/>
          <p:nvPr userDrawn="1"/>
        </p:nvSpPr>
        <p:spPr>
          <a:xfrm>
            <a:off x="408051" y="1059050"/>
            <a:ext cx="6049959" cy="5262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indent="0">
              <a:buNone/>
              <a:defRPr sz="3800">
                <a:latin typeface="S Sequel Semi" panose="020B0603050000020004" pitchFamily="34" charset="77"/>
              </a:defRPr>
            </a:lvl1pPr>
          </a:lstStyle>
          <a:p>
            <a:pPr lvl="0">
              <a:lnSpc>
                <a:spcPct val="90000"/>
              </a:lnSpc>
            </a:pPr>
            <a:r>
              <a:rPr lang="de-DE" b="1">
                <a:latin typeface="+mj-lt"/>
              </a:rPr>
              <a:t>Agenda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84DC2F-5740-4B4A-8CC0-10E34C9BD6D2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813796" y="2642394"/>
            <a:ext cx="1853345" cy="2078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29265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031B178F-0AA4-4E9C-B017-97075D04FEFF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41607061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2" name="think-cell Slide" r:id="rId4" imgW="425" imgH="426" progId="TCLayout.ActiveDocument.1">
                  <p:embed/>
                </p:oleObj>
              </mc:Choice>
              <mc:Fallback>
                <p:oleObj name="think-cell Slide" r:id="rId4" imgW="425" imgH="426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031B178F-0AA4-4E9C-B017-97075D04FEF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>
            <a:extLst>
              <a:ext uri="{FF2B5EF4-FFF2-40B4-BE49-F238E27FC236}">
                <a16:creationId xmlns:a16="http://schemas.microsoft.com/office/drawing/2014/main" id="{56682055-1FCA-4571-95D7-6620E42276E6}"/>
              </a:ext>
            </a:extLst>
          </p:cNvPr>
          <p:cNvSpPr/>
          <p:nvPr userDrawn="1"/>
        </p:nvSpPr>
        <p:spPr>
          <a:xfrm>
            <a:off x="0" y="0"/>
            <a:ext cx="8763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9" tIns="72009" rIns="72009" bIns="72009" rtlCol="0" anchor="t"/>
          <a:lstStyle/>
          <a:p>
            <a:pPr algn="l">
              <a:lnSpc>
                <a:spcPct val="90000"/>
              </a:lnSpc>
            </a:pPr>
            <a:endParaRPr lang="de-DE" sz="1400" err="1">
              <a:solidFill>
                <a:schemeClr val="bg1"/>
              </a:solidFill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84BAAE1B-68BD-4936-A7F3-B58F167E308C}"/>
              </a:ext>
            </a:extLst>
          </p:cNvPr>
          <p:cNvGrpSpPr/>
          <p:nvPr userDrawn="1"/>
        </p:nvGrpSpPr>
        <p:grpSpPr>
          <a:xfrm>
            <a:off x="8763000" y="0"/>
            <a:ext cx="228600" cy="2053599"/>
            <a:chOff x="8763000" y="0"/>
            <a:chExt cx="228600" cy="2053599"/>
          </a:xfrm>
        </p:grpSpPr>
        <p:sp>
          <p:nvSpPr>
            <p:cNvPr id="12" name="object 7">
              <a:extLst>
                <a:ext uri="{FF2B5EF4-FFF2-40B4-BE49-F238E27FC236}">
                  <a16:creationId xmlns:a16="http://schemas.microsoft.com/office/drawing/2014/main" id="{285E366A-721B-EC43-928B-C79461243528}"/>
                </a:ext>
              </a:extLst>
            </p:cNvPr>
            <p:cNvSpPr/>
            <p:nvPr/>
          </p:nvSpPr>
          <p:spPr>
            <a:xfrm>
              <a:off x="8763000" y="0"/>
              <a:ext cx="228600" cy="686435"/>
            </a:xfrm>
            <a:custGeom>
              <a:avLst/>
              <a:gdLst/>
              <a:ahLst/>
              <a:cxnLst/>
              <a:rect l="l" t="t" r="r" b="b"/>
              <a:pathLst>
                <a:path w="228600" h="686435">
                  <a:moveTo>
                    <a:pt x="228600" y="0"/>
                  </a:moveTo>
                  <a:lnTo>
                    <a:pt x="0" y="0"/>
                  </a:lnTo>
                  <a:lnTo>
                    <a:pt x="0" y="685850"/>
                  </a:lnTo>
                  <a:lnTo>
                    <a:pt x="228600" y="685850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lIns="0" tIns="0" rIns="0" bIns="0" rtlCol="0"/>
            <a:lstStyle/>
            <a:p>
              <a:endParaRPr lang="de-DE"/>
            </a:p>
          </p:txBody>
        </p:sp>
        <p:sp>
          <p:nvSpPr>
            <p:cNvPr id="13" name="object 8">
              <a:extLst>
                <a:ext uri="{FF2B5EF4-FFF2-40B4-BE49-F238E27FC236}">
                  <a16:creationId xmlns:a16="http://schemas.microsoft.com/office/drawing/2014/main" id="{BFAAAF8A-FFAA-DD4B-85E1-3E03B7D5C3F2}"/>
                </a:ext>
              </a:extLst>
            </p:cNvPr>
            <p:cNvSpPr/>
            <p:nvPr/>
          </p:nvSpPr>
          <p:spPr>
            <a:xfrm>
              <a:off x="8763000" y="682770"/>
              <a:ext cx="228600" cy="686435"/>
            </a:xfrm>
            <a:custGeom>
              <a:avLst/>
              <a:gdLst/>
              <a:ahLst/>
              <a:cxnLst/>
              <a:rect l="l" t="t" r="r" b="b"/>
              <a:pathLst>
                <a:path w="228600" h="686435">
                  <a:moveTo>
                    <a:pt x="228600" y="0"/>
                  </a:moveTo>
                  <a:lnTo>
                    <a:pt x="0" y="0"/>
                  </a:lnTo>
                  <a:lnTo>
                    <a:pt x="0" y="685838"/>
                  </a:lnTo>
                  <a:lnTo>
                    <a:pt x="228600" y="685838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</p:spPr>
          <p:txBody>
            <a:bodyPr wrap="square" lIns="0" tIns="0" rIns="0" bIns="0" rtlCol="0"/>
            <a:lstStyle/>
            <a:p>
              <a:endParaRPr lang="de-DE"/>
            </a:p>
          </p:txBody>
        </p:sp>
        <p:sp>
          <p:nvSpPr>
            <p:cNvPr id="14" name="object 9">
              <a:extLst>
                <a:ext uri="{FF2B5EF4-FFF2-40B4-BE49-F238E27FC236}">
                  <a16:creationId xmlns:a16="http://schemas.microsoft.com/office/drawing/2014/main" id="{8B53B816-973D-284B-9519-C282B0352A98}"/>
                </a:ext>
              </a:extLst>
            </p:cNvPr>
            <p:cNvSpPr/>
            <p:nvPr/>
          </p:nvSpPr>
          <p:spPr>
            <a:xfrm>
              <a:off x="8763000" y="1367164"/>
              <a:ext cx="228600" cy="686435"/>
            </a:xfrm>
            <a:custGeom>
              <a:avLst/>
              <a:gdLst/>
              <a:ahLst/>
              <a:cxnLst/>
              <a:rect l="l" t="t" r="r" b="b"/>
              <a:pathLst>
                <a:path w="228600" h="686435">
                  <a:moveTo>
                    <a:pt x="228600" y="0"/>
                  </a:moveTo>
                  <a:lnTo>
                    <a:pt x="0" y="0"/>
                  </a:lnTo>
                  <a:lnTo>
                    <a:pt x="0" y="685838"/>
                  </a:lnTo>
                  <a:lnTo>
                    <a:pt x="228600" y="685838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</p:spPr>
          <p:txBody>
            <a:bodyPr wrap="square" lIns="0" tIns="0" rIns="0" bIns="0" rtlCol="0"/>
            <a:lstStyle/>
            <a:p>
              <a:endParaRPr lang="de-DE"/>
            </a:p>
          </p:txBody>
        </p:sp>
      </p:grpSp>
      <p:sp>
        <p:nvSpPr>
          <p:cNvPr id="7" name="Textplatzhalter 1">
            <a:extLst>
              <a:ext uri="{FF2B5EF4-FFF2-40B4-BE49-F238E27FC236}">
                <a16:creationId xmlns:a16="http://schemas.microsoft.com/office/drawing/2014/main" id="{C1176353-A53E-4AF7-BA89-5CDED444AAD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08051" y="2204999"/>
            <a:ext cx="8126412" cy="4103725"/>
          </a:xfrm>
          <a:prstGeom prst="rect">
            <a:avLst/>
          </a:prstGeom>
        </p:spPr>
        <p:txBody>
          <a:bodyPr anchor="t">
            <a:normAutofit/>
          </a:bodyPr>
          <a:lstStyle>
            <a:lvl1pPr marL="203200" indent="-203200">
              <a:spcBef>
                <a:spcPts val="1200"/>
              </a:spcBef>
              <a:buClr>
                <a:schemeClr val="bg1"/>
              </a:buClr>
              <a:buSzPct val="120000"/>
              <a:buFont typeface="Arial" panose="020B0604020202020204" pitchFamily="34" charset="0"/>
              <a:buChar char="•"/>
              <a:tabLst/>
              <a:defRPr sz="20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5B90E9-3FFE-4C1B-98CD-E9E83EE6A55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8051" y="1056216"/>
            <a:ext cx="8064012" cy="526298"/>
          </a:xfrm>
        </p:spPr>
        <p:txBody>
          <a:bodyPr vert="horz" wrap="square">
            <a:spAutoFit/>
          </a:bodyPr>
          <a:lstStyle>
            <a:lvl1pPr>
              <a:defRPr sz="3800">
                <a:solidFill>
                  <a:schemeClr val="bg1"/>
                </a:solidFill>
              </a:defRPr>
            </a:lvl1pPr>
          </a:lstStyle>
          <a:p>
            <a:r>
              <a:rPr lang="de-DE" err="1"/>
              <a:t>Kapitel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9902514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r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8488C6A2-5AAE-4375-9255-81BAAFE6286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96444284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6" name="think-cell Slide" r:id="rId4" imgW="425" imgH="426" progId="TCLayout.ActiveDocument.1">
                  <p:embed/>
                </p:oleObj>
              </mc:Choice>
              <mc:Fallback>
                <p:oleObj name="think-cell Slide" r:id="rId4" imgW="425" imgH="426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8488C6A2-5AAE-4375-9255-81BAAFE6286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itle 2">
            <a:extLst>
              <a:ext uri="{FF2B5EF4-FFF2-40B4-BE49-F238E27FC236}">
                <a16:creationId xmlns:a16="http://schemas.microsoft.com/office/drawing/2014/main" id="{8F6D1E96-D3FA-4838-9A53-5C3281F55D8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vert="horz"/>
          <a:lstStyle>
            <a:lvl1pPr>
              <a:defRPr/>
            </a:lvl1pPr>
          </a:lstStyle>
          <a:p>
            <a:r>
              <a:rPr lang="de-DE"/>
              <a:t>Überschrift/Kernaussage</a:t>
            </a:r>
          </a:p>
        </p:txBody>
      </p:sp>
    </p:spTree>
    <p:extLst>
      <p:ext uri="{BB962C8B-B14F-4D97-AF65-F5344CB8AC3E}">
        <p14:creationId xmlns:p14="http://schemas.microsoft.com/office/powerpoint/2010/main" val="213030219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&amp;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8B84C1A0-B4DA-4265-98F8-A61AB6FCA217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54908904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0" name="think-cell Slide" r:id="rId4" imgW="425" imgH="426" progId="TCLayout.ActiveDocument.1">
                  <p:embed/>
                </p:oleObj>
              </mc:Choice>
              <mc:Fallback>
                <p:oleObj name="think-cell Slide" r:id="rId4" imgW="425" imgH="426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8B84C1A0-B4DA-4265-98F8-A61AB6FCA21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itle 3">
            <a:extLst>
              <a:ext uri="{FF2B5EF4-FFF2-40B4-BE49-F238E27FC236}">
                <a16:creationId xmlns:a16="http://schemas.microsoft.com/office/drawing/2014/main" id="{4773CD66-5747-45C8-B909-A2B58FB24B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vert="horz"/>
          <a:lstStyle>
            <a:lvl1pPr>
              <a:defRPr/>
            </a:lvl1pPr>
          </a:lstStyle>
          <a:p>
            <a:r>
              <a:rPr lang="de-DE"/>
              <a:t>Überschrift/Kernaussage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E3D598D-9462-487D-896B-932B20F721D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08051" y="1052576"/>
            <a:ext cx="11376025" cy="5256211"/>
          </a:xfrm>
        </p:spPr>
        <p:txBody>
          <a:bodyPr/>
          <a:lstStyle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0898099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11E2DB4C-DCF8-43A8-828B-9A40A5F66C8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93575553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4" name="think-cell Slide" r:id="rId4" imgW="425" imgH="426" progId="TCLayout.ActiveDocument.1">
                  <p:embed/>
                </p:oleObj>
              </mc:Choice>
              <mc:Fallback>
                <p:oleObj name="think-cell Slide" r:id="rId4" imgW="425" imgH="426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11E2DB4C-DCF8-43A8-828B-9A40A5F66C8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feld 1"/>
          <p:cNvSpPr txBox="1"/>
          <p:nvPr userDrawn="1"/>
        </p:nvSpPr>
        <p:spPr>
          <a:xfrm>
            <a:off x="408051" y="1059379"/>
            <a:ext cx="3214341" cy="677108"/>
          </a:xfrm>
          <a:prstGeom prst="rect">
            <a:avLst/>
          </a:prstGeom>
        </p:spPr>
        <p:txBody>
          <a:bodyPr lIns="0" tIns="0" rIns="0" bIns="0"/>
          <a:lstStyle>
            <a:lvl1pPr indent="0">
              <a:buNone/>
              <a:defRPr sz="3800">
                <a:latin typeface="S Sequel Semi" panose="020B0603050000020004" pitchFamily="34" charset="77"/>
              </a:defRPr>
            </a:lvl1pPr>
          </a:lstStyle>
          <a:p>
            <a:pPr lvl="0">
              <a:lnSpc>
                <a:spcPct val="90000"/>
              </a:lnSpc>
            </a:pPr>
            <a:r>
              <a:rPr lang="de-DE" b="1">
                <a:latin typeface="+mj-lt"/>
              </a:rPr>
              <a:t>Kontakt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5EB621-4F29-4C7C-92A4-7BBF4BABE791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08051" y="3968750"/>
            <a:ext cx="2362200" cy="2339975"/>
          </a:xfrm>
        </p:spPr>
        <p:txBody>
          <a:bodyPr>
            <a:normAutofit/>
          </a:bodyPr>
          <a:lstStyle>
            <a:lvl1pPr>
              <a:defRPr sz="1200" b="1"/>
            </a:lvl1pPr>
            <a:lvl2pPr marL="0" indent="0">
              <a:buNone/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err="1"/>
              <a:t>Kontaktinformationen</a:t>
            </a:r>
            <a:endParaRPr lang="en-US"/>
          </a:p>
          <a:p>
            <a:pPr lvl="1"/>
            <a:r>
              <a:rPr lang="en-US"/>
              <a:t>###</a:t>
            </a:r>
            <a:endParaRPr lang="de-D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758143E2-3412-4E01-B5C5-8B4B322228D7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417851" y="3968750"/>
            <a:ext cx="2362200" cy="2339975"/>
          </a:xfrm>
        </p:spPr>
        <p:txBody>
          <a:bodyPr>
            <a:normAutofit/>
          </a:bodyPr>
          <a:lstStyle>
            <a:lvl1pPr>
              <a:defRPr sz="1200" b="1"/>
            </a:lvl1pPr>
            <a:lvl2pPr marL="0" indent="0">
              <a:buNone/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err="1"/>
              <a:t>Kontaktinformationen</a:t>
            </a:r>
            <a:endParaRPr lang="en-US"/>
          </a:p>
          <a:p>
            <a:pPr lvl="1"/>
            <a:r>
              <a:rPr lang="en-US"/>
              <a:t>###</a:t>
            </a:r>
            <a:endParaRPr lang="de-D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7C3187B2-B853-4D26-9887-05A5302BC34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411951" y="3968750"/>
            <a:ext cx="2362200" cy="2339975"/>
          </a:xfrm>
        </p:spPr>
        <p:txBody>
          <a:bodyPr>
            <a:normAutofit/>
          </a:bodyPr>
          <a:lstStyle>
            <a:lvl1pPr>
              <a:defRPr sz="1200" b="1"/>
            </a:lvl1pPr>
            <a:lvl2pPr marL="0" indent="0">
              <a:buNone/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err="1"/>
              <a:t>Kontaktinformationen</a:t>
            </a:r>
            <a:endParaRPr lang="en-US"/>
          </a:p>
          <a:p>
            <a:pPr lvl="1"/>
            <a:r>
              <a:rPr lang="en-US"/>
              <a:t>###</a:t>
            </a:r>
            <a:endParaRPr lang="de-DE"/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646AFA33-C51F-47A4-8375-2F56930E2E77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9406051" y="3968750"/>
            <a:ext cx="2362200" cy="2339975"/>
          </a:xfrm>
        </p:spPr>
        <p:txBody>
          <a:bodyPr>
            <a:normAutofit/>
          </a:bodyPr>
          <a:lstStyle>
            <a:lvl1pPr>
              <a:defRPr sz="1200" b="1"/>
            </a:lvl1pPr>
            <a:lvl2pPr marL="0" indent="0">
              <a:buNone/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err="1"/>
              <a:t>Kontaktinformationen</a:t>
            </a:r>
            <a:endParaRPr lang="en-US"/>
          </a:p>
          <a:p>
            <a:pPr lvl="1"/>
            <a:r>
              <a:rPr lang="en-US"/>
              <a:t>###</a:t>
            </a:r>
            <a:endParaRPr lang="de-DE"/>
          </a:p>
        </p:txBody>
      </p:sp>
      <p:sp>
        <p:nvSpPr>
          <p:cNvPr id="15" name="Bildplatzhalter 11">
            <a:extLst>
              <a:ext uri="{FF2B5EF4-FFF2-40B4-BE49-F238E27FC236}">
                <a16:creationId xmlns:a16="http://schemas.microsoft.com/office/drawing/2014/main" id="{D4803DDE-8026-432E-9324-23613E57E0D0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407987" y="2286000"/>
            <a:ext cx="1548000" cy="1549400"/>
          </a:xfrm>
          <a:prstGeom prst="round1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wrap="square" lIns="0" tIns="0" rIns="0" bIns="0" rtlCol="0">
            <a:noAutofit/>
          </a:bodyPr>
          <a:lstStyle>
            <a:lvl1pPr>
              <a:defRPr lang="de-DE" sz="1200"/>
            </a:lvl1pPr>
          </a:lstStyle>
          <a:p>
            <a:pPr lvl="0"/>
            <a:r>
              <a:rPr lang="de-DE"/>
              <a:t>Bild durch Klicken auf Symbol hinzufügen</a:t>
            </a:r>
          </a:p>
        </p:txBody>
      </p:sp>
      <p:sp>
        <p:nvSpPr>
          <p:cNvPr id="17" name="Bildplatzhalter 11">
            <a:extLst>
              <a:ext uri="{FF2B5EF4-FFF2-40B4-BE49-F238E27FC236}">
                <a16:creationId xmlns:a16="http://schemas.microsoft.com/office/drawing/2014/main" id="{2479DE4A-5F80-475C-8B68-FDA4E8371EB1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3417851" y="2286000"/>
            <a:ext cx="1548000" cy="1549400"/>
          </a:xfrm>
          <a:prstGeom prst="round1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wrap="square" lIns="0" tIns="0" rIns="0" bIns="0" rtlCol="0">
            <a:noAutofit/>
          </a:bodyPr>
          <a:lstStyle>
            <a:lvl1pPr>
              <a:defRPr lang="de-DE" sz="1200"/>
            </a:lvl1pPr>
          </a:lstStyle>
          <a:p>
            <a:pPr lvl="0"/>
            <a:r>
              <a:rPr lang="de-DE"/>
              <a:t>Bild durch Klicken auf Symbol hinzufügen</a:t>
            </a:r>
          </a:p>
        </p:txBody>
      </p:sp>
      <p:sp>
        <p:nvSpPr>
          <p:cNvPr id="19" name="Bildplatzhalter 11">
            <a:extLst>
              <a:ext uri="{FF2B5EF4-FFF2-40B4-BE49-F238E27FC236}">
                <a16:creationId xmlns:a16="http://schemas.microsoft.com/office/drawing/2014/main" id="{93C3CECB-E94B-4911-B658-DEF993B46413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6411951" y="2286000"/>
            <a:ext cx="1548000" cy="1549400"/>
          </a:xfrm>
          <a:prstGeom prst="round1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wrap="square" lIns="0" tIns="0" rIns="0" bIns="0" rtlCol="0">
            <a:noAutofit/>
          </a:bodyPr>
          <a:lstStyle>
            <a:lvl1pPr>
              <a:defRPr lang="de-DE" sz="1200"/>
            </a:lvl1pPr>
          </a:lstStyle>
          <a:p>
            <a:pPr lvl="0"/>
            <a:r>
              <a:rPr lang="de-DE"/>
              <a:t>Bild durch Klicken auf Symbol hinzufügen</a:t>
            </a:r>
          </a:p>
        </p:txBody>
      </p:sp>
      <p:sp>
        <p:nvSpPr>
          <p:cNvPr id="21" name="Bildplatzhalter 11">
            <a:extLst>
              <a:ext uri="{FF2B5EF4-FFF2-40B4-BE49-F238E27FC236}">
                <a16:creationId xmlns:a16="http://schemas.microsoft.com/office/drawing/2014/main" id="{45FCD2F7-6105-4B3A-8D3C-CD5CECE38C01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9406051" y="2286000"/>
            <a:ext cx="1548000" cy="1549400"/>
          </a:xfrm>
          <a:prstGeom prst="round1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wrap="square" lIns="0" tIns="0" rIns="0" bIns="0" rtlCol="0">
            <a:noAutofit/>
          </a:bodyPr>
          <a:lstStyle>
            <a:lvl1pPr>
              <a:defRPr lang="de-DE" sz="1200"/>
            </a:lvl1pPr>
          </a:lstStyle>
          <a:p>
            <a:pPr lvl="0"/>
            <a:r>
              <a:rPr lang="de-DE"/>
              <a:t>Bild durch Klicken auf Symbol hinzufügen</a:t>
            </a:r>
          </a:p>
        </p:txBody>
      </p:sp>
    </p:spTree>
    <p:extLst>
      <p:ext uri="{BB962C8B-B14F-4D97-AF65-F5344CB8AC3E}">
        <p14:creationId xmlns:p14="http://schemas.microsoft.com/office/powerpoint/2010/main" val="49814360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WB_Bild+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D12738CA-D9CE-429B-8A06-E6BE7E802582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78652383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8" name="think-cell Slide" r:id="rId4" imgW="425" imgH="426" progId="TCLayout.ActiveDocument.1">
                  <p:embed/>
                </p:oleObj>
              </mc:Choice>
              <mc:Fallback>
                <p:oleObj name="think-cell Slide" r:id="rId4" imgW="425" imgH="426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D12738CA-D9CE-429B-8A06-E6BE7E80258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Bildplatzhalter 12">
            <a:extLst>
              <a:ext uri="{FF2B5EF4-FFF2-40B4-BE49-F238E27FC236}">
                <a16:creationId xmlns:a16="http://schemas.microsoft.com/office/drawing/2014/main" id="{BDB89C8C-EC98-433D-A889-D9A62B99AE0C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407987" y="1052513"/>
            <a:ext cx="6973778" cy="5256212"/>
          </a:xfrm>
          <a:prstGeom prst="round1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wrap="square" lIns="0" tIns="0" rIns="0" bIns="0" rtlCol="0">
            <a:noAutofit/>
          </a:bodyPr>
          <a:lstStyle>
            <a:lvl1pPr>
              <a:defRPr lang="de-DE" sz="1200"/>
            </a:lvl1pPr>
          </a:lstStyle>
          <a:p>
            <a:pPr lvl="0"/>
            <a:r>
              <a:rPr lang="de-DE"/>
              <a:t>Bild durch Klicken auf Symbol hinzufügen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8FF61E-EB6E-4646-AF3B-88030AF147B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vert="horz"/>
          <a:lstStyle>
            <a:lvl1pPr>
              <a:defRPr/>
            </a:lvl1pPr>
          </a:lstStyle>
          <a:p>
            <a:r>
              <a:rPr lang="de-DE"/>
              <a:t>Überschrift/Kernaussage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BD2F42B-B340-4DC3-A4F3-C1E1CE5AC81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607300" y="1052513"/>
            <a:ext cx="4176713" cy="5272087"/>
          </a:xfrm>
        </p:spPr>
        <p:txBody>
          <a:bodyPr anchor="ctr">
            <a:normAutofit/>
          </a:bodyPr>
          <a:lstStyle>
            <a:lvl1pPr>
              <a:defRPr sz="2800" b="1"/>
            </a:lvl1pPr>
          </a:lstStyle>
          <a:p>
            <a:pPr lvl="0"/>
            <a:r>
              <a:rPr lang="en-US"/>
              <a:t>###</a:t>
            </a:r>
          </a:p>
        </p:txBody>
      </p:sp>
    </p:spTree>
    <p:extLst>
      <p:ext uri="{BB962C8B-B14F-4D97-AF65-F5344CB8AC3E}">
        <p14:creationId xmlns:p14="http://schemas.microsoft.com/office/powerpoint/2010/main" val="418081819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2D5A2412-4900-4E18-A53C-BACEE2925B15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57638930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2" name="think-cell Slide" r:id="rId4" imgW="425" imgH="426" progId="TCLayout.ActiveDocument.1">
                  <p:embed/>
                </p:oleObj>
              </mc:Choice>
              <mc:Fallback>
                <p:oleObj name="think-cell Slide" r:id="rId4" imgW="425" imgH="426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2D5A2412-4900-4E18-A53C-BACEE2925B1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A9C8DC91-FF4A-4EE2-83F2-7B823E83A639}"/>
              </a:ext>
            </a:extLst>
          </p:cNvPr>
          <p:cNvSpPr/>
          <p:nvPr userDrawn="1"/>
        </p:nvSpPr>
        <p:spPr>
          <a:xfrm>
            <a:off x="0" y="0"/>
            <a:ext cx="12192000" cy="6021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9" tIns="72009" rIns="72009" bIns="72009" rtlCol="0" anchor="t"/>
          <a:lstStyle/>
          <a:p>
            <a:pPr algn="l">
              <a:lnSpc>
                <a:spcPct val="90000"/>
              </a:lnSpc>
            </a:pPr>
            <a:endParaRPr lang="de-DE" sz="1400" err="1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FDCC50-BBBF-4455-A129-868DEFEF5D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2167" y="2290303"/>
            <a:ext cx="11387666" cy="1440394"/>
          </a:xfrm>
        </p:spPr>
        <p:txBody>
          <a:bodyPr vert="horz" wrap="square" lIns="0" tIns="0" rIns="0" bIns="0">
            <a:spAutoFit/>
          </a:bodyPr>
          <a:lstStyle>
            <a:lvl1pPr algn="ctr">
              <a:defRPr sz="5200">
                <a:solidFill>
                  <a:schemeClr val="bg1"/>
                </a:solidFill>
              </a:defRPr>
            </a:lvl1pPr>
          </a:lstStyle>
          <a:p>
            <a:r>
              <a:rPr lang="de-DE" err="1"/>
              <a:t>Vielen</a:t>
            </a:r>
            <a:r>
              <a:rPr lang="de-DE"/>
              <a:t> Dank </a:t>
            </a:r>
            <a:r>
              <a:rPr lang="de-DE" err="1"/>
              <a:t>für</a:t>
            </a:r>
            <a:r>
              <a:rPr lang="de-DE"/>
              <a:t> </a:t>
            </a:r>
            <a:r>
              <a:rPr lang="de-DE" err="1"/>
              <a:t>Ihre</a:t>
            </a:r>
            <a:r>
              <a:rPr lang="de-DE"/>
              <a:t> </a:t>
            </a:r>
            <a:r>
              <a:rPr lang="de-DE" err="1"/>
              <a:t>Aufmerksamkeit</a:t>
            </a:r>
            <a:endParaRPr lang="de-DE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5A94E8F4-9BFB-4346-83FB-89E20DE27362}"/>
              </a:ext>
            </a:extLst>
          </p:cNvPr>
          <p:cNvGrpSpPr/>
          <p:nvPr userDrawn="1"/>
        </p:nvGrpSpPr>
        <p:grpSpPr>
          <a:xfrm>
            <a:off x="0" y="0"/>
            <a:ext cx="228600" cy="2053599"/>
            <a:chOff x="8763000" y="0"/>
            <a:chExt cx="228600" cy="2053599"/>
          </a:xfrm>
        </p:grpSpPr>
        <p:sp>
          <p:nvSpPr>
            <p:cNvPr id="16" name="object 7">
              <a:extLst>
                <a:ext uri="{FF2B5EF4-FFF2-40B4-BE49-F238E27FC236}">
                  <a16:creationId xmlns:a16="http://schemas.microsoft.com/office/drawing/2014/main" id="{08EC41CF-6D95-4A18-A815-91C446E699E6}"/>
                </a:ext>
              </a:extLst>
            </p:cNvPr>
            <p:cNvSpPr/>
            <p:nvPr/>
          </p:nvSpPr>
          <p:spPr>
            <a:xfrm>
              <a:off x="8763000" y="0"/>
              <a:ext cx="228600" cy="686435"/>
            </a:xfrm>
            <a:custGeom>
              <a:avLst/>
              <a:gdLst/>
              <a:ahLst/>
              <a:cxnLst/>
              <a:rect l="l" t="t" r="r" b="b"/>
              <a:pathLst>
                <a:path w="228600" h="686435">
                  <a:moveTo>
                    <a:pt x="228600" y="0"/>
                  </a:moveTo>
                  <a:lnTo>
                    <a:pt x="0" y="0"/>
                  </a:lnTo>
                  <a:lnTo>
                    <a:pt x="0" y="685850"/>
                  </a:lnTo>
                  <a:lnTo>
                    <a:pt x="228600" y="685850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lIns="0" tIns="0" rIns="0" bIns="0" rtlCol="0"/>
            <a:lstStyle/>
            <a:p>
              <a:endParaRPr lang="de-DE"/>
            </a:p>
          </p:txBody>
        </p:sp>
        <p:sp>
          <p:nvSpPr>
            <p:cNvPr id="17" name="object 8">
              <a:extLst>
                <a:ext uri="{FF2B5EF4-FFF2-40B4-BE49-F238E27FC236}">
                  <a16:creationId xmlns:a16="http://schemas.microsoft.com/office/drawing/2014/main" id="{5AF69001-4A5B-4D89-8113-3849550BE45F}"/>
                </a:ext>
              </a:extLst>
            </p:cNvPr>
            <p:cNvSpPr/>
            <p:nvPr/>
          </p:nvSpPr>
          <p:spPr>
            <a:xfrm>
              <a:off x="8763000" y="682770"/>
              <a:ext cx="228600" cy="686435"/>
            </a:xfrm>
            <a:custGeom>
              <a:avLst/>
              <a:gdLst/>
              <a:ahLst/>
              <a:cxnLst/>
              <a:rect l="l" t="t" r="r" b="b"/>
              <a:pathLst>
                <a:path w="228600" h="686435">
                  <a:moveTo>
                    <a:pt x="228600" y="0"/>
                  </a:moveTo>
                  <a:lnTo>
                    <a:pt x="0" y="0"/>
                  </a:lnTo>
                  <a:lnTo>
                    <a:pt x="0" y="685838"/>
                  </a:lnTo>
                  <a:lnTo>
                    <a:pt x="228600" y="685838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</p:spPr>
          <p:txBody>
            <a:bodyPr wrap="square" lIns="0" tIns="0" rIns="0" bIns="0" rtlCol="0"/>
            <a:lstStyle/>
            <a:p>
              <a:endParaRPr lang="de-DE"/>
            </a:p>
          </p:txBody>
        </p:sp>
        <p:sp>
          <p:nvSpPr>
            <p:cNvPr id="18" name="object 9">
              <a:extLst>
                <a:ext uri="{FF2B5EF4-FFF2-40B4-BE49-F238E27FC236}">
                  <a16:creationId xmlns:a16="http://schemas.microsoft.com/office/drawing/2014/main" id="{DA974BAF-98C2-4B7A-8FF4-00CA2ADC3629}"/>
                </a:ext>
              </a:extLst>
            </p:cNvPr>
            <p:cNvSpPr/>
            <p:nvPr/>
          </p:nvSpPr>
          <p:spPr>
            <a:xfrm>
              <a:off x="8763000" y="1367164"/>
              <a:ext cx="228600" cy="686435"/>
            </a:xfrm>
            <a:custGeom>
              <a:avLst/>
              <a:gdLst/>
              <a:ahLst/>
              <a:cxnLst/>
              <a:rect l="l" t="t" r="r" b="b"/>
              <a:pathLst>
                <a:path w="228600" h="686435">
                  <a:moveTo>
                    <a:pt x="228600" y="0"/>
                  </a:moveTo>
                  <a:lnTo>
                    <a:pt x="0" y="0"/>
                  </a:lnTo>
                  <a:lnTo>
                    <a:pt x="0" y="685838"/>
                  </a:lnTo>
                  <a:lnTo>
                    <a:pt x="228600" y="685838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</p:spPr>
          <p:txBody>
            <a:bodyPr wrap="square" lIns="0" tIns="0" rIns="0" bIns="0" rtlCol="0"/>
            <a:lstStyle/>
            <a:p>
              <a:endParaRPr lang="de-DE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DC4AF001-1780-46D8-A055-F87CA05AE64F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552000" y="132604"/>
            <a:ext cx="896190" cy="76206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9769D6B-0177-4C1F-880A-6BF712B0A14F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10632000" y="5115118"/>
            <a:ext cx="902286" cy="76206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CECAFA9-EFE1-45B5-BF31-CDE818655B26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10651004" y="6166453"/>
            <a:ext cx="1140051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41215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oleObject" Target="../embeddings/oleObject1.bin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ags" Target="../tags/tag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 hidden="1"/>
          <p:cNvGraphicFramePr>
            <a:graphicFrameLocks noChangeAspect="1"/>
          </p:cNvGraphicFramePr>
          <p:nvPr userDrawn="1">
            <p:custDataLst>
              <p:tags r:id="rId12"/>
            </p:custDataLst>
            <p:extLst>
              <p:ext uri="{D42A27DB-BD31-4B8C-83A1-F6EECF244321}">
                <p14:modId xmlns:p14="http://schemas.microsoft.com/office/powerpoint/2010/main" val="191497220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think-cell Slide" r:id="rId13" imgW="402" imgH="398" progId="TCLayout.ActiveDocument.1">
                  <p:embed/>
                </p:oleObj>
              </mc:Choice>
              <mc:Fallback>
                <p:oleObj name="think-cell Slide" r:id="rId13" imgW="402" imgH="398" progId="TCLayout.ActiveDocument.1">
                  <p:embed/>
                  <p:pic>
                    <p:nvPicPr>
                      <p:cNvPr id="3" name="Objekt 2" hidden="1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itelplatzhalter 7">
            <a:extLst>
              <a:ext uri="{FF2B5EF4-FFF2-40B4-BE49-F238E27FC236}">
                <a16:creationId xmlns:a16="http://schemas.microsoft.com/office/drawing/2014/main" id="{030F4F5C-842C-8843-A485-6D508B4184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051" y="117475"/>
            <a:ext cx="9648012" cy="40095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lumMod val="100000"/>
                  </a:srgbClr>
                </a:solidFill>
              </a14:hiddenFill>
            </a:ext>
          </a:extLst>
        </p:spPr>
        <p:txBody>
          <a:bodyPr vert="horz" lIns="0" tIns="0" rIns="0" bIns="0" rtlCol="0" anchor="t">
            <a:noAutofit/>
          </a:bodyPr>
          <a:lstStyle/>
          <a:p>
            <a:r>
              <a:rPr lang="de-DE"/>
              <a:t>Überschrift/Kernaussage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2647132B-081A-4D8F-81CA-16C73E9ADC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8051" y="1052513"/>
            <a:ext cx="11376025" cy="5256211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1"/>
            <a:r>
              <a:rPr lang="de-DE"/>
              <a:t>Second </a:t>
            </a:r>
            <a:r>
              <a:rPr lang="de-DE" err="1"/>
              <a:t>level</a:t>
            </a:r>
            <a:endParaRPr lang="de-DE"/>
          </a:p>
          <a:p>
            <a:pPr lvl="2"/>
            <a:r>
              <a:rPr lang="de-DE"/>
              <a:t>Third </a:t>
            </a:r>
            <a:r>
              <a:rPr lang="de-DE" err="1"/>
              <a:t>level</a:t>
            </a:r>
            <a:endParaRPr lang="de-DE"/>
          </a:p>
          <a:p>
            <a:pPr lvl="3"/>
            <a:r>
              <a:rPr lang="de-DE" err="1"/>
              <a:t>Fourth</a:t>
            </a:r>
            <a:r>
              <a:rPr lang="de-DE"/>
              <a:t> </a:t>
            </a:r>
            <a:r>
              <a:rPr lang="de-DE" err="1"/>
              <a:t>level</a:t>
            </a:r>
            <a:endParaRPr lang="de-DE"/>
          </a:p>
          <a:p>
            <a:pPr lvl="4"/>
            <a:r>
              <a:rPr lang="de-DE" err="1"/>
              <a:t>Fifth</a:t>
            </a:r>
            <a:r>
              <a:rPr lang="de-DE"/>
              <a:t> </a:t>
            </a:r>
            <a:r>
              <a:rPr lang="de-DE" err="1"/>
              <a:t>level</a:t>
            </a:r>
            <a:endParaRPr lang="de-DE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6B0074C-31A5-45A8-935B-AE3360B59943}"/>
              </a:ext>
            </a:extLst>
          </p:cNvPr>
          <p:cNvSpPr txBox="1"/>
          <p:nvPr userDrawn="1"/>
        </p:nvSpPr>
        <p:spPr bwMode="gray">
          <a:xfrm>
            <a:off x="11208000" y="6496140"/>
            <a:ext cx="575061" cy="27622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defPPr>
              <a:defRPr lang="de-DE"/>
            </a:defPPr>
            <a:lvl1pPr algn="r">
              <a:defRPr b="0" i="0">
                <a:solidFill>
                  <a:srgbClr val="002755"/>
                </a:solidFill>
                <a:latin typeface="S Sequel Semi" panose="020B0603050000020004" pitchFamily="34" charset="77"/>
              </a:defRPr>
            </a:lvl1pPr>
          </a:lstStyle>
          <a:p>
            <a:pPr lvl="0" algn="r">
              <a:lnSpc>
                <a:spcPct val="90000"/>
              </a:lnSpc>
            </a:pPr>
            <a:fld id="{6CE8C368-3382-4C28-AE75-DF7C05ACA19D}" type="slidenum">
              <a:rPr lang="de-DE" sz="1400" b="0" smtClean="0">
                <a:latin typeface="Arial" panose="020B0604020202020204" pitchFamily="34" charset="0"/>
              </a:rPr>
              <a:pPr lvl="0" algn="r">
                <a:lnSpc>
                  <a:spcPct val="90000"/>
                </a:lnSpc>
              </a:pPr>
              <a:t>‹Nr.›</a:t>
            </a:fld>
            <a:endParaRPr lang="de-DE" sz="1400" b="0">
              <a:latin typeface="Arial" panose="020B0604020202020204" pitchFamily="34" charset="0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0DB22FD4-2C03-4F61-AA55-81283BF0A31F}"/>
              </a:ext>
            </a:extLst>
          </p:cNvPr>
          <p:cNvGrpSpPr/>
          <p:nvPr userDrawn="1"/>
        </p:nvGrpSpPr>
        <p:grpSpPr>
          <a:xfrm>
            <a:off x="0" y="0"/>
            <a:ext cx="228600" cy="2053599"/>
            <a:chOff x="8763000" y="0"/>
            <a:chExt cx="228600" cy="2053599"/>
          </a:xfrm>
        </p:grpSpPr>
        <p:sp>
          <p:nvSpPr>
            <p:cNvPr id="18" name="object 7">
              <a:extLst>
                <a:ext uri="{FF2B5EF4-FFF2-40B4-BE49-F238E27FC236}">
                  <a16:creationId xmlns:a16="http://schemas.microsoft.com/office/drawing/2014/main" id="{8EF1F519-2A60-4A17-BB73-9589B420D701}"/>
                </a:ext>
              </a:extLst>
            </p:cNvPr>
            <p:cNvSpPr/>
            <p:nvPr/>
          </p:nvSpPr>
          <p:spPr>
            <a:xfrm>
              <a:off x="8763000" y="0"/>
              <a:ext cx="228600" cy="686435"/>
            </a:xfrm>
            <a:custGeom>
              <a:avLst/>
              <a:gdLst/>
              <a:ahLst/>
              <a:cxnLst/>
              <a:rect l="l" t="t" r="r" b="b"/>
              <a:pathLst>
                <a:path w="228600" h="686435">
                  <a:moveTo>
                    <a:pt x="228600" y="0"/>
                  </a:moveTo>
                  <a:lnTo>
                    <a:pt x="0" y="0"/>
                  </a:lnTo>
                  <a:lnTo>
                    <a:pt x="0" y="685850"/>
                  </a:lnTo>
                  <a:lnTo>
                    <a:pt x="228600" y="685850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lIns="0" tIns="0" rIns="0" bIns="0" rtlCol="0"/>
            <a:lstStyle/>
            <a:p>
              <a:endParaRPr lang="de-DE"/>
            </a:p>
          </p:txBody>
        </p:sp>
        <p:sp>
          <p:nvSpPr>
            <p:cNvPr id="19" name="object 8">
              <a:extLst>
                <a:ext uri="{FF2B5EF4-FFF2-40B4-BE49-F238E27FC236}">
                  <a16:creationId xmlns:a16="http://schemas.microsoft.com/office/drawing/2014/main" id="{BBAF4E51-98B4-42C6-B453-798689C44656}"/>
                </a:ext>
              </a:extLst>
            </p:cNvPr>
            <p:cNvSpPr/>
            <p:nvPr/>
          </p:nvSpPr>
          <p:spPr>
            <a:xfrm>
              <a:off x="8763000" y="682770"/>
              <a:ext cx="228600" cy="686435"/>
            </a:xfrm>
            <a:custGeom>
              <a:avLst/>
              <a:gdLst/>
              <a:ahLst/>
              <a:cxnLst/>
              <a:rect l="l" t="t" r="r" b="b"/>
              <a:pathLst>
                <a:path w="228600" h="686435">
                  <a:moveTo>
                    <a:pt x="228600" y="0"/>
                  </a:moveTo>
                  <a:lnTo>
                    <a:pt x="0" y="0"/>
                  </a:lnTo>
                  <a:lnTo>
                    <a:pt x="0" y="685838"/>
                  </a:lnTo>
                  <a:lnTo>
                    <a:pt x="228600" y="685838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</p:spPr>
          <p:txBody>
            <a:bodyPr wrap="square" lIns="0" tIns="0" rIns="0" bIns="0" rtlCol="0"/>
            <a:lstStyle/>
            <a:p>
              <a:endParaRPr lang="de-DE"/>
            </a:p>
          </p:txBody>
        </p:sp>
        <p:sp>
          <p:nvSpPr>
            <p:cNvPr id="20" name="object 9">
              <a:extLst>
                <a:ext uri="{FF2B5EF4-FFF2-40B4-BE49-F238E27FC236}">
                  <a16:creationId xmlns:a16="http://schemas.microsoft.com/office/drawing/2014/main" id="{2AF8E07A-C827-478C-98A2-7DA0DFE023E9}"/>
                </a:ext>
              </a:extLst>
            </p:cNvPr>
            <p:cNvSpPr/>
            <p:nvPr/>
          </p:nvSpPr>
          <p:spPr>
            <a:xfrm>
              <a:off x="8763000" y="1367164"/>
              <a:ext cx="228600" cy="686435"/>
            </a:xfrm>
            <a:custGeom>
              <a:avLst/>
              <a:gdLst/>
              <a:ahLst/>
              <a:cxnLst/>
              <a:rect l="l" t="t" r="r" b="b"/>
              <a:pathLst>
                <a:path w="228600" h="686435">
                  <a:moveTo>
                    <a:pt x="228600" y="0"/>
                  </a:moveTo>
                  <a:lnTo>
                    <a:pt x="0" y="0"/>
                  </a:lnTo>
                  <a:lnTo>
                    <a:pt x="0" y="685838"/>
                  </a:lnTo>
                  <a:lnTo>
                    <a:pt x="228600" y="685838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</p:spPr>
          <p:txBody>
            <a:bodyPr wrap="square" lIns="0" tIns="0" rIns="0" bIns="0" rtlCol="0"/>
            <a:lstStyle/>
            <a:p>
              <a:endParaRPr lang="de-DE"/>
            </a:p>
          </p:txBody>
        </p:sp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FA11B82B-8AAD-45C1-8548-B67EEA864815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10651004" y="122344"/>
            <a:ext cx="1140051" cy="506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907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</p:sldLayoutIdLst>
  <p:hf hdr="0" dt="0"/>
  <p:txStyles>
    <p:titleStyle>
      <a:lvl1pPr algn="l" eaLnBrk="1" hangingPunct="1">
        <a:lnSpc>
          <a:spcPct val="90000"/>
        </a:lnSpc>
        <a:defRPr sz="2800" b="1" i="0">
          <a:solidFill>
            <a:schemeClr val="tx1">
              <a:lumMod val="100000"/>
            </a:schemeClr>
          </a:solidFill>
          <a:latin typeface="+mj-lt"/>
          <a:ea typeface="+mj-ea"/>
          <a:cs typeface="+mj-cs"/>
        </a:defRPr>
      </a:lvl1pPr>
    </p:titleStyle>
    <p:bodyStyle>
      <a:lvl1pPr marL="0" marR="0" indent="0" algn="l" defTabSz="914400" rtl="0" eaLnBrk="1" fontAlgn="auto" latinLnBrk="0" hangingPunct="1">
        <a:lnSpc>
          <a:spcPct val="90000"/>
        </a:lnSpc>
        <a:spcBef>
          <a:spcPts val="900"/>
        </a:spcBef>
        <a:spcAft>
          <a:spcPts val="0"/>
        </a:spcAft>
        <a:buClr>
          <a:srgbClr val="FFC000"/>
        </a:buClr>
        <a:buSzTx/>
        <a:buFont typeface="Arial" panose="020B0604020202020204" pitchFamily="34" charset="0"/>
        <a:buNone/>
        <a:tabLst/>
        <a:defRPr lang="en-US" sz="1800" kern="0" noProof="0" dirty="0" smtClean="0">
          <a:solidFill>
            <a:schemeClr val="tx1"/>
          </a:solidFill>
          <a:latin typeface="+mn-lt"/>
          <a:ea typeface="+mn-ea"/>
          <a:cs typeface="+mn-cs"/>
        </a:defRPr>
      </a:lvl1pPr>
      <a:lvl2pPr marL="162560" marR="0" indent="-162560" defTabSz="914400" eaLnBrk="1" fontAlgn="auto" latinLnBrk="0" hangingPunct="1">
        <a:lnSpc>
          <a:spcPct val="90000"/>
        </a:lnSpc>
        <a:spcBef>
          <a:spcPts val="1400"/>
        </a:spcBef>
        <a:spcAft>
          <a:spcPts val="0"/>
        </a:spcAft>
        <a:buClr>
          <a:schemeClr val="tx1"/>
        </a:buClr>
        <a:buSzPct val="120000"/>
        <a:buFont typeface="Arial" panose="020B0604020202020204" pitchFamily="34" charset="0"/>
        <a:buChar char="•"/>
        <a:tabLst/>
        <a:defRPr sz="1600">
          <a:solidFill>
            <a:schemeClr val="tx1"/>
          </a:solidFill>
          <a:latin typeface="+mn-lt"/>
          <a:ea typeface="+mn-ea"/>
          <a:cs typeface="+mn-cs"/>
        </a:defRPr>
      </a:lvl2pPr>
      <a:lvl3pPr marL="325120" marR="0" indent="-162560" defTabSz="914400" eaLnBrk="1" fontAlgn="auto" latinLnBrk="0" hangingPunct="1">
        <a:lnSpc>
          <a:spcPct val="90000"/>
        </a:lnSpc>
        <a:spcBef>
          <a:spcPts val="900"/>
        </a:spcBef>
        <a:spcAft>
          <a:spcPts val="0"/>
        </a:spcAft>
        <a:buClr>
          <a:schemeClr val="tx1"/>
        </a:buClr>
        <a:buSzPct val="100000"/>
        <a:buFont typeface="Arial" panose="020B0604020202020204" pitchFamily="34" charset="0"/>
        <a:buChar char="–"/>
        <a:tabLst/>
        <a:defRPr sz="1600">
          <a:solidFill>
            <a:schemeClr val="tx1"/>
          </a:solidFill>
          <a:latin typeface="+mn-lt"/>
          <a:ea typeface="+mn-ea"/>
          <a:cs typeface="+mn-cs"/>
        </a:defRPr>
      </a:lvl3pPr>
      <a:lvl4pPr marL="487680" marR="0" indent="-162560" defTabSz="914400" eaLnBrk="1" fontAlgn="auto" latinLnBrk="0" hangingPunct="1">
        <a:lnSpc>
          <a:spcPct val="90000"/>
        </a:lnSpc>
        <a:spcBef>
          <a:spcPts val="900"/>
        </a:spcBef>
        <a:spcAft>
          <a:spcPts val="0"/>
        </a:spcAft>
        <a:buClr>
          <a:schemeClr val="tx1"/>
        </a:buClr>
        <a:buSzPct val="100000"/>
        <a:buFont typeface="Arial" panose="020B0604020202020204" pitchFamily="34" charset="0"/>
        <a:buChar char="–"/>
        <a:tabLst/>
        <a:defRPr sz="1600">
          <a:solidFill>
            <a:schemeClr val="tx1"/>
          </a:solidFill>
          <a:latin typeface="+mn-lt"/>
          <a:ea typeface="+mn-ea"/>
          <a:cs typeface="+mn-cs"/>
        </a:defRPr>
      </a:lvl4pPr>
      <a:lvl5pPr marL="660400" marR="0" indent="-161925" defTabSz="914400" eaLnBrk="1" fontAlgn="auto" latinLnBrk="0" hangingPunct="1">
        <a:lnSpc>
          <a:spcPct val="90000"/>
        </a:lnSpc>
        <a:spcBef>
          <a:spcPts val="900"/>
        </a:spcBef>
        <a:spcAft>
          <a:spcPts val="0"/>
        </a:spcAft>
        <a:buClr>
          <a:schemeClr val="tx1"/>
        </a:buClr>
        <a:buSzPct val="100000"/>
        <a:buFont typeface="Arial" panose="020B0604020202020204" pitchFamily="34" charset="0"/>
        <a:buChar char="–"/>
        <a:tabLst/>
        <a:defRPr sz="1600">
          <a:solidFill>
            <a:schemeClr val="tx1"/>
          </a:solidFill>
          <a:latin typeface="+mn-lt"/>
          <a:ea typeface="+mn-ea"/>
          <a:cs typeface="+mn-cs"/>
        </a:defRPr>
      </a:lvl5pPr>
      <a:lvl6pPr marL="2286000" eaLnBrk="1" hangingPunct="1">
        <a:defRPr>
          <a:latin typeface="+mn-lt"/>
          <a:ea typeface="+mn-ea"/>
          <a:cs typeface="+mn-cs"/>
        </a:defRPr>
      </a:lvl6pPr>
      <a:lvl7pPr marL="2743200" eaLnBrk="1" hangingPunct="1">
        <a:defRPr>
          <a:latin typeface="+mn-lt"/>
          <a:ea typeface="+mn-ea"/>
          <a:cs typeface="+mn-cs"/>
        </a:defRPr>
      </a:lvl7pPr>
      <a:lvl8pPr marL="3200400" eaLnBrk="1" hangingPunct="1">
        <a:defRPr>
          <a:latin typeface="+mn-lt"/>
          <a:ea typeface="+mn-ea"/>
          <a:cs typeface="+mn-cs"/>
        </a:defRPr>
      </a:lvl8pPr>
      <a:lvl9pPr marL="3657600" eaLnBrk="1" hangingPunct="1">
        <a:defRPr>
          <a:latin typeface="+mn-lt"/>
          <a:ea typeface="+mn-ea"/>
          <a:cs typeface="+mn-cs"/>
        </a:defRPr>
      </a:lvl9pPr>
    </p:bodyStyle>
    <p:otherStyle>
      <a:lvl1pPr marL="0" eaLnBrk="1" hangingPunct="1">
        <a:defRPr>
          <a:latin typeface="+mn-lt"/>
          <a:ea typeface="+mn-ea"/>
          <a:cs typeface="+mn-cs"/>
        </a:defRPr>
      </a:lvl1pPr>
      <a:lvl2pPr marL="457200" eaLnBrk="1" hangingPunct="1">
        <a:defRPr>
          <a:latin typeface="+mn-lt"/>
          <a:ea typeface="+mn-ea"/>
          <a:cs typeface="+mn-cs"/>
        </a:defRPr>
      </a:lvl2pPr>
      <a:lvl3pPr marL="914400" eaLnBrk="1" hangingPunct="1">
        <a:defRPr>
          <a:latin typeface="+mn-lt"/>
          <a:ea typeface="+mn-ea"/>
          <a:cs typeface="+mn-cs"/>
        </a:defRPr>
      </a:lvl3pPr>
      <a:lvl4pPr marL="1371600" eaLnBrk="1" hangingPunct="1">
        <a:defRPr>
          <a:latin typeface="+mn-lt"/>
          <a:ea typeface="+mn-ea"/>
          <a:cs typeface="+mn-cs"/>
        </a:defRPr>
      </a:lvl4pPr>
      <a:lvl5pPr marL="1828800" eaLnBrk="1" hangingPunct="1">
        <a:defRPr>
          <a:latin typeface="+mn-lt"/>
          <a:ea typeface="+mn-ea"/>
          <a:cs typeface="+mn-cs"/>
        </a:defRPr>
      </a:lvl5pPr>
      <a:lvl6pPr marL="2286000" eaLnBrk="1" hangingPunct="1">
        <a:defRPr>
          <a:latin typeface="+mn-lt"/>
          <a:ea typeface="+mn-ea"/>
          <a:cs typeface="+mn-cs"/>
        </a:defRPr>
      </a:lvl6pPr>
      <a:lvl7pPr marL="2743200" eaLnBrk="1" hangingPunct="1">
        <a:defRPr>
          <a:latin typeface="+mn-lt"/>
          <a:ea typeface="+mn-ea"/>
          <a:cs typeface="+mn-cs"/>
        </a:defRPr>
      </a:lvl7pPr>
      <a:lvl8pPr marL="3200400" eaLnBrk="1" hangingPunct="1">
        <a:defRPr>
          <a:latin typeface="+mn-lt"/>
          <a:ea typeface="+mn-ea"/>
          <a:cs typeface="+mn-cs"/>
        </a:defRPr>
      </a:lvl8pPr>
      <a:lvl9pPr marL="3657600" eaLnBrk="1" hangingPunct="1">
        <a:defRPr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73">
          <p15:clr>
            <a:srgbClr val="FF9696"/>
          </p15:clr>
        </p15:guide>
        <p15:guide id="2" orient="horz" pos="663">
          <p15:clr>
            <a:srgbClr val="FF9696"/>
          </p15:clr>
        </p15:guide>
        <p15:guide id="3" orient="horz" pos="1026">
          <p15:clr>
            <a:srgbClr val="FF9696"/>
          </p15:clr>
        </p15:guide>
        <p15:guide id="4" orient="horz" pos="1116">
          <p15:clr>
            <a:srgbClr val="FF9696"/>
          </p15:clr>
        </p15:guide>
        <p15:guide id="5" orient="horz" pos="3974">
          <p15:clr>
            <a:srgbClr val="FF9696"/>
          </p15:clr>
        </p15:guide>
        <p15:guide id="6" orient="horz" pos="4201">
          <p15:clr>
            <a:srgbClr val="FF9696"/>
          </p15:clr>
        </p15:guide>
        <p15:guide id="7" pos="257">
          <p15:clr>
            <a:srgbClr val="FF9696"/>
          </p15:clr>
        </p15:guide>
        <p15:guide id="8" pos="3613">
          <p15:clr>
            <a:srgbClr val="FF9696"/>
          </p15:clr>
        </p15:guide>
        <p15:guide id="9" pos="3840">
          <p15:clr>
            <a:srgbClr val="FF9696"/>
          </p15:clr>
        </p15:guide>
        <p15:guide id="10" pos="4067">
          <p15:clr>
            <a:srgbClr val="FF9696"/>
          </p15:clr>
        </p15:guide>
        <p15:guide id="11" pos="7423">
          <p15:clr>
            <a:srgbClr val="FF9696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6.emf"/><Relationship Id="rId5" Type="http://schemas.openxmlformats.org/officeDocument/2006/relationships/oleObject" Target="../embeddings/oleObject11.bin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69036819-DEC3-4A54-BA01-EECE4BB83E45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48806776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6" name="think-cell Slide" r:id="rId5" imgW="425" imgH="426" progId="TCLayout.ActiveDocument.1">
                  <p:embed/>
                </p:oleObj>
              </mc:Choice>
              <mc:Fallback>
                <p:oleObj name="think-cell Slide" r:id="rId5" imgW="425" imgH="426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69036819-DEC3-4A54-BA01-EECE4BB83E4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A1C1AC64-EEDA-4E27-A872-BEAED733416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886199" y="5484983"/>
            <a:ext cx="7897801" cy="669414"/>
          </a:xfrm>
        </p:spPr>
        <p:txBody>
          <a:bodyPr/>
          <a:lstStyle/>
          <a:p>
            <a:r>
              <a:rPr lang="de-DE" dirty="0"/>
              <a:t>Bielefeld, 28. November 2024</a:t>
            </a:r>
          </a:p>
          <a:p>
            <a:r>
              <a:rPr lang="de-DE" dirty="0">
                <a:cs typeface="Arial"/>
              </a:rPr>
              <a:t>BV Brackwede, Buslinienkonzept Brackwede</a:t>
            </a:r>
          </a:p>
        </p:txBody>
      </p:sp>
      <p:sp>
        <p:nvSpPr>
          <p:cNvPr id="28" name="Title 27">
            <a:extLst>
              <a:ext uri="{FF2B5EF4-FFF2-40B4-BE49-F238E27FC236}">
                <a16:creationId xmlns:a16="http://schemas.microsoft.com/office/drawing/2014/main" id="{9808EF6C-D3FD-49CB-9DCD-3A1D2BF860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6199" y="1565804"/>
            <a:ext cx="7897800" cy="1440394"/>
          </a:xfrm>
        </p:spPr>
        <p:txBody>
          <a:bodyPr vert="horz"/>
          <a:lstStyle/>
          <a:p>
            <a:r>
              <a:rPr lang="de-DE"/>
              <a:t>Buskonzept Brackwede</a:t>
            </a:r>
            <a:br>
              <a:rPr lang="de-DE"/>
            </a:br>
            <a:r>
              <a:rPr lang="de-DE">
                <a:solidFill>
                  <a:schemeClr val="accent2"/>
                </a:solidFill>
              </a:rPr>
              <a:t>Nachfolge SEV</a:t>
            </a:r>
          </a:p>
        </p:txBody>
      </p:sp>
    </p:spTree>
    <p:extLst>
      <p:ext uri="{BB962C8B-B14F-4D97-AF65-F5344CB8AC3E}">
        <p14:creationId xmlns:p14="http://schemas.microsoft.com/office/powerpoint/2010/main" val="2375753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>
            <a:extLst>
              <a:ext uri="{FF2B5EF4-FFF2-40B4-BE49-F238E27FC236}">
                <a16:creationId xmlns:a16="http://schemas.microsoft.com/office/drawing/2014/main" id="{8EC389A5-D6E9-346A-780E-78398F3D5CE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marL="445770" indent="-445770">
              <a:lnSpc>
                <a:spcPct val="110000"/>
              </a:lnSpc>
            </a:pPr>
            <a:r>
              <a:rPr lang="de-DE" dirty="0">
                <a:cs typeface="Arial"/>
              </a:rPr>
              <a:t>Bestand Buskonzept </a:t>
            </a:r>
          </a:p>
          <a:p>
            <a:pPr marL="445770" indent="-445770">
              <a:lnSpc>
                <a:spcPct val="110000"/>
              </a:lnSpc>
            </a:pPr>
            <a:r>
              <a:rPr lang="de-DE" dirty="0">
                <a:cs typeface="Arial"/>
              </a:rPr>
              <a:t>Rahmenbedingung NVP Maßnahmenpakete</a:t>
            </a:r>
          </a:p>
          <a:p>
            <a:pPr marL="445770" indent="-445770">
              <a:lnSpc>
                <a:spcPct val="110000"/>
              </a:lnSpc>
            </a:pPr>
            <a:r>
              <a:rPr lang="de-DE" dirty="0">
                <a:cs typeface="Arial"/>
              </a:rPr>
              <a:t>Nachfolgekonzept</a:t>
            </a:r>
          </a:p>
        </p:txBody>
      </p:sp>
    </p:spTree>
    <p:extLst>
      <p:ext uri="{BB962C8B-B14F-4D97-AF65-F5344CB8AC3E}">
        <p14:creationId xmlns:p14="http://schemas.microsoft.com/office/powerpoint/2010/main" val="22355691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3200">
                <a:latin typeface="Calibri" panose="020F0502020204030204" pitchFamily="34" charset="0"/>
                <a:cs typeface="Calibri" panose="020F0502020204030204" pitchFamily="34" charset="0"/>
              </a:rPr>
              <a:t>Buskonzept Bestand (vor Baustelle Hauptstraße)</a:t>
            </a:r>
            <a:endParaRPr lang="de-DE" sz="3200" b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feld 2"/>
          <p:cNvSpPr txBox="1"/>
          <p:nvPr/>
        </p:nvSpPr>
        <p:spPr>
          <a:xfrm>
            <a:off x="5663952" y="821461"/>
            <a:ext cx="5832648" cy="551535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>
              <a:lnSpc>
                <a:spcPct val="120000"/>
              </a:lnSpc>
            </a:pPr>
            <a:r>
              <a:rPr lang="de-DE" sz="2000" b="1">
                <a:latin typeface="Calibri" panose="020F0502020204030204" pitchFamily="34" charset="0"/>
                <a:cs typeface="Calibri" panose="020F0502020204030204" pitchFamily="34" charset="0"/>
              </a:rPr>
              <a:t>Linie 28 (gelb):</a:t>
            </a:r>
          </a:p>
          <a:p>
            <a:pPr algn="l">
              <a:lnSpc>
                <a:spcPct val="120000"/>
              </a:lnSpc>
            </a:pPr>
            <a:r>
              <a:rPr lang="de-DE" sz="2000">
                <a:latin typeface="Calibri" panose="020F0502020204030204" pitchFamily="34" charset="0"/>
                <a:cs typeface="Calibri" panose="020F0502020204030204" pitchFamily="34" charset="0"/>
              </a:rPr>
              <a:t>Jahnplatz – Bethel – Brackwede (über </a:t>
            </a:r>
            <a:r>
              <a:rPr lang="de-DE" sz="2000" err="1">
                <a:latin typeface="Calibri" panose="020F0502020204030204" pitchFamily="34" charset="0"/>
                <a:cs typeface="Calibri" panose="020F0502020204030204" pitchFamily="34" charset="0"/>
              </a:rPr>
              <a:t>Eggeweg</a:t>
            </a:r>
            <a:r>
              <a:rPr lang="de-DE" sz="2000">
                <a:latin typeface="Calibri" panose="020F0502020204030204" pitchFamily="34" charset="0"/>
                <a:cs typeface="Calibri" panose="020F0502020204030204" pitchFamily="34" charset="0"/>
              </a:rPr>
              <a:t>) – Südwestfeld – Ummeln (30min-Takt)</a:t>
            </a:r>
          </a:p>
          <a:p>
            <a:pPr algn="l">
              <a:lnSpc>
                <a:spcPct val="120000"/>
              </a:lnSpc>
            </a:pPr>
            <a:r>
              <a:rPr lang="de-DE" sz="2000" b="1">
                <a:latin typeface="Calibri" panose="020F0502020204030204" pitchFamily="34" charset="0"/>
                <a:cs typeface="Calibri" panose="020F0502020204030204" pitchFamily="34" charset="0"/>
              </a:rPr>
              <a:t>Linie 36 (orange):</a:t>
            </a:r>
          </a:p>
          <a:p>
            <a:pPr algn="l">
              <a:lnSpc>
                <a:spcPct val="120000"/>
              </a:lnSpc>
            </a:pPr>
            <a:r>
              <a:rPr lang="de-DE" sz="2000" err="1">
                <a:latin typeface="Calibri" panose="020F0502020204030204" pitchFamily="34" charset="0"/>
                <a:cs typeface="Calibri" panose="020F0502020204030204" pitchFamily="34" charset="0"/>
              </a:rPr>
              <a:t>Sieker</a:t>
            </a:r>
            <a:r>
              <a:rPr lang="de-DE" sz="2000">
                <a:latin typeface="Calibri" panose="020F0502020204030204" pitchFamily="34" charset="0"/>
                <a:cs typeface="Calibri" panose="020F0502020204030204" pitchFamily="34" charset="0"/>
              </a:rPr>
              <a:t> – Brackwede – </a:t>
            </a:r>
            <a:r>
              <a:rPr lang="de-DE" sz="2000" err="1">
                <a:latin typeface="Calibri" panose="020F0502020204030204" pitchFamily="34" charset="0"/>
                <a:cs typeface="Calibri" panose="020F0502020204030204" pitchFamily="34" charset="0"/>
              </a:rPr>
              <a:t>Windelsbleiche</a:t>
            </a:r>
            <a:r>
              <a:rPr lang="de-DE" sz="2000">
                <a:latin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de-DE" sz="2000" err="1">
                <a:latin typeface="Calibri" panose="020F0502020204030204" pitchFamily="34" charset="0"/>
                <a:cs typeface="Calibri" panose="020F0502020204030204" pitchFamily="34" charset="0"/>
              </a:rPr>
              <a:t>Schillingshof</a:t>
            </a:r>
            <a:r>
              <a:rPr lang="de-DE" sz="2000">
                <a:latin typeface="Calibri" panose="020F0502020204030204" pitchFamily="34" charset="0"/>
                <a:cs typeface="Calibri" panose="020F0502020204030204" pitchFamily="34" charset="0"/>
              </a:rPr>
              <a:t> – Buschkamp – Senne Stadtbahn (30min-Takt)</a:t>
            </a:r>
          </a:p>
          <a:p>
            <a:pPr algn="l">
              <a:lnSpc>
                <a:spcPct val="120000"/>
              </a:lnSpc>
            </a:pPr>
            <a:r>
              <a:rPr lang="de-DE" sz="2000" b="1">
                <a:latin typeface="Calibri" panose="020F0502020204030204" pitchFamily="34" charset="0"/>
                <a:cs typeface="Calibri" panose="020F0502020204030204" pitchFamily="34" charset="0"/>
              </a:rPr>
              <a:t>Linie 94 (</a:t>
            </a:r>
            <a:r>
              <a:rPr lang="de-DE" sz="2000" b="1" err="1">
                <a:latin typeface="Calibri" panose="020F0502020204030204" pitchFamily="34" charset="0"/>
                <a:cs typeface="Calibri" panose="020F0502020204030204" pitchFamily="34" charset="0"/>
              </a:rPr>
              <a:t>cyan</a:t>
            </a:r>
            <a:r>
              <a:rPr lang="de-DE" sz="2000" b="1">
                <a:latin typeface="Calibri" panose="020F0502020204030204" pitchFamily="34" charset="0"/>
                <a:cs typeface="Calibri" panose="020F0502020204030204" pitchFamily="34" charset="0"/>
              </a:rPr>
              <a:t>):</a:t>
            </a:r>
          </a:p>
          <a:p>
            <a:pPr algn="l">
              <a:lnSpc>
                <a:spcPct val="120000"/>
              </a:lnSpc>
            </a:pPr>
            <a:r>
              <a:rPr lang="de-DE" sz="2000">
                <a:latin typeface="Calibri" panose="020F0502020204030204" pitchFamily="34" charset="0"/>
                <a:cs typeface="Calibri" panose="020F0502020204030204" pitchFamily="34" charset="0"/>
              </a:rPr>
              <a:t>Brackwede Kirche – </a:t>
            </a:r>
            <a:r>
              <a:rPr lang="de-DE" sz="2000" err="1">
                <a:latin typeface="Calibri" panose="020F0502020204030204" pitchFamily="34" charset="0"/>
                <a:cs typeface="Calibri" panose="020F0502020204030204" pitchFamily="34" charset="0"/>
              </a:rPr>
              <a:t>Windelsbleiche</a:t>
            </a:r>
            <a:r>
              <a:rPr lang="de-DE" sz="2000">
                <a:latin typeface="Calibri" panose="020F0502020204030204" pitchFamily="34" charset="0"/>
                <a:cs typeface="Calibri" panose="020F0502020204030204" pitchFamily="34" charset="0"/>
              </a:rPr>
              <a:t> – Windflöte (– Gütersloh) (20min-Takt)</a:t>
            </a:r>
          </a:p>
          <a:p>
            <a:pPr algn="l">
              <a:lnSpc>
                <a:spcPct val="120000"/>
              </a:lnSpc>
            </a:pPr>
            <a:r>
              <a:rPr lang="de-DE" sz="2000" b="1">
                <a:latin typeface="Calibri" panose="020F0502020204030204" pitchFamily="34" charset="0"/>
                <a:cs typeface="Calibri" panose="020F0502020204030204" pitchFamily="34" charset="0"/>
              </a:rPr>
              <a:t>Linie 121 (grün):</a:t>
            </a:r>
          </a:p>
          <a:p>
            <a:pPr algn="l">
              <a:lnSpc>
                <a:spcPct val="120000"/>
              </a:lnSpc>
            </a:pPr>
            <a:r>
              <a:rPr lang="de-DE" sz="2000">
                <a:latin typeface="Calibri" panose="020F0502020204030204" pitchFamily="34" charset="0"/>
                <a:cs typeface="Calibri" panose="020F0502020204030204" pitchFamily="34" charset="0"/>
              </a:rPr>
              <a:t>Bethel – Brackwede (über Quellenhofweg) (60min-Takt) </a:t>
            </a:r>
          </a:p>
          <a:p>
            <a:pPr algn="l">
              <a:lnSpc>
                <a:spcPct val="120000"/>
              </a:lnSpc>
            </a:pPr>
            <a:r>
              <a:rPr lang="de-DE" sz="2000">
                <a:latin typeface="Calibri" panose="020F0502020204030204" pitchFamily="34" charset="0"/>
                <a:cs typeface="Calibri" panose="020F0502020204030204" pitchFamily="34" charset="0"/>
              </a:rPr>
              <a:t>– Quelle (30min-Takt)</a:t>
            </a:r>
          </a:p>
          <a:p>
            <a:pPr algn="l">
              <a:lnSpc>
                <a:spcPct val="120000"/>
              </a:lnSpc>
            </a:pPr>
            <a:r>
              <a:rPr lang="de-DE" sz="2000" b="1">
                <a:latin typeface="Calibri" panose="020F0502020204030204" pitchFamily="34" charset="0"/>
                <a:cs typeface="Calibri" panose="020F0502020204030204" pitchFamily="34" charset="0"/>
              </a:rPr>
              <a:t>Linie 123 (rot):</a:t>
            </a:r>
          </a:p>
          <a:p>
            <a:pPr algn="l">
              <a:lnSpc>
                <a:spcPct val="120000"/>
              </a:lnSpc>
            </a:pPr>
            <a:r>
              <a:rPr lang="de-DE" sz="2000">
                <a:latin typeface="Calibri" panose="020F0502020204030204" pitchFamily="34" charset="0"/>
                <a:cs typeface="Calibri" panose="020F0502020204030204" pitchFamily="34" charset="0"/>
              </a:rPr>
              <a:t>Rundverkehr Brackwede Kirche – IKEA –Brackwede Kirche) (20min-Takt)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E6A6A3C8-30D9-F37C-801C-CC54022771F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" r="30350"/>
          <a:stretch/>
        </p:blipFill>
        <p:spPr>
          <a:xfrm>
            <a:off x="335360" y="843704"/>
            <a:ext cx="5040016" cy="5753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2664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3200">
                <a:latin typeface="Calibri" panose="020F0502020204030204" pitchFamily="34" charset="0"/>
                <a:cs typeface="Calibri" panose="020F0502020204030204" pitchFamily="34" charset="0"/>
              </a:rPr>
              <a:t>Nahverkehrsplan: Maßnahmenpakete B35 und B36</a:t>
            </a:r>
            <a:endParaRPr lang="de-DE" sz="3200" b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feld 2"/>
          <p:cNvSpPr txBox="1"/>
          <p:nvPr/>
        </p:nvSpPr>
        <p:spPr>
          <a:xfrm>
            <a:off x="551384" y="821461"/>
            <a:ext cx="11305256" cy="580620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ct val="110000"/>
              </a:lnSpc>
            </a:pPr>
            <a:r>
              <a:rPr lang="de-DE" sz="2400" b="1">
                <a:latin typeface="Calibri" panose="020F0502020204030204" pitchFamily="34" charset="0"/>
                <a:cs typeface="Calibri" panose="020F0502020204030204" pitchFamily="34" charset="0"/>
              </a:rPr>
              <a:t>B35 – Brackwede, </a:t>
            </a:r>
            <a:r>
              <a:rPr lang="de-DE" sz="2400" b="1" err="1">
                <a:latin typeface="Calibri" panose="020F0502020204030204" pitchFamily="34" charset="0"/>
                <a:cs typeface="Calibri" panose="020F0502020204030204" pitchFamily="34" charset="0"/>
              </a:rPr>
              <a:t>Sieker</a:t>
            </a:r>
            <a:r>
              <a:rPr lang="de-DE" sz="2400" b="1">
                <a:latin typeface="Calibri" panose="020F0502020204030204" pitchFamily="34" charset="0"/>
                <a:cs typeface="Calibri" panose="020F0502020204030204" pitchFamily="34" charset="0"/>
              </a:rPr>
              <a:t> – Taktverdichtung</a:t>
            </a:r>
          </a:p>
          <a:p>
            <a:pPr algn="l">
              <a:lnSpc>
                <a:spcPct val="110000"/>
              </a:lnSpc>
            </a:pPr>
            <a:r>
              <a:rPr lang="de-DE" sz="2000" b="1">
                <a:latin typeface="Calibri" panose="020F0502020204030204" pitchFamily="34" charset="0"/>
                <a:cs typeface="Calibri" panose="020F0502020204030204" pitchFamily="34" charset="0"/>
              </a:rPr>
              <a:t>Linie 36:</a:t>
            </a:r>
          </a:p>
          <a:p>
            <a:pPr algn="l">
              <a:lnSpc>
                <a:spcPct val="110000"/>
              </a:lnSpc>
            </a:pPr>
            <a:r>
              <a:rPr lang="de-DE" sz="2000">
                <a:latin typeface="Calibri" panose="020F0502020204030204" pitchFamily="34" charset="0"/>
                <a:cs typeface="Calibri" panose="020F0502020204030204" pitchFamily="34" charset="0"/>
              </a:rPr>
              <a:t>Brackwede Kirche – Brackwede Gymnasium – </a:t>
            </a:r>
            <a:r>
              <a:rPr lang="de-DE" sz="2000" err="1">
                <a:latin typeface="Calibri" panose="020F0502020204030204" pitchFamily="34" charset="0"/>
                <a:cs typeface="Calibri" panose="020F0502020204030204" pitchFamily="34" charset="0"/>
              </a:rPr>
              <a:t>Okapiweg</a:t>
            </a:r>
            <a:r>
              <a:rPr lang="de-DE" sz="2000">
                <a:latin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de-DE" sz="2000" err="1">
                <a:latin typeface="Calibri" panose="020F0502020204030204" pitchFamily="34" charset="0"/>
                <a:cs typeface="Calibri" panose="020F0502020204030204" pitchFamily="34" charset="0"/>
              </a:rPr>
              <a:t>Breipohls</a:t>
            </a:r>
            <a:r>
              <a:rPr lang="de-DE" sz="2000">
                <a:latin typeface="Calibri" panose="020F0502020204030204" pitchFamily="34" charset="0"/>
                <a:cs typeface="Calibri" panose="020F0502020204030204" pitchFamily="34" charset="0"/>
              </a:rPr>
              <a:t> Hof – </a:t>
            </a:r>
            <a:r>
              <a:rPr lang="de-DE" sz="2000" err="1">
                <a:latin typeface="Calibri" panose="020F0502020204030204" pitchFamily="34" charset="0"/>
                <a:cs typeface="Calibri" panose="020F0502020204030204" pitchFamily="34" charset="0"/>
              </a:rPr>
              <a:t>Schillingshof</a:t>
            </a:r>
            <a:endParaRPr lang="de-DE" sz="2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>
              <a:lnSpc>
                <a:spcPct val="110000"/>
              </a:lnSpc>
            </a:pPr>
            <a:r>
              <a:rPr lang="de-DE" sz="2000">
                <a:latin typeface="Calibri" panose="020F0502020204030204" pitchFamily="34" charset="0"/>
                <a:cs typeface="Calibri" panose="020F0502020204030204" pitchFamily="34" charset="0"/>
              </a:rPr>
              <a:t>– Senne Stadtbahn (30min-Takt)</a:t>
            </a:r>
          </a:p>
          <a:p>
            <a:pPr algn="l">
              <a:lnSpc>
                <a:spcPct val="110000"/>
              </a:lnSpc>
              <a:spcBef>
                <a:spcPts val="600"/>
              </a:spcBef>
            </a:pPr>
            <a:r>
              <a:rPr lang="de-DE" sz="2000" b="1">
                <a:latin typeface="Calibri" panose="020F0502020204030204" pitchFamily="34" charset="0"/>
                <a:cs typeface="Calibri" panose="020F0502020204030204" pitchFamily="34" charset="0"/>
              </a:rPr>
              <a:t>Linie 236:</a:t>
            </a:r>
          </a:p>
          <a:p>
            <a:pPr algn="l">
              <a:lnSpc>
                <a:spcPct val="110000"/>
              </a:lnSpc>
            </a:pPr>
            <a:r>
              <a:rPr lang="de-DE" sz="2000">
                <a:latin typeface="Calibri" panose="020F0502020204030204" pitchFamily="34" charset="0"/>
                <a:cs typeface="Calibri" panose="020F0502020204030204" pitchFamily="34" charset="0"/>
              </a:rPr>
              <a:t>Brackwede Kirche – Habichtshöhe – </a:t>
            </a:r>
            <a:r>
              <a:rPr lang="de-DE" sz="2000" err="1">
                <a:latin typeface="Calibri" panose="020F0502020204030204" pitchFamily="34" charset="0"/>
                <a:cs typeface="Calibri" panose="020F0502020204030204" pitchFamily="34" charset="0"/>
              </a:rPr>
              <a:t>Sieker</a:t>
            </a:r>
            <a:r>
              <a:rPr lang="de-DE" sz="2000">
                <a:latin typeface="Calibri" panose="020F0502020204030204" pitchFamily="34" charset="0"/>
                <a:cs typeface="Calibri" panose="020F0502020204030204" pitchFamily="34" charset="0"/>
              </a:rPr>
              <a:t> (20min-Takt)</a:t>
            </a:r>
          </a:p>
          <a:p>
            <a:pPr algn="l">
              <a:lnSpc>
                <a:spcPct val="110000"/>
              </a:lnSpc>
            </a:pPr>
            <a:endParaRPr lang="de-DE" sz="2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/>
            <a:r>
              <a:rPr lang="de-DE" sz="2400" b="1">
                <a:latin typeface="Calibri"/>
                <a:cs typeface="Calibri"/>
              </a:rPr>
              <a:t>B36 – </a:t>
            </a:r>
            <a:r>
              <a:rPr lang="de-DE" sz="2400" b="1" err="1">
                <a:latin typeface="Calibri"/>
                <a:cs typeface="Calibri"/>
              </a:rPr>
              <a:t>Gadderbaum</a:t>
            </a:r>
            <a:r>
              <a:rPr lang="de-DE" sz="2400" b="1">
                <a:latin typeface="Calibri"/>
                <a:cs typeface="Calibri"/>
              </a:rPr>
              <a:t>, Brackwede, Ummeln – Taktverdichtung</a:t>
            </a:r>
          </a:p>
          <a:p>
            <a:pPr>
              <a:lnSpc>
                <a:spcPct val="110000"/>
              </a:lnSpc>
              <a:spcBef>
                <a:spcPts val="600"/>
              </a:spcBef>
            </a:pPr>
            <a:r>
              <a:rPr lang="de-DE" sz="2000" b="1">
                <a:latin typeface="Calibri" panose="020F0502020204030204" pitchFamily="34" charset="0"/>
                <a:cs typeface="Calibri" panose="020F0502020204030204" pitchFamily="34" charset="0"/>
              </a:rPr>
              <a:t>Linie 28:</a:t>
            </a:r>
          </a:p>
          <a:p>
            <a:pPr algn="l">
              <a:lnSpc>
                <a:spcPct val="110000"/>
              </a:lnSpc>
            </a:pPr>
            <a:r>
              <a:rPr lang="de-DE" sz="2000">
                <a:latin typeface="Calibri" panose="020F0502020204030204" pitchFamily="34" charset="0"/>
                <a:cs typeface="Calibri" panose="020F0502020204030204" pitchFamily="34" charset="0"/>
              </a:rPr>
              <a:t>Stiftung Ummeln – Südwestfeld – Senner Straße – Bezirksamt Brackwede – Brackwede Kirche – Lindenhof – Quellenhofweg – Bethel (30min-Takt)</a:t>
            </a:r>
          </a:p>
          <a:p>
            <a:pPr>
              <a:lnSpc>
                <a:spcPct val="110000"/>
              </a:lnSpc>
              <a:spcBef>
                <a:spcPts val="600"/>
              </a:spcBef>
            </a:pPr>
            <a:r>
              <a:rPr lang="de-DE" sz="2000" b="1">
                <a:latin typeface="Calibri" panose="020F0502020204030204" pitchFamily="34" charset="0"/>
                <a:cs typeface="Calibri" panose="020F0502020204030204" pitchFamily="34" charset="0"/>
              </a:rPr>
              <a:t>Linie 228:</a:t>
            </a:r>
          </a:p>
          <a:p>
            <a:pPr algn="l">
              <a:lnSpc>
                <a:spcPct val="110000"/>
              </a:lnSpc>
            </a:pPr>
            <a:r>
              <a:rPr lang="de-DE" sz="2000">
                <a:latin typeface="Calibri" panose="020F0502020204030204" pitchFamily="34" charset="0"/>
                <a:cs typeface="Calibri" panose="020F0502020204030204" pitchFamily="34" charset="0"/>
              </a:rPr>
              <a:t>Jahnplatz - Bethel - </a:t>
            </a:r>
            <a:r>
              <a:rPr lang="de-DE" sz="2000" err="1">
                <a:latin typeface="Calibri" panose="020F0502020204030204" pitchFamily="34" charset="0"/>
                <a:cs typeface="Calibri" panose="020F0502020204030204" pitchFamily="34" charset="0"/>
              </a:rPr>
              <a:t>Eggeweg</a:t>
            </a:r>
            <a:r>
              <a:rPr lang="de-DE" sz="2000">
                <a:latin typeface="Calibri" panose="020F0502020204030204" pitchFamily="34" charset="0"/>
                <a:cs typeface="Calibri" panose="020F0502020204030204" pitchFamily="34" charset="0"/>
              </a:rPr>
              <a:t> - Brackwede Kirche (20min-Takt)</a:t>
            </a:r>
          </a:p>
          <a:p>
            <a:pPr>
              <a:lnSpc>
                <a:spcPct val="110000"/>
              </a:lnSpc>
              <a:spcBef>
                <a:spcPts val="600"/>
              </a:spcBef>
            </a:pPr>
            <a:r>
              <a:rPr lang="de-DE" sz="2000" b="1">
                <a:latin typeface="Calibri" panose="020F0502020204030204" pitchFamily="34" charset="0"/>
                <a:cs typeface="Calibri" panose="020F0502020204030204" pitchFamily="34" charset="0"/>
              </a:rPr>
              <a:t>Linie 121:</a:t>
            </a:r>
          </a:p>
          <a:p>
            <a:pPr algn="l">
              <a:lnSpc>
                <a:spcPct val="110000"/>
              </a:lnSpc>
            </a:pPr>
            <a:r>
              <a:rPr lang="de-DE" sz="2000">
                <a:latin typeface="Calibri" panose="020F0502020204030204" pitchFamily="34" charset="0"/>
                <a:cs typeface="Calibri" panose="020F0502020204030204" pitchFamily="34" charset="0"/>
              </a:rPr>
              <a:t>Quelle - Kupferhammer - Brackwede Kirche (30min-Takt)</a:t>
            </a:r>
          </a:p>
          <a:p>
            <a:pPr algn="l">
              <a:lnSpc>
                <a:spcPct val="110000"/>
              </a:lnSpc>
            </a:pPr>
            <a:endParaRPr lang="de-DE" sz="2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869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3200">
                <a:latin typeface="Calibri" panose="020F0502020204030204" pitchFamily="34" charset="0"/>
                <a:cs typeface="Calibri" panose="020F0502020204030204" pitchFamily="34" charset="0"/>
              </a:rPr>
              <a:t>Nahverkehrsplan: Maßnahmenpaket B81</a:t>
            </a:r>
            <a:endParaRPr lang="de-DE" sz="3200" b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feld 2"/>
          <p:cNvSpPr txBox="1"/>
          <p:nvPr/>
        </p:nvSpPr>
        <p:spPr>
          <a:xfrm>
            <a:off x="551384" y="821461"/>
            <a:ext cx="11305256" cy="28300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de-DE" sz="2400" b="1" dirty="0">
                <a:latin typeface="Calibri" panose="020F0502020204030204" pitchFamily="34" charset="0"/>
                <a:cs typeface="Calibri" panose="020F0502020204030204" pitchFamily="34" charset="0"/>
              </a:rPr>
              <a:t>Taktverdichtung und Neustrukturierung des Liniennetzes in </a:t>
            </a:r>
            <a:r>
              <a:rPr lang="de-DE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Windelsbleiche</a:t>
            </a:r>
            <a:r>
              <a:rPr lang="de-DE" sz="2400" b="1" dirty="0">
                <a:latin typeface="Calibri" panose="020F0502020204030204" pitchFamily="34" charset="0"/>
                <a:cs typeface="Calibri" panose="020F0502020204030204" pitchFamily="34" charset="0"/>
              </a:rPr>
              <a:t>, Windflöte, </a:t>
            </a:r>
            <a:r>
              <a:rPr lang="de-DE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Schillingshof</a:t>
            </a:r>
            <a:r>
              <a:rPr lang="de-DE" sz="2400" b="1" dirty="0">
                <a:latin typeface="Calibri" panose="020F0502020204030204" pitchFamily="34" charset="0"/>
                <a:cs typeface="Calibri" panose="020F0502020204030204" pitchFamily="34" charset="0"/>
              </a:rPr>
              <a:t> und Buschkamp</a:t>
            </a:r>
          </a:p>
          <a:p>
            <a:endParaRPr lang="de-DE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de-DE" sz="2400" b="1" dirty="0">
                <a:latin typeface="Calibri" panose="020F0502020204030204" pitchFamily="34" charset="0"/>
                <a:cs typeface="Calibri" panose="020F0502020204030204" pitchFamily="34" charset="0"/>
              </a:rPr>
              <a:t>Auszug (Brackwede betreffend):</a:t>
            </a:r>
          </a:p>
          <a:p>
            <a:pPr>
              <a:lnSpc>
                <a:spcPct val="110000"/>
              </a:lnSpc>
              <a:spcBef>
                <a:spcPts val="600"/>
              </a:spcBef>
            </a:pPr>
            <a:r>
              <a:rPr lang="de-DE" sz="2000" b="1" dirty="0">
                <a:latin typeface="Calibri" panose="020F0502020204030204" pitchFamily="34" charset="0"/>
                <a:cs typeface="Calibri" panose="020F0502020204030204" pitchFamily="34" charset="0"/>
              </a:rPr>
              <a:t>Linie 94:</a:t>
            </a:r>
          </a:p>
          <a:p>
            <a:pPr algn="l"/>
            <a:r>
              <a:rPr lang="de-DE" sz="2000" dirty="0">
                <a:latin typeface="Calibri" panose="020F0502020204030204" pitchFamily="34" charset="0"/>
                <a:cs typeface="Calibri" panose="020F0502020204030204" pitchFamily="34" charset="0"/>
              </a:rPr>
              <a:t>Brackwede Kirche – Senner Straße – </a:t>
            </a:r>
            <a:r>
              <a:rPr lang="de-DE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Windelsbleicher</a:t>
            </a:r>
            <a:r>
              <a:rPr lang="de-DE" sz="2000" dirty="0">
                <a:latin typeface="Calibri" panose="020F0502020204030204" pitchFamily="34" charset="0"/>
                <a:cs typeface="Calibri" panose="020F0502020204030204" pitchFamily="34" charset="0"/>
              </a:rPr>
              <a:t> Straße – Busbahnhof </a:t>
            </a:r>
            <a:r>
              <a:rPr lang="de-DE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Windelsbleiche</a:t>
            </a:r>
            <a:r>
              <a:rPr lang="de-DE" sz="2000" dirty="0">
                <a:latin typeface="Calibri" panose="020F0502020204030204" pitchFamily="34" charset="0"/>
                <a:cs typeface="Calibri" panose="020F0502020204030204" pitchFamily="34" charset="0"/>
              </a:rPr>
              <a:t> – Windflöte (– Friedrichsdorf – Gütersloh ZOB) (20min-Takt)</a:t>
            </a:r>
          </a:p>
          <a:p>
            <a:pPr algn="l">
              <a:lnSpc>
                <a:spcPct val="110000"/>
              </a:lnSpc>
            </a:pPr>
            <a:endParaRPr lang="de-DE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58832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Nachfolgekonzept zur Baustelle Hauptstraße</a:t>
            </a:r>
            <a:endParaRPr lang="de-DE" b="0"/>
          </a:p>
        </p:txBody>
      </p:sp>
      <p:sp>
        <p:nvSpPr>
          <p:cNvPr id="3" name="Textfeld 2"/>
          <p:cNvSpPr txBox="1"/>
          <p:nvPr/>
        </p:nvSpPr>
        <p:spPr>
          <a:xfrm>
            <a:off x="407368" y="764704"/>
            <a:ext cx="10801200" cy="427219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de-DE" sz="2000" b="1"/>
              <a:t>Grundlagen:</a:t>
            </a:r>
            <a:endParaRPr lang="de-DE" sz="2000"/>
          </a:p>
          <a:p>
            <a:pPr>
              <a:lnSpc>
                <a:spcPct val="120000"/>
              </a:lnSpc>
            </a:pPr>
            <a:endParaRPr lang="de-DE" b="1">
              <a:cs typeface="Arial"/>
            </a:endParaRP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de-DE">
                <a:cs typeface="Arial"/>
              </a:rPr>
              <a:t>keine Mehrkosten 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de-DE">
                <a:cs typeface="Arial"/>
              </a:rPr>
              <a:t>kein Fahrzeugbedarf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de-DE">
                <a:cs typeface="Arial"/>
              </a:rPr>
              <a:t>kein Personalbedarf</a:t>
            </a:r>
          </a:p>
          <a:p>
            <a:pPr>
              <a:lnSpc>
                <a:spcPct val="120000"/>
              </a:lnSpc>
            </a:pPr>
            <a:r>
              <a:rPr lang="de-DE">
                <a:cs typeface="Arial"/>
              </a:rPr>
              <a:t>im Vergleich zu dem Buskonzept vor der Baumaßnahme</a:t>
            </a:r>
          </a:p>
          <a:p>
            <a:pPr algn="l">
              <a:lnSpc>
                <a:spcPct val="120000"/>
              </a:lnSpc>
            </a:pPr>
            <a:endParaRPr lang="de-DE" b="1"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de-DE">
                <a:cs typeface="Arial"/>
              </a:rPr>
              <a:t>Nahverkehrsplan ist Rahmenplan</a:t>
            </a:r>
            <a:endParaRPr lang="de-DE">
              <a:solidFill>
                <a:srgbClr val="000000"/>
              </a:solidFill>
              <a:cs typeface="Arial"/>
            </a:endParaRPr>
          </a:p>
          <a:p>
            <a:pPr marL="742950" lvl="1" indent="-285750">
              <a:lnSpc>
                <a:spcPct val="120000"/>
              </a:lnSpc>
              <a:buFont typeface="Courier New"/>
              <a:buChar char="o"/>
            </a:pPr>
            <a:r>
              <a:rPr lang="de-DE">
                <a:cs typeface="Arial"/>
              </a:rPr>
              <a:t>Linien enden an Brackwede Kirche</a:t>
            </a:r>
          </a:p>
          <a:p>
            <a:pPr marL="742950" lvl="1" indent="-285750">
              <a:lnSpc>
                <a:spcPct val="120000"/>
              </a:lnSpc>
              <a:buFont typeface="Courier New"/>
              <a:buChar char="o"/>
            </a:pPr>
            <a:r>
              <a:rPr lang="de-DE">
                <a:cs typeface="Arial"/>
              </a:rPr>
              <a:t>sinnvolle Verknüpfungen von Linien an Brackwede Kirche, die im selben Takt fahren</a:t>
            </a:r>
          </a:p>
          <a:p>
            <a:pPr marL="742950" lvl="1" indent="-285750">
              <a:lnSpc>
                <a:spcPct val="120000"/>
              </a:lnSpc>
              <a:buFont typeface="Courier New"/>
              <a:buChar char="o"/>
            </a:pPr>
            <a:r>
              <a:rPr lang="de-DE">
                <a:cs typeface="Arial"/>
              </a:rPr>
              <a:t>geringfügige </a:t>
            </a:r>
            <a:r>
              <a:rPr lang="de-DE" err="1">
                <a:cs typeface="Arial"/>
              </a:rPr>
              <a:t>Linienwegsanpassungen</a:t>
            </a:r>
            <a:r>
              <a:rPr lang="de-DE">
                <a:cs typeface="Arial"/>
              </a:rPr>
              <a:t> möglich</a:t>
            </a:r>
          </a:p>
          <a:p>
            <a:pPr>
              <a:lnSpc>
                <a:spcPct val="120000"/>
              </a:lnSpc>
            </a:pPr>
            <a:r>
              <a:rPr lang="de-DE">
                <a:cs typeface="Arial"/>
              </a:rPr>
              <a:t> </a:t>
            </a:r>
          </a:p>
          <a:p>
            <a:pPr>
              <a:lnSpc>
                <a:spcPct val="120000"/>
              </a:lnSpc>
            </a:pPr>
            <a:endParaRPr lang="de-DE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858115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Nachfolgekonzept zur Baustelle Hauptstraße</a:t>
            </a:r>
            <a:endParaRPr lang="de-DE" b="0" dirty="0"/>
          </a:p>
        </p:txBody>
      </p:sp>
      <p:sp>
        <p:nvSpPr>
          <p:cNvPr id="3" name="Textfeld 2"/>
          <p:cNvSpPr txBox="1"/>
          <p:nvPr/>
        </p:nvSpPr>
        <p:spPr>
          <a:xfrm>
            <a:off x="6272643" y="692696"/>
            <a:ext cx="5688632" cy="569271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de-DE" sz="1700" b="1" dirty="0"/>
              <a:t>grüne Linie (NVP: Linie 28):</a:t>
            </a: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de-DE" sz="1700" dirty="0"/>
              <a:t>Bethel – Brackwede (über Quellenhofweg) – Südwestfeld – Ummeln (30min-Takt Ummeln - Brackwede/ 60min-Takt Brackwede-Bethel)</a:t>
            </a:r>
          </a:p>
          <a:p>
            <a:pPr algn="l">
              <a:lnSpc>
                <a:spcPct val="120000"/>
              </a:lnSpc>
            </a:pPr>
            <a:r>
              <a:rPr lang="de-DE" sz="1700" b="1" dirty="0"/>
              <a:t>orange Linie (NVP: Linie 228):</a:t>
            </a: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de-DE" sz="1700" dirty="0"/>
              <a:t>Jahnplatz – Bethel – </a:t>
            </a:r>
            <a:r>
              <a:rPr lang="de-DE" sz="1700" dirty="0">
                <a:solidFill>
                  <a:srgbClr val="002754"/>
                </a:solidFill>
              </a:rPr>
              <a:t>Brackwede Realschule (über </a:t>
            </a:r>
            <a:r>
              <a:rPr lang="de-DE" sz="1700" dirty="0" err="1">
                <a:solidFill>
                  <a:srgbClr val="002754"/>
                </a:solidFill>
              </a:rPr>
              <a:t>Eggeweg</a:t>
            </a:r>
            <a:r>
              <a:rPr lang="de-DE" sz="1700" dirty="0">
                <a:solidFill>
                  <a:srgbClr val="002754"/>
                </a:solidFill>
              </a:rPr>
              <a:t>) (30min-Takt)</a:t>
            </a:r>
          </a:p>
          <a:p>
            <a:pPr algn="l">
              <a:lnSpc>
                <a:spcPct val="120000"/>
              </a:lnSpc>
            </a:pPr>
            <a:r>
              <a:rPr lang="de-DE" sz="1700" b="1" dirty="0">
                <a:solidFill>
                  <a:srgbClr val="002754"/>
                </a:solidFill>
              </a:rPr>
              <a:t>violette Linie (Linie 94):</a:t>
            </a:r>
          </a:p>
          <a:p>
            <a:pPr>
              <a:lnSpc>
                <a:spcPct val="120000"/>
              </a:lnSpc>
            </a:pPr>
            <a:r>
              <a:rPr lang="de-DE" sz="1700" dirty="0">
                <a:solidFill>
                  <a:srgbClr val="002754"/>
                </a:solidFill>
              </a:rPr>
              <a:t>Brackwede Kirche – </a:t>
            </a:r>
            <a:r>
              <a:rPr lang="de-DE" sz="1700" dirty="0" err="1">
                <a:solidFill>
                  <a:srgbClr val="002754"/>
                </a:solidFill>
              </a:rPr>
              <a:t>Windelsbleiche</a:t>
            </a:r>
            <a:r>
              <a:rPr lang="de-DE" sz="1700" dirty="0">
                <a:solidFill>
                  <a:srgbClr val="002754"/>
                </a:solidFill>
              </a:rPr>
              <a:t> – Windflöte </a:t>
            </a: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de-DE" sz="1700" dirty="0">
                <a:solidFill>
                  <a:srgbClr val="002754"/>
                </a:solidFill>
              </a:rPr>
              <a:t>(– Gütersloh) (20min-Takt)</a:t>
            </a:r>
          </a:p>
          <a:p>
            <a:pPr algn="l">
              <a:lnSpc>
                <a:spcPct val="120000"/>
              </a:lnSpc>
            </a:pPr>
            <a:r>
              <a:rPr lang="de-DE" sz="1700" b="1" dirty="0">
                <a:solidFill>
                  <a:srgbClr val="002754"/>
                </a:solidFill>
              </a:rPr>
              <a:t>blaue Linie (NVP Linie 36 und Bestand Linie 121):</a:t>
            </a: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de-DE" sz="1700" dirty="0">
                <a:solidFill>
                  <a:srgbClr val="002754"/>
                </a:solidFill>
              </a:rPr>
              <a:t>Senne Stadtbahn – </a:t>
            </a:r>
            <a:r>
              <a:rPr lang="de-DE" sz="1700" dirty="0" err="1">
                <a:solidFill>
                  <a:srgbClr val="002754"/>
                </a:solidFill>
              </a:rPr>
              <a:t>Schillingshof</a:t>
            </a:r>
            <a:r>
              <a:rPr lang="de-DE" sz="1700" dirty="0">
                <a:solidFill>
                  <a:srgbClr val="002754"/>
                </a:solidFill>
              </a:rPr>
              <a:t> – </a:t>
            </a:r>
            <a:r>
              <a:rPr lang="de-DE" sz="1700" dirty="0" err="1">
                <a:solidFill>
                  <a:srgbClr val="002754"/>
                </a:solidFill>
              </a:rPr>
              <a:t>Windelsbleiche</a:t>
            </a:r>
            <a:r>
              <a:rPr lang="de-DE" sz="1700" dirty="0">
                <a:solidFill>
                  <a:srgbClr val="002754"/>
                </a:solidFill>
              </a:rPr>
              <a:t> – Brackwede – Quelle (30min-Takt)</a:t>
            </a:r>
          </a:p>
          <a:p>
            <a:pPr>
              <a:lnSpc>
                <a:spcPct val="120000"/>
              </a:lnSpc>
            </a:pPr>
            <a:r>
              <a:rPr lang="de-DE" sz="1700" b="1" dirty="0">
                <a:solidFill>
                  <a:srgbClr val="002754"/>
                </a:solidFill>
              </a:rPr>
              <a:t>gelbe Linie  (NVP Linie 123, wie vor Baustelle):</a:t>
            </a: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de-DE" sz="1700" dirty="0">
                <a:solidFill>
                  <a:srgbClr val="002754"/>
                </a:solidFill>
              </a:rPr>
              <a:t>Rundverkehr Brackwede</a:t>
            </a:r>
          </a:p>
          <a:p>
            <a:pPr algn="l">
              <a:lnSpc>
                <a:spcPct val="120000"/>
              </a:lnSpc>
            </a:pPr>
            <a:r>
              <a:rPr lang="de-DE" sz="1700" b="1" dirty="0">
                <a:solidFill>
                  <a:srgbClr val="002754"/>
                </a:solidFill>
              </a:rPr>
              <a:t>braune Linie (NVP Linie 236):</a:t>
            </a:r>
          </a:p>
          <a:p>
            <a:pPr algn="l">
              <a:lnSpc>
                <a:spcPct val="120000"/>
              </a:lnSpc>
            </a:pPr>
            <a:r>
              <a:rPr lang="de-DE" sz="1700" dirty="0" err="1">
                <a:solidFill>
                  <a:srgbClr val="002754"/>
                </a:solidFill>
              </a:rPr>
              <a:t>Sieker</a:t>
            </a:r>
            <a:r>
              <a:rPr lang="de-DE" sz="1700" dirty="0">
                <a:solidFill>
                  <a:srgbClr val="002754"/>
                </a:solidFill>
              </a:rPr>
              <a:t> – Brackwede Realschule (30min-Takt</a:t>
            </a:r>
            <a:r>
              <a:rPr lang="de-DE" sz="1700" dirty="0"/>
              <a:t>)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111AF643-9C56-9949-D095-0A1C79F9B1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461" y="756864"/>
            <a:ext cx="5916749" cy="472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0935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Prüfaufträge aus AG Verkehr</a:t>
            </a:r>
            <a:endParaRPr lang="de-DE" b="0" dirty="0"/>
          </a:p>
        </p:txBody>
      </p:sp>
      <p:sp>
        <p:nvSpPr>
          <p:cNvPr id="3" name="Textfeld 2"/>
          <p:cNvSpPr txBox="1"/>
          <p:nvPr/>
        </p:nvSpPr>
        <p:spPr>
          <a:xfrm>
            <a:off x="401215" y="692696"/>
            <a:ext cx="10074279" cy="5672579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de-DE" b="1" u="sng" dirty="0"/>
              <a:t>Prüfauftrag 1:</a:t>
            </a:r>
          </a:p>
          <a:p>
            <a:pPr>
              <a:lnSpc>
                <a:spcPct val="120000"/>
              </a:lnSpc>
            </a:pPr>
            <a:r>
              <a:rPr lang="de-DE" b="1" dirty="0"/>
              <a:t>Verdichtung grüne Linie (NVP: Linie 28) auf einen durchgehenden 20min-Takt:</a:t>
            </a: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de-DE" dirty="0"/>
              <a:t>Jahnplatz – Bethel – Brackwede (über Quellenhofweg) – Südwestfeld – Ummeln</a:t>
            </a:r>
          </a:p>
          <a:p>
            <a:pPr algn="l">
              <a:lnSpc>
                <a:spcPct val="120000"/>
              </a:lnSpc>
            </a:pPr>
            <a:endParaRPr lang="de-DE" b="1" dirty="0"/>
          </a:p>
          <a:p>
            <a:pPr algn="l">
              <a:lnSpc>
                <a:spcPct val="120000"/>
              </a:lnSpc>
            </a:pPr>
            <a:r>
              <a:rPr lang="de-DE" dirty="0"/>
              <a:t>monetäre Bewertung:</a:t>
            </a:r>
          </a:p>
          <a:p>
            <a:pPr algn="l">
              <a:lnSpc>
                <a:spcPct val="120000"/>
              </a:lnSpc>
            </a:pPr>
            <a:r>
              <a:rPr lang="de-DE" dirty="0"/>
              <a:t>ca. 1,0 Mio. €/ pro Jahr Mehrkosten </a:t>
            </a:r>
          </a:p>
          <a:p>
            <a:pPr algn="l">
              <a:lnSpc>
                <a:spcPct val="120000"/>
              </a:lnSpc>
            </a:pPr>
            <a:endParaRPr lang="de-DE" b="1" dirty="0"/>
          </a:p>
          <a:p>
            <a:pPr algn="l">
              <a:lnSpc>
                <a:spcPct val="120000"/>
              </a:lnSpc>
            </a:pPr>
            <a:endParaRPr lang="de-DE" b="1" u="sng" dirty="0"/>
          </a:p>
          <a:p>
            <a:pPr algn="l">
              <a:lnSpc>
                <a:spcPct val="120000"/>
              </a:lnSpc>
            </a:pPr>
            <a:r>
              <a:rPr lang="de-DE" b="1" u="sng" dirty="0"/>
              <a:t>Prüfauftrag 2:</a:t>
            </a:r>
          </a:p>
          <a:p>
            <a:pPr algn="l">
              <a:lnSpc>
                <a:spcPct val="120000"/>
              </a:lnSpc>
            </a:pPr>
            <a:r>
              <a:rPr lang="de-DE" b="1" dirty="0"/>
              <a:t>zusätzliche Verdichtung orange Linie (NVP: Linie 228) auf einen durchgehenden 20min-Takt:</a:t>
            </a: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de-DE" dirty="0"/>
              <a:t>Jahnplatz – Bethel – </a:t>
            </a:r>
            <a:r>
              <a:rPr lang="de-DE" dirty="0">
                <a:solidFill>
                  <a:srgbClr val="002754"/>
                </a:solidFill>
              </a:rPr>
              <a:t>Brackwede Realschule (über </a:t>
            </a:r>
            <a:r>
              <a:rPr lang="de-DE" dirty="0" err="1">
                <a:solidFill>
                  <a:srgbClr val="002754"/>
                </a:solidFill>
              </a:rPr>
              <a:t>Eggeweg</a:t>
            </a:r>
            <a:r>
              <a:rPr lang="de-DE" dirty="0">
                <a:solidFill>
                  <a:srgbClr val="002754"/>
                </a:solidFill>
              </a:rPr>
              <a:t>)</a:t>
            </a:r>
          </a:p>
          <a:p>
            <a:pPr>
              <a:lnSpc>
                <a:spcPct val="120000"/>
              </a:lnSpc>
              <a:spcAft>
                <a:spcPts val="600"/>
              </a:spcAft>
            </a:pPr>
            <a:endParaRPr lang="de-DE" dirty="0">
              <a:solidFill>
                <a:srgbClr val="002754"/>
              </a:solidFill>
            </a:endParaRP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de-DE" dirty="0">
                <a:solidFill>
                  <a:srgbClr val="002754"/>
                </a:solidFill>
              </a:rPr>
              <a:t>monetäre Bewertung:</a:t>
            </a: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de-DE" dirty="0">
                <a:solidFill>
                  <a:srgbClr val="002754"/>
                </a:solidFill>
              </a:rPr>
              <a:t>ca. 1,5 Mio. €/ pro Jahr Mehrkosten</a:t>
            </a: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de-DE" dirty="0"/>
              <a:t>(ggfs. weitere, erhebliche innerbetriebliche Kosten im Zusammenhang mit der neuen </a:t>
            </a:r>
            <a:r>
              <a:rPr lang="de-DE" dirty="0" err="1"/>
              <a:t>Taktlage</a:t>
            </a:r>
            <a:r>
              <a:rPr lang="de-DE" dirty="0"/>
              <a:t> beider Linien)</a:t>
            </a:r>
            <a:endParaRPr lang="de-DE" dirty="0">
              <a:solidFill>
                <a:srgbClr val="00275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411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SEV-Buskonzept zur Baustelle Hauptstraße</a:t>
            </a:r>
            <a:endParaRPr lang="de-DE" b="0"/>
          </a:p>
        </p:txBody>
      </p:sp>
      <p:sp>
        <p:nvSpPr>
          <p:cNvPr id="3" name="Textfeld 2"/>
          <p:cNvSpPr txBox="1"/>
          <p:nvPr/>
        </p:nvSpPr>
        <p:spPr>
          <a:xfrm>
            <a:off x="6023992" y="692696"/>
            <a:ext cx="5688632" cy="5971378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de-DE" sz="1600" b="1"/>
              <a:t>grüne Linie (Linie 28):</a:t>
            </a: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de-DE" sz="1600"/>
              <a:t>Jahnplatz – Brackwede (über Quellenhofweg) – Südwestfeld – Ummeln (30min-Takt)</a:t>
            </a:r>
          </a:p>
          <a:p>
            <a:pPr algn="l">
              <a:lnSpc>
                <a:spcPct val="120000"/>
              </a:lnSpc>
            </a:pPr>
            <a:r>
              <a:rPr lang="de-DE" sz="1600" b="1"/>
              <a:t>orange Linie (Linie 228):</a:t>
            </a: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de-DE" sz="1600"/>
              <a:t>Jahnplatz – Bethel – Brackwede Realschule (über </a:t>
            </a:r>
            <a:r>
              <a:rPr lang="de-DE" sz="1600" err="1"/>
              <a:t>Eggeweg</a:t>
            </a:r>
            <a:r>
              <a:rPr lang="de-DE" sz="1600"/>
              <a:t>) (20min-Takt)</a:t>
            </a:r>
          </a:p>
          <a:p>
            <a:pPr algn="l">
              <a:lnSpc>
                <a:spcPct val="120000"/>
              </a:lnSpc>
            </a:pPr>
            <a:r>
              <a:rPr lang="de-DE" sz="1600" b="1"/>
              <a:t>rote Linie (Linie 94):</a:t>
            </a:r>
          </a:p>
          <a:p>
            <a:pPr>
              <a:lnSpc>
                <a:spcPct val="120000"/>
              </a:lnSpc>
            </a:pPr>
            <a:r>
              <a:rPr lang="de-DE" sz="1600"/>
              <a:t>Brackwede Bahnhof – </a:t>
            </a:r>
            <a:r>
              <a:rPr lang="de-DE" sz="1600" err="1"/>
              <a:t>Windelsbleiche</a:t>
            </a:r>
            <a:r>
              <a:rPr lang="de-DE" sz="1600"/>
              <a:t> – Windflöte </a:t>
            </a: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de-DE" sz="1600"/>
              <a:t>(– Gütersloh) (20min-Takt)</a:t>
            </a:r>
          </a:p>
          <a:p>
            <a:pPr algn="l">
              <a:lnSpc>
                <a:spcPct val="120000"/>
              </a:lnSpc>
            </a:pPr>
            <a:r>
              <a:rPr lang="de-DE" sz="1600" b="1"/>
              <a:t>blaue Linie (Linie 36):</a:t>
            </a: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de-DE" sz="1600"/>
              <a:t>Senne Stadtbahn – </a:t>
            </a:r>
            <a:r>
              <a:rPr lang="de-DE" sz="1600" err="1"/>
              <a:t>Schillingshof</a:t>
            </a:r>
            <a:r>
              <a:rPr lang="de-DE" sz="1600"/>
              <a:t> – </a:t>
            </a:r>
            <a:r>
              <a:rPr lang="de-DE" sz="1600" err="1"/>
              <a:t>Windelsbleiche</a:t>
            </a:r>
            <a:r>
              <a:rPr lang="de-DE" sz="1600"/>
              <a:t> – Brackwede Bahnhof (30min-Takt)</a:t>
            </a:r>
          </a:p>
          <a:p>
            <a:pPr>
              <a:lnSpc>
                <a:spcPct val="120000"/>
              </a:lnSpc>
            </a:pPr>
            <a:r>
              <a:rPr lang="de-DE" sz="1600" b="1"/>
              <a:t>gelbe Linie  (Linie 123):</a:t>
            </a: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de-DE" sz="1600"/>
              <a:t>Rundverkehr Brackwede</a:t>
            </a:r>
          </a:p>
          <a:p>
            <a:pPr algn="l">
              <a:lnSpc>
                <a:spcPct val="120000"/>
              </a:lnSpc>
            </a:pPr>
            <a:r>
              <a:rPr lang="de-DE" sz="1600" b="1"/>
              <a:t>braune Linie (Linie 136):</a:t>
            </a:r>
          </a:p>
          <a:p>
            <a:pPr algn="l">
              <a:lnSpc>
                <a:spcPct val="120000"/>
              </a:lnSpc>
            </a:pPr>
            <a:r>
              <a:rPr lang="de-DE" sz="1600" err="1"/>
              <a:t>Sieker</a:t>
            </a:r>
            <a:r>
              <a:rPr lang="de-DE" sz="1600"/>
              <a:t> – Brackwede (Linienverlauf wie vor Baustelle bis Brackwede Gymnasium) (30min-Takt)</a:t>
            </a:r>
          </a:p>
          <a:p>
            <a:pPr>
              <a:lnSpc>
                <a:spcPct val="120000"/>
              </a:lnSpc>
            </a:pPr>
            <a:r>
              <a:rPr lang="de-DE" sz="1600" b="1"/>
              <a:t>violette Linie (Linie 121):</a:t>
            </a:r>
          </a:p>
          <a:p>
            <a:pPr>
              <a:lnSpc>
                <a:spcPct val="120000"/>
              </a:lnSpc>
            </a:pPr>
            <a:r>
              <a:rPr lang="de-DE" sz="1600"/>
              <a:t>Quelle – Brackwede Bahnhof (30min-Takt)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E2EFAF4E-C94D-5CEC-C32A-BA53144CAA8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91" t="3150" r="13265" b="1837"/>
          <a:stretch/>
        </p:blipFill>
        <p:spPr>
          <a:xfrm>
            <a:off x="371960" y="657360"/>
            <a:ext cx="5364000" cy="601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59609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PRESENTATIONDONOTDELETE" val="&lt;?xml version=&quot;1.0&quot; encoding=&quot;UTF-16&quot; standalone=&quot;yes&quot;?&gt;&lt;root reqver=&quot;27037&quot;&gt;&lt;version val=&quot;30902&quot;/&gt;&lt;CPresentation id=&quot;1&quot;&gt;&lt;m_precDefaultNumber&gt;&lt;m_bNumberIsYear val=&quot;1&quot;/&gt;&lt;m_chMinusSymbol&gt;-&lt;/m_chMinusSymbol&gt;&lt;m_chDecimalSymbol17909&gt;,&lt;/m_chDecimalSymbol17909&gt;&lt;m_nGroupingDigits17909 val=&quot;3&quot;/&gt;&lt;m_chGroupingSymbol17909&gt;.&lt;/m_chGroupingSymbol17909&gt;&lt;m_yearfmt&gt;&lt;begin val=&quot;0&quot;/&gt;&lt;end val=&quot;4&quot;/&gt;&lt;/m_yearfmt&gt;&lt;/m_precDefaultNumber&gt;&lt;m_precDefaultPercent&gt;&lt;m_bNumberIsYear val=&quot;1&quot;/&gt;&lt;m_chMinusSymbol&gt;-&lt;/m_chMinusSymbol&gt;&lt;m_nDecimalDigits17909 val=&quot;0&quot;/&gt;&lt;m_chDecimalSymbol17909&gt;,&lt;/m_chDecimalSymbol17909&gt;&lt;m_nGroupingDigits17909 val=&quot;3&quot;/&gt;&lt;m_chGroupingSymbol17909&gt;.&lt;/m_chGroupingSymbol17909&gt;&lt;m_strSuffix17909&gt;%&lt;/m_strSuffix17909&gt;&lt;m_yearfmt&gt;&lt;begin val=&quot;0&quot;/&gt;&lt;end val=&quot;4&quot;/&gt;&lt;/m_yearfmt&gt;&lt;/m_precDefaultPercent&gt;&lt;m_precDefaultDate&gt;&lt;m_bNumberIsYear val=&quot;0&quot;/&gt;&lt;m_strFormatTime&gt;%d.%m.%Y&lt;/m_strFormatTime&gt;&lt;m_yearfmt&gt;&lt;begin val=&quot;0&quot;/&gt;&lt;end val=&quot;0&quot;/&gt;&lt;/m_yearfmt&gt;&lt;/m_precDefaultDate&gt;&lt;m_precDefaultYear&gt;&lt;m_yearfmt&gt;&lt;begin val=&quot;0&quot;/&gt;&lt;end val=&quot;4&quot;/&gt;&lt;/m_yearfmt&gt;&lt;/m_precDefaultYear&gt;&lt;m_precDefaultQuarter&gt;&lt;m_yearfmt&gt;&lt;begin val=&quot;0&quot;/&gt;&lt;end val=&quot;4&quot;/&gt;&lt;/m_yearfmt&gt;&lt;/m_precDefaultQuarter&gt;&lt;m_precDefaultMonth&gt;&lt;m_yearfmt&gt;&lt;begin val=&quot;0&quot;/&gt;&lt;end val=&quot;4&quot;/&gt;&lt;/m_yearfmt&gt;&lt;/m_precDefaultMonth&gt;&lt;m_precDefaultWeek&gt;&lt;m_yearfmt&gt;&lt;begin val=&quot;0&quot;/&gt;&lt;end val=&quot;4&quot;/&gt;&lt;/m_yearfmt&gt;&lt;/m_precDefaultWeek&gt;&lt;m_precDefaultDay&gt;&lt;m_yearfmt&gt;&lt;begin val=&quot;0&quot;/&gt;&lt;end val=&quot;4&quot;/&gt;&lt;/m_yearfmt&gt;&lt;/m_precDefaultDay&gt;&lt;m_mruColor&gt;&lt;m_vecMRU length=&quot;0&quot;/&gt;&lt;/m_mruColor&gt;&lt;m_eweekdayFirstOfWeek val=&quot;2&quot;/&gt;&lt;m_eweekdayFirstOfWorkweek val=&quot;2&quot;/&gt;&lt;m_eweekdayFirstOfWeekend val=&quot;7&quot;/&gt;&lt;/CPresentation&gt;&lt;/root&gt;"/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MOB_Folien-Master">
  <a:themeElements>
    <a:clrScheme name="Custom 2">
      <a:dk1>
        <a:srgbClr val="002754"/>
      </a:dk1>
      <a:lt1>
        <a:srgbClr val="FFFFFF"/>
      </a:lt1>
      <a:dk2>
        <a:srgbClr val="5C749E"/>
      </a:dk2>
      <a:lt2>
        <a:srgbClr val="F2F2F2"/>
      </a:lt2>
      <a:accent1>
        <a:srgbClr val="FFCC00"/>
      </a:accent1>
      <a:accent2>
        <a:srgbClr val="FF6900"/>
      </a:accent2>
      <a:accent3>
        <a:srgbClr val="DC4405"/>
      </a:accent3>
      <a:accent4>
        <a:srgbClr val="007377"/>
      </a:accent4>
      <a:accent5>
        <a:srgbClr val="00A3E0"/>
      </a:accent5>
      <a:accent6>
        <a:srgbClr val="9CAF88"/>
      </a:accent6>
      <a:hlink>
        <a:srgbClr val="002754"/>
      </a:hlink>
      <a:folHlink>
        <a:srgbClr val="5C749E"/>
      </a:folHlink>
    </a:clrScheme>
    <a:fontScheme name="Kearney Font 2020_0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lIns="72009" tIns="72009" rIns="72009" bIns="72009" rtlCol="0" anchor="t"/>
      <a:lstStyle>
        <a:defPPr algn="l">
          <a:lnSpc>
            <a:spcPct val="90000"/>
          </a:lnSpc>
          <a:defRPr sz="14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lIns="0" tIns="0" rIns="0" bIns="0" rtlCol="0">
        <a:spAutoFit/>
      </a:bodyPr>
      <a:lstStyle>
        <a:defPPr algn="l">
          <a:lnSpc>
            <a:spcPct val="90000"/>
          </a:lnSpc>
          <a:defRPr sz="14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äsentation1" id="{FB492133-86DB-48A7-81BB-E6D780BE6047}" vid="{E4331248-31F3-4926-B8C6-55FDC4F0C69E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A812B3BA7AA19B4DA7168AD4A56E7873" ma:contentTypeVersion="4" ma:contentTypeDescription="Ein neues Dokument erstellen." ma:contentTypeScope="" ma:versionID="737171b15189d2c8fcb09129e8931da1">
  <xsd:schema xmlns:xsd="http://www.w3.org/2001/XMLSchema" xmlns:xs="http://www.w3.org/2001/XMLSchema" xmlns:p="http://schemas.microsoft.com/office/2006/metadata/properties" xmlns:ns2="25e3db60-6e65-423e-8678-1c7a55ea7bad" targetNamespace="http://schemas.microsoft.com/office/2006/metadata/properties" ma:root="true" ma:fieldsID="939e1987e5c67213cb1894d3dd652d86" ns2:_="">
    <xsd:import namespace="25e3db60-6e65-423e-8678-1c7a55ea7ba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e3db60-6e65-423e-8678-1c7a55ea7ba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9D5E1D7-433C-4FC5-ADD3-87D81DD2D2D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208E77F-9F1D-4AE7-A170-B2922DC0E668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25e3db60-6e65-423e-8678-1c7a55ea7bad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A4A9FB76-DC4C-40FF-9AEF-2A50C44FA2A4}">
  <ds:schemaRefs>
    <ds:schemaRef ds:uri="25e3db60-6e65-423e-8678-1c7a55ea7ba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MOB_PPT-Master</Template>
  <TotalTime>0</TotalTime>
  <Words>683</Words>
  <Application>Microsoft Office PowerPoint</Application>
  <PresentationFormat>Breitbild</PresentationFormat>
  <Paragraphs>102</Paragraphs>
  <Slides>9</Slides>
  <Notes>4</Notes>
  <HiddenSlides>0</HiddenSlides>
  <MMClips>0</MMClips>
  <ScaleCrop>false</ScaleCrop>
  <HeadingPairs>
    <vt:vector size="8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9</vt:i4>
      </vt:variant>
    </vt:vector>
  </HeadingPairs>
  <TitlesOfParts>
    <vt:vector size="14" baseType="lpstr">
      <vt:lpstr>Arial</vt:lpstr>
      <vt:lpstr>Calibri</vt:lpstr>
      <vt:lpstr>Courier New</vt:lpstr>
      <vt:lpstr>MOB_Folien-Master</vt:lpstr>
      <vt:lpstr>think-cell Slide</vt:lpstr>
      <vt:lpstr>Buskonzept Brackwede Nachfolge SEV</vt:lpstr>
      <vt:lpstr>PowerPoint-Präsentation</vt:lpstr>
      <vt:lpstr>Buskonzept Bestand (vor Baustelle Hauptstraße)</vt:lpstr>
      <vt:lpstr>Nahverkehrsplan: Maßnahmenpakete B35 und B36</vt:lpstr>
      <vt:lpstr>Nahverkehrsplan: Maßnahmenpaket B81</vt:lpstr>
      <vt:lpstr>Nachfolgekonzept zur Baustelle Hauptstraße</vt:lpstr>
      <vt:lpstr>Nachfolgekonzept zur Baustelle Hauptstraße</vt:lpstr>
      <vt:lpstr>Prüfaufträge aus AG Verkehr</vt:lpstr>
      <vt:lpstr>SEV-Buskonzept zur Baustelle Hauptstraße</vt:lpstr>
    </vt:vector>
  </TitlesOfParts>
  <Company>S. Bielefeld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Betriebskonzept Stadtbahn ab 2023</dc:title>
  <dc:creator>Hege, Johannes (CP)</dc:creator>
  <cp:lastModifiedBy>Bonenkamp, Elma (161.1)</cp:lastModifiedBy>
  <cp:revision>3</cp:revision>
  <cp:lastPrinted>2024-09-18T17:03:19Z</cp:lastPrinted>
  <dcterms:created xsi:type="dcterms:W3CDTF">2022-12-02T12:58:01Z</dcterms:created>
  <dcterms:modified xsi:type="dcterms:W3CDTF">2024-12-22T13:14:31Z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2021-02-24T00:00:00Z</vt:filetime>
  </property>
  <property fmtid="{D5CDD505-2E9C-101B-9397-08002B2CF9AE}" pid="3" name="Creator">
    <vt:lpwstr>Adobe InDesign 16.1 (Macintosh)</vt:lpwstr>
  </property>
  <property fmtid="{D5CDD505-2E9C-101B-9397-08002B2CF9AE}" pid="4" name="LastSaved">
    <vt:filetime>2021-02-26T00:00:00Z</vt:filetime>
  </property>
  <property fmtid="{D5CDD505-2E9C-101B-9397-08002B2CF9AE}" pid="5" name="ContentTypeId">
    <vt:lpwstr>0x010100A812B3BA7AA19B4DA7168AD4A56E7873</vt:lpwstr>
  </property>
</Properties>
</file>