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61" r:id="rId2"/>
    <p:sldId id="512" r:id="rId3"/>
    <p:sldId id="518" r:id="rId4"/>
    <p:sldId id="524" r:id="rId5"/>
    <p:sldId id="515" r:id="rId6"/>
    <p:sldId id="523" r:id="rId7"/>
    <p:sldId id="483" r:id="rId8"/>
    <p:sldId id="522" r:id="rId9"/>
    <p:sldId id="300" r:id="rId10"/>
  </p:sldIdLst>
  <p:sldSz cx="9906000" cy="6858000" type="A4"/>
  <p:notesSz cx="6797675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ulfeuerborn, Ina (130.1)" initials="PI(" lastIdx="6" clrIdx="0">
    <p:extLst>
      <p:ext uri="{19B8F6BF-5375-455C-9EA6-DF929625EA0E}">
        <p15:presenceInfo xmlns:p15="http://schemas.microsoft.com/office/powerpoint/2012/main" userId="S-1-5-21-3357175217-3984664031-4212603062-144995" providerId="AD"/>
      </p:ext>
    </p:extLst>
  </p:cmAuthor>
  <p:cmAuthor id="2" name="Spree, Oliver (660.22)" initials="SO(" lastIdx="1" clrIdx="1">
    <p:extLst>
      <p:ext uri="{19B8F6BF-5375-455C-9EA6-DF929625EA0E}">
        <p15:presenceInfo xmlns:p15="http://schemas.microsoft.com/office/powerpoint/2012/main" userId="S-1-5-21-3357175217-3984664031-4212603062-13232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87" autoAdjust="0"/>
    <p:restoredTop sz="92791" autoAdjust="0"/>
  </p:normalViewPr>
  <p:slideViewPr>
    <p:cSldViewPr snapToGrid="0">
      <p:cViewPr varScale="1">
        <p:scale>
          <a:sx n="95" d="100"/>
          <a:sy n="95" d="100"/>
        </p:scale>
        <p:origin x="330" y="7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281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6400" cy="496888"/>
          </a:xfrm>
          <a:prstGeom prst="rect">
            <a:avLst/>
          </a:prstGeom>
        </p:spPr>
        <p:txBody>
          <a:bodyPr vert="horz" lIns="91495" tIns="45747" rIns="91495" bIns="45747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6888"/>
          </a:xfrm>
          <a:prstGeom prst="rect">
            <a:avLst/>
          </a:prstGeom>
        </p:spPr>
        <p:txBody>
          <a:bodyPr vert="horz" lIns="91495" tIns="45747" rIns="91495" bIns="45747" rtlCol="0"/>
          <a:lstStyle>
            <a:lvl1pPr algn="r">
              <a:defRPr sz="1200"/>
            </a:lvl1pPr>
          </a:lstStyle>
          <a:p>
            <a:fld id="{A40D70CD-12FA-4536-90B4-59DE34E089FC}" type="datetimeFigureOut">
              <a:rPr lang="de-DE" smtClean="0"/>
              <a:t>08.03.2023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2" y="9428168"/>
            <a:ext cx="2946400" cy="496887"/>
          </a:xfrm>
          <a:prstGeom prst="rect">
            <a:avLst/>
          </a:prstGeom>
        </p:spPr>
        <p:txBody>
          <a:bodyPr vert="horz" lIns="91495" tIns="45747" rIns="91495" bIns="45747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8168"/>
            <a:ext cx="2946400" cy="496887"/>
          </a:xfrm>
          <a:prstGeom prst="rect">
            <a:avLst/>
          </a:prstGeom>
        </p:spPr>
        <p:txBody>
          <a:bodyPr vert="horz" lIns="91495" tIns="45747" rIns="91495" bIns="45747" rtlCol="0" anchor="b"/>
          <a:lstStyle>
            <a:lvl1pPr algn="r">
              <a:defRPr sz="1200"/>
            </a:lvl1pPr>
          </a:lstStyle>
          <a:p>
            <a:fld id="{6CCAAD3B-4054-446F-A12D-388E7395529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930777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95" tIns="45747" rIns="91495" bIns="45747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95" tIns="45747" rIns="91495" bIns="45747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13353B-ECAA-4F6D-AFB5-E6C0C489EA94}" type="datetimeFigureOut">
              <a:rPr lang="de-DE"/>
              <a:pPr>
                <a:defRPr/>
              </a:pPr>
              <a:t>08.03.2023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95" tIns="45747" rIns="91495" bIns="45747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95" tIns="45747" rIns="91495" bIns="45747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9"/>
            <a:ext cx="2945659" cy="498055"/>
          </a:xfrm>
          <a:prstGeom prst="rect">
            <a:avLst/>
          </a:prstGeom>
        </p:spPr>
        <p:txBody>
          <a:bodyPr vert="horz" lIns="91495" tIns="45747" rIns="91495" bIns="45747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4" y="9428589"/>
            <a:ext cx="2945659" cy="498055"/>
          </a:xfrm>
          <a:prstGeom prst="rect">
            <a:avLst/>
          </a:prstGeom>
        </p:spPr>
        <p:txBody>
          <a:bodyPr vert="horz" lIns="91495" tIns="45747" rIns="91495" bIns="45747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1BAC24-1D9A-42F5-AF2F-28CA7AA3E47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4510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79488" y="1241425"/>
            <a:ext cx="4838700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 smtClean="0"/>
          </a:p>
        </p:txBody>
      </p:sp>
      <p:sp>
        <p:nvSpPr>
          <p:cNvPr id="614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3396" indent="-285921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686" indent="-228737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1160" indent="-228737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8634" indent="-228737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6109" indent="-22873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3583" indent="-22873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31057" indent="-22873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8532" indent="-22873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EB5479-1DA2-4200-A3B5-44723F66B8E4}" type="slidenum">
              <a:rPr lang="de-DE" altLang="de-DE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de-DE" altLang="de-DE" smtClean="0"/>
          </a:p>
        </p:txBody>
      </p:sp>
    </p:spTree>
    <p:extLst>
      <p:ext uri="{BB962C8B-B14F-4D97-AF65-F5344CB8AC3E}">
        <p14:creationId xmlns:p14="http://schemas.microsoft.com/office/powerpoint/2010/main" val="3503588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>
            <a:spLocks noChangeArrowheads="1"/>
          </p:cNvSpPr>
          <p:nvPr userDrawn="1"/>
        </p:nvSpPr>
        <p:spPr bwMode="auto">
          <a:xfrm>
            <a:off x="2920207" y="5786438"/>
            <a:ext cx="276886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de-DE" altLang="de-DE" sz="2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Stadt Bielefeld</a:t>
            </a:r>
          </a:p>
        </p:txBody>
      </p:sp>
      <p:sp>
        <p:nvSpPr>
          <p:cNvPr id="4" name="Inhaltsplatzhalter 19"/>
          <p:cNvSpPr>
            <a:spLocks noGrp="1"/>
          </p:cNvSpPr>
          <p:nvPr>
            <p:ph sz="quarter" idx="14" hasCustomPrompt="1"/>
          </p:nvPr>
        </p:nvSpPr>
        <p:spPr>
          <a:xfrm>
            <a:off x="2920750" y="3116237"/>
            <a:ext cx="1893219" cy="39518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23.11.2016</a:t>
            </a:r>
          </a:p>
        </p:txBody>
      </p:sp>
      <p:sp>
        <p:nvSpPr>
          <p:cNvPr id="5" name="Inhaltsplatzhalter 19"/>
          <p:cNvSpPr>
            <a:spLocks noGrp="1"/>
          </p:cNvSpPr>
          <p:nvPr>
            <p:ph sz="quarter" idx="15" hasCustomPrompt="1"/>
          </p:nvPr>
        </p:nvSpPr>
        <p:spPr>
          <a:xfrm>
            <a:off x="2920749" y="3621564"/>
            <a:ext cx="6307472" cy="181671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Erhöhung der Verkehrssicherheit auf der </a:t>
            </a:r>
            <a:r>
              <a:rPr lang="de-DE" dirty="0" err="1" smtClean="0"/>
              <a:t>Stapenhorststraße</a:t>
            </a:r>
            <a:endParaRPr lang="de-DE" dirty="0" smtClean="0"/>
          </a:p>
        </p:txBody>
      </p:sp>
      <p:sp>
        <p:nvSpPr>
          <p:cNvPr id="6" name="Inhaltsplatzhalter 19"/>
          <p:cNvSpPr>
            <a:spLocks noGrp="1"/>
          </p:cNvSpPr>
          <p:nvPr>
            <p:ph sz="quarter" idx="16" hasCustomPrompt="1"/>
          </p:nvPr>
        </p:nvSpPr>
        <p:spPr>
          <a:xfrm>
            <a:off x="2908167" y="6088507"/>
            <a:ext cx="6320054" cy="60792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Amt für Verkehr</a:t>
            </a:r>
          </a:p>
          <a:p>
            <a:pPr lvl="0"/>
            <a:r>
              <a:rPr lang="de-DE" dirty="0" smtClean="0"/>
              <a:t>Bürgerinformation</a:t>
            </a:r>
          </a:p>
        </p:txBody>
      </p:sp>
    </p:spTree>
    <p:extLst>
      <p:ext uri="{BB962C8B-B14F-4D97-AF65-F5344CB8AC3E}">
        <p14:creationId xmlns:p14="http://schemas.microsoft.com/office/powerpoint/2010/main" val="4174957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: Inhal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 userDrawn="1"/>
        </p:nvSpPr>
        <p:spPr>
          <a:xfrm>
            <a:off x="601854" y="168589"/>
            <a:ext cx="799878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600" b="1" dirty="0" smtClean="0">
                <a:solidFill>
                  <a:schemeClr val="bg1"/>
                </a:solidFill>
              </a:rPr>
              <a:t>Bezirksvertretungen</a:t>
            </a:r>
            <a:r>
              <a:rPr lang="de-DE" sz="1600" b="1" baseline="0" dirty="0" smtClean="0">
                <a:solidFill>
                  <a:schemeClr val="bg1"/>
                </a:solidFill>
              </a:rPr>
              <a:t> Schildesche und Mitte  </a:t>
            </a:r>
            <a:r>
              <a:rPr lang="de-DE" sz="1600" b="1" dirty="0" smtClean="0">
                <a:solidFill>
                  <a:schemeClr val="bg1"/>
                </a:solidFill>
              </a:rPr>
              <a:t>–  16. März 2023</a:t>
            </a:r>
          </a:p>
          <a:p>
            <a:r>
              <a:rPr lang="de-DE" sz="1400" b="1" dirty="0" smtClean="0">
                <a:solidFill>
                  <a:schemeClr val="bg1"/>
                </a:solidFill>
              </a:rPr>
              <a:t>Zukunftsweisende Umgestaltung </a:t>
            </a:r>
            <a:r>
              <a:rPr lang="de-DE" sz="1400" b="1" dirty="0" err="1" smtClean="0">
                <a:solidFill>
                  <a:schemeClr val="bg1"/>
                </a:solidFill>
              </a:rPr>
              <a:t>Jöllenbecker</a:t>
            </a:r>
            <a:r>
              <a:rPr lang="de-DE" sz="1400" b="1" dirty="0" smtClean="0">
                <a:solidFill>
                  <a:schemeClr val="bg1"/>
                </a:solidFill>
              </a:rPr>
              <a:t> Straße zw. Bahnhofstraße und Auf der Hufe</a:t>
            </a:r>
          </a:p>
        </p:txBody>
      </p:sp>
    </p:spTree>
    <p:extLst>
      <p:ext uri="{BB962C8B-B14F-4D97-AF65-F5344CB8AC3E}">
        <p14:creationId xmlns:p14="http://schemas.microsoft.com/office/powerpoint/2010/main" val="790187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nn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602882" y="1736133"/>
            <a:ext cx="6626995" cy="402584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0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 smtClean="0"/>
              <a:t>Trennseite</a:t>
            </a:r>
            <a:r>
              <a:rPr lang="en-US" dirty="0" smtClean="0"/>
              <a:t> </a:t>
            </a:r>
            <a:r>
              <a:rPr lang="en-US" dirty="0" err="1" smtClean="0"/>
              <a:t>Blindtext</a:t>
            </a:r>
            <a:endParaRPr lang="en-US" dirty="0" smtClean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2664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_3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5213685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3" name="Bildplatzhalter 7"/>
          <p:cNvSpPr>
            <a:spLocks noGrp="1"/>
          </p:cNvSpPr>
          <p:nvPr>
            <p:ph type="pic" sz="quarter" idx="11"/>
          </p:nvPr>
        </p:nvSpPr>
        <p:spPr>
          <a:xfrm>
            <a:off x="5248442" y="1155700"/>
            <a:ext cx="4657558" cy="2844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4" name="Bildplatzhalter 7"/>
          <p:cNvSpPr>
            <a:spLocks noGrp="1"/>
          </p:cNvSpPr>
          <p:nvPr>
            <p:ph type="pic" sz="quarter" idx="12"/>
          </p:nvPr>
        </p:nvSpPr>
        <p:spPr>
          <a:xfrm>
            <a:off x="5248442" y="4026568"/>
            <a:ext cx="4657558" cy="2808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5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81038" y="630606"/>
            <a:ext cx="7611798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3434250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FOLIE: Inhal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19"/>
          <p:cNvSpPr>
            <a:spLocks noGrp="1" noChangeAspect="1"/>
          </p:cNvSpPr>
          <p:nvPr>
            <p:ph sz="quarter" idx="14" hasCustomPrompt="1"/>
          </p:nvPr>
        </p:nvSpPr>
        <p:spPr>
          <a:xfrm>
            <a:off x="681038" y="1592024"/>
            <a:ext cx="7020000" cy="1000864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Eine Headline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81038" y="630606"/>
            <a:ext cx="7611798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  <p:sp>
        <p:nvSpPr>
          <p:cNvPr id="25" name="Inhaltsplatzhalter 19"/>
          <p:cNvSpPr>
            <a:spLocks noGrp="1"/>
          </p:cNvSpPr>
          <p:nvPr>
            <p:ph sz="quarter" idx="17" hasCustomPrompt="1"/>
          </p:nvPr>
        </p:nvSpPr>
        <p:spPr>
          <a:xfrm>
            <a:off x="681037" y="2817194"/>
            <a:ext cx="6997833" cy="2932905"/>
          </a:xfrm>
          <a:prstGeom prst="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lvl="0"/>
            <a:endParaRPr lang="de-DE" dirty="0" smtClean="0"/>
          </a:p>
        </p:txBody>
      </p:sp>
      <p:sp>
        <p:nvSpPr>
          <p:cNvPr id="26" name="Inhaltsplatzhalter 19"/>
          <p:cNvSpPr>
            <a:spLocks noGrp="1"/>
          </p:cNvSpPr>
          <p:nvPr>
            <p:ph sz="quarter" idx="18" hasCustomPrompt="1"/>
          </p:nvPr>
        </p:nvSpPr>
        <p:spPr>
          <a:xfrm>
            <a:off x="681038" y="6474624"/>
            <a:ext cx="1360988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18.11.2016</a:t>
            </a:r>
            <a:endParaRPr lang="de-DE" dirty="0"/>
          </a:p>
        </p:txBody>
      </p:sp>
      <p:sp>
        <p:nvSpPr>
          <p:cNvPr id="27" name="Inhaltsplatzhalter 19"/>
          <p:cNvSpPr>
            <a:spLocks noGrp="1"/>
          </p:cNvSpPr>
          <p:nvPr>
            <p:ph sz="quarter" idx="19" hasCustomPrompt="1"/>
          </p:nvPr>
        </p:nvSpPr>
        <p:spPr>
          <a:xfrm>
            <a:off x="2497138" y="6474624"/>
            <a:ext cx="3985210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Stadt Bielefeld | Amt für Beispieltext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85952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FOLIE: Inhal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19"/>
          <p:cNvSpPr>
            <a:spLocks noGrp="1" noChangeAspect="1"/>
          </p:cNvSpPr>
          <p:nvPr>
            <p:ph sz="quarter" idx="14" hasCustomPrompt="1"/>
          </p:nvPr>
        </p:nvSpPr>
        <p:spPr>
          <a:xfrm>
            <a:off x="681038" y="1592024"/>
            <a:ext cx="7020000" cy="1000864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Eine Headline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81038" y="630606"/>
            <a:ext cx="7611798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  <p:sp>
        <p:nvSpPr>
          <p:cNvPr id="25" name="Inhaltsplatzhalter 19"/>
          <p:cNvSpPr>
            <a:spLocks noGrp="1"/>
          </p:cNvSpPr>
          <p:nvPr>
            <p:ph sz="quarter" idx="17" hasCustomPrompt="1"/>
          </p:nvPr>
        </p:nvSpPr>
        <p:spPr>
          <a:xfrm>
            <a:off x="681037" y="2817194"/>
            <a:ext cx="6997833" cy="2932905"/>
          </a:xfrm>
          <a:prstGeom prst="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lvl="0"/>
            <a:endParaRPr lang="de-DE" dirty="0" smtClean="0"/>
          </a:p>
        </p:txBody>
      </p:sp>
      <p:sp>
        <p:nvSpPr>
          <p:cNvPr id="26" name="Inhaltsplatzhalter 19"/>
          <p:cNvSpPr>
            <a:spLocks noGrp="1"/>
          </p:cNvSpPr>
          <p:nvPr>
            <p:ph sz="quarter" idx="18" hasCustomPrompt="1"/>
          </p:nvPr>
        </p:nvSpPr>
        <p:spPr>
          <a:xfrm>
            <a:off x="681038" y="6474624"/>
            <a:ext cx="1360988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18.11.2016</a:t>
            </a:r>
            <a:endParaRPr lang="de-DE" dirty="0"/>
          </a:p>
        </p:txBody>
      </p:sp>
      <p:sp>
        <p:nvSpPr>
          <p:cNvPr id="27" name="Inhaltsplatzhalter 19"/>
          <p:cNvSpPr>
            <a:spLocks noGrp="1"/>
          </p:cNvSpPr>
          <p:nvPr>
            <p:ph sz="quarter" idx="19" hasCustomPrompt="1"/>
          </p:nvPr>
        </p:nvSpPr>
        <p:spPr>
          <a:xfrm>
            <a:off x="2497138" y="6474624"/>
            <a:ext cx="3985210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Stadt Bielefeld | Amt für Beispieltext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85952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FOLIE: Inhal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19"/>
          <p:cNvSpPr>
            <a:spLocks noGrp="1" noChangeAspect="1"/>
          </p:cNvSpPr>
          <p:nvPr>
            <p:ph sz="quarter" idx="14" hasCustomPrompt="1"/>
          </p:nvPr>
        </p:nvSpPr>
        <p:spPr>
          <a:xfrm>
            <a:off x="681038" y="1592024"/>
            <a:ext cx="7020000" cy="1000864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Eine Headline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81038" y="630606"/>
            <a:ext cx="7611798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  <p:sp>
        <p:nvSpPr>
          <p:cNvPr id="25" name="Inhaltsplatzhalter 19"/>
          <p:cNvSpPr>
            <a:spLocks noGrp="1"/>
          </p:cNvSpPr>
          <p:nvPr>
            <p:ph sz="quarter" idx="17" hasCustomPrompt="1"/>
          </p:nvPr>
        </p:nvSpPr>
        <p:spPr>
          <a:xfrm>
            <a:off x="681037" y="2817194"/>
            <a:ext cx="6997833" cy="2932905"/>
          </a:xfrm>
          <a:prstGeom prst="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lvl="0"/>
            <a:endParaRPr lang="de-DE" dirty="0" smtClean="0"/>
          </a:p>
        </p:txBody>
      </p:sp>
      <p:sp>
        <p:nvSpPr>
          <p:cNvPr id="26" name="Inhaltsplatzhalter 19"/>
          <p:cNvSpPr>
            <a:spLocks noGrp="1"/>
          </p:cNvSpPr>
          <p:nvPr>
            <p:ph sz="quarter" idx="18" hasCustomPrompt="1"/>
          </p:nvPr>
        </p:nvSpPr>
        <p:spPr>
          <a:xfrm>
            <a:off x="681038" y="6474624"/>
            <a:ext cx="1360988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18.11.2016</a:t>
            </a:r>
            <a:endParaRPr lang="de-DE" dirty="0"/>
          </a:p>
        </p:txBody>
      </p:sp>
      <p:sp>
        <p:nvSpPr>
          <p:cNvPr id="27" name="Inhaltsplatzhalter 19"/>
          <p:cNvSpPr>
            <a:spLocks noGrp="1"/>
          </p:cNvSpPr>
          <p:nvPr>
            <p:ph sz="quarter" idx="19" hasCustomPrompt="1"/>
          </p:nvPr>
        </p:nvSpPr>
        <p:spPr>
          <a:xfrm>
            <a:off x="2497138" y="6474624"/>
            <a:ext cx="3985210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Stadt Bielefeld | Amt für Beispieltext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85952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FOLIE: Inhal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19"/>
          <p:cNvSpPr>
            <a:spLocks noGrp="1" noChangeAspect="1"/>
          </p:cNvSpPr>
          <p:nvPr>
            <p:ph sz="quarter" idx="14" hasCustomPrompt="1"/>
          </p:nvPr>
        </p:nvSpPr>
        <p:spPr>
          <a:xfrm>
            <a:off x="681038" y="1592024"/>
            <a:ext cx="7020000" cy="1000864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Eine Headline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81038" y="630606"/>
            <a:ext cx="7611798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  <p:sp>
        <p:nvSpPr>
          <p:cNvPr id="25" name="Inhaltsplatzhalter 19"/>
          <p:cNvSpPr>
            <a:spLocks noGrp="1"/>
          </p:cNvSpPr>
          <p:nvPr>
            <p:ph sz="quarter" idx="17" hasCustomPrompt="1"/>
          </p:nvPr>
        </p:nvSpPr>
        <p:spPr>
          <a:xfrm>
            <a:off x="681037" y="2817194"/>
            <a:ext cx="6997833" cy="2932905"/>
          </a:xfrm>
          <a:prstGeom prst="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lvl="0"/>
            <a:endParaRPr lang="de-DE" dirty="0" smtClean="0"/>
          </a:p>
        </p:txBody>
      </p:sp>
      <p:sp>
        <p:nvSpPr>
          <p:cNvPr id="26" name="Inhaltsplatzhalter 19"/>
          <p:cNvSpPr>
            <a:spLocks noGrp="1"/>
          </p:cNvSpPr>
          <p:nvPr>
            <p:ph sz="quarter" idx="18" hasCustomPrompt="1"/>
          </p:nvPr>
        </p:nvSpPr>
        <p:spPr>
          <a:xfrm>
            <a:off x="681038" y="6474624"/>
            <a:ext cx="1360988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18.11.2016</a:t>
            </a:r>
            <a:endParaRPr lang="de-DE" dirty="0"/>
          </a:p>
        </p:txBody>
      </p:sp>
      <p:sp>
        <p:nvSpPr>
          <p:cNvPr id="27" name="Inhaltsplatzhalter 19"/>
          <p:cNvSpPr>
            <a:spLocks noGrp="1"/>
          </p:cNvSpPr>
          <p:nvPr>
            <p:ph sz="quarter" idx="19" hasCustomPrompt="1"/>
          </p:nvPr>
        </p:nvSpPr>
        <p:spPr>
          <a:xfrm>
            <a:off x="2497138" y="6474624"/>
            <a:ext cx="3985210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Stadt Bielefeld | Amt für Beispieltext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859520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9" r:id="rId4"/>
    <p:sldLayoutId id="2147483731" r:id="rId5"/>
    <p:sldLayoutId id="2147483732" r:id="rId6"/>
    <p:sldLayoutId id="2147483733" r:id="rId7"/>
    <p:sldLayoutId id="2147483734" r:id="rId8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sz="quarter" idx="16"/>
          </p:nvPr>
        </p:nvSpPr>
        <p:spPr>
          <a:xfrm>
            <a:off x="2955464" y="5779008"/>
            <a:ext cx="1994908" cy="607923"/>
          </a:xfrm>
          <a:solidFill>
            <a:srgbClr val="C00000"/>
          </a:solidFill>
        </p:spPr>
        <p:txBody>
          <a:bodyPr>
            <a:noAutofit/>
          </a:bodyPr>
          <a:lstStyle/>
          <a:p>
            <a:r>
              <a:rPr lang="de-DE" sz="1800" dirty="0" smtClean="0"/>
              <a:t>                            </a:t>
            </a:r>
          </a:p>
        </p:txBody>
      </p:sp>
      <p:sp>
        <p:nvSpPr>
          <p:cNvPr id="9" name="Rechteck 8"/>
          <p:cNvSpPr/>
          <p:nvPr/>
        </p:nvSpPr>
        <p:spPr>
          <a:xfrm>
            <a:off x="2867781" y="2825160"/>
            <a:ext cx="6000647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fontAlgn="auto" hangingPunct="1">
              <a:spcBef>
                <a:spcPts val="0"/>
              </a:spcBef>
              <a:spcAft>
                <a:spcPts val="600"/>
              </a:spcAft>
            </a:pPr>
            <a:r>
              <a:rPr lang="de-DE" sz="3200" b="1" dirty="0" smtClean="0">
                <a:solidFill>
                  <a:prstClr val="white"/>
                </a:solidFill>
                <a:latin typeface="+mn-lt"/>
                <a:cs typeface="Arial" panose="020B0604020202020204" pitchFamily="34" charset="0"/>
              </a:rPr>
              <a:t>Bezirksvertretung  Schildesche</a:t>
            </a:r>
          </a:p>
          <a:p>
            <a:pPr lvl="0" eaLnBrk="1" fontAlgn="auto" hangingPunct="1">
              <a:spcBef>
                <a:spcPts val="0"/>
              </a:spcBef>
              <a:spcAft>
                <a:spcPts val="600"/>
              </a:spcAft>
            </a:pPr>
            <a:r>
              <a:rPr lang="de-DE" sz="3200" b="1" dirty="0" smtClean="0">
                <a:solidFill>
                  <a:prstClr val="white"/>
                </a:solidFill>
                <a:latin typeface="+mn-lt"/>
                <a:cs typeface="Arial" panose="020B0604020202020204" pitchFamily="34" charset="0"/>
              </a:rPr>
              <a:t>Bezirksvertretung Mitte</a:t>
            </a: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DE" sz="3200" b="1" dirty="0" smtClean="0">
                <a:solidFill>
                  <a:prstClr val="white"/>
                </a:solidFill>
                <a:latin typeface="+mn-lt"/>
                <a:cs typeface="Arial" panose="020B0604020202020204" pitchFamily="34" charset="0"/>
              </a:rPr>
              <a:t>16. März 2023 </a:t>
            </a:r>
            <a:endParaRPr lang="de-DE" sz="3200" b="1" dirty="0">
              <a:solidFill>
                <a:prstClr val="white"/>
              </a:solidFill>
              <a:latin typeface="+mn-lt"/>
              <a:cs typeface="Arial" panose="020B0604020202020204" pitchFamily="34" charset="0"/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endParaRPr lang="de-DE" sz="3000" b="1" dirty="0">
              <a:solidFill>
                <a:prstClr val="white"/>
              </a:solidFill>
              <a:latin typeface="+mn-lt"/>
              <a:cs typeface="Arial" panose="020B0604020202020204" pitchFamily="34" charset="0"/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DE" sz="2400" b="1" dirty="0" smtClean="0">
                <a:solidFill>
                  <a:prstClr val="white"/>
                </a:solidFill>
                <a:latin typeface="+mn-lt"/>
                <a:cs typeface="Arial" panose="020B0604020202020204" pitchFamily="34" charset="0"/>
              </a:rPr>
              <a:t>Zukunftsweisende Umgestaltung </a:t>
            </a:r>
            <a:r>
              <a:rPr lang="de-DE" sz="2400" b="1" dirty="0" err="1" smtClean="0">
                <a:solidFill>
                  <a:prstClr val="white"/>
                </a:solidFill>
                <a:latin typeface="+mn-lt"/>
                <a:cs typeface="Arial" panose="020B0604020202020204" pitchFamily="34" charset="0"/>
              </a:rPr>
              <a:t>Jöllenbecker</a:t>
            </a:r>
            <a:r>
              <a:rPr lang="de-DE" sz="2400" b="1" dirty="0" smtClean="0">
                <a:solidFill>
                  <a:prstClr val="white"/>
                </a:solidFill>
                <a:latin typeface="+mn-lt"/>
                <a:cs typeface="Arial" panose="020B0604020202020204" pitchFamily="34" charset="0"/>
              </a:rPr>
              <a:t> Straße zw. Bahnhofstraße und Auf der Hufe</a:t>
            </a:r>
          </a:p>
        </p:txBody>
      </p:sp>
      <p:sp>
        <p:nvSpPr>
          <p:cNvPr id="5" name="Rechteck 4"/>
          <p:cNvSpPr/>
          <p:nvPr/>
        </p:nvSpPr>
        <p:spPr>
          <a:xfrm>
            <a:off x="2867781" y="6410640"/>
            <a:ext cx="255390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fontAlgn="auto" hangingPunct="1">
              <a:spcBef>
                <a:spcPts val="0"/>
              </a:spcBef>
              <a:spcAft>
                <a:spcPts val="600"/>
              </a:spcAft>
            </a:pPr>
            <a:r>
              <a:rPr lang="de-DE" sz="1200" dirty="0" smtClean="0">
                <a:solidFill>
                  <a:prstClr val="white"/>
                </a:solidFill>
                <a:latin typeface="+mn-lt"/>
                <a:cs typeface="Arial" panose="020B0604020202020204" pitchFamily="34" charset="0"/>
              </a:rPr>
              <a:t>Stand: 8. März 2023</a:t>
            </a:r>
            <a:endParaRPr lang="de-DE" sz="1200" dirty="0">
              <a:solidFill>
                <a:prstClr val="white"/>
              </a:solidFill>
              <a:latin typeface="+mn-lt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41"/>
          <p:cNvSpPr txBox="1">
            <a:spLocks noChangeArrowheads="1"/>
          </p:cNvSpPr>
          <p:nvPr/>
        </p:nvSpPr>
        <p:spPr bwMode="auto">
          <a:xfrm>
            <a:off x="606507" y="1275297"/>
            <a:ext cx="4956895" cy="1646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400" b="1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Anlass</a:t>
            </a:r>
          </a:p>
          <a:p>
            <a:endParaRPr lang="de-DE" sz="1200" dirty="0" smtClean="0">
              <a:solidFill>
                <a:prstClr val="black"/>
              </a:solidFill>
              <a:latin typeface="+mn-lt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2000" b="1" dirty="0" smtClean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Radverkehrskonzept der Stadt Bielefeld (DS-Nr. 10675/2014-2020)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2000" b="1" dirty="0" smtClean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Maßnahmen 101, 291, 292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4748" y="1421575"/>
            <a:ext cx="3501758" cy="4985455"/>
          </a:xfrm>
          <a:prstGeom prst="rect">
            <a:avLst/>
          </a:prstGeom>
        </p:spPr>
      </p:pic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606507" y="3325478"/>
            <a:ext cx="533228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400" b="1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Ziele  </a:t>
            </a:r>
          </a:p>
          <a:p>
            <a:endParaRPr lang="de-DE" sz="1200" dirty="0" smtClean="0">
              <a:solidFill>
                <a:prstClr val="black"/>
              </a:solidFill>
              <a:latin typeface="+mn-lt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2000" b="1" dirty="0" smtClean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Unfallauffälligkeiten beseitigen und Verkehrssicherheit erhöhen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2000" b="1" dirty="0" smtClean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Angemessene Straßenraumgestaltung herstellen (u. a. Begrünung)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2000" b="1" dirty="0" smtClean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Nutzergerechte Fuß- und Radverkehrsinfrastruktur herstellen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2000" b="1" dirty="0" smtClean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Infrastruktur erneuern (Straße, Kanal, Versorgungsleitungen)</a:t>
            </a:r>
          </a:p>
        </p:txBody>
      </p:sp>
      <p:sp>
        <p:nvSpPr>
          <p:cNvPr id="2" name="Freihandform 1"/>
          <p:cNvSpPr/>
          <p:nvPr/>
        </p:nvSpPr>
        <p:spPr>
          <a:xfrm>
            <a:off x="7546206" y="3272589"/>
            <a:ext cx="115503" cy="413887"/>
          </a:xfrm>
          <a:custGeom>
            <a:avLst/>
            <a:gdLst>
              <a:gd name="connsiteX0" fmla="*/ 115503 w 115503"/>
              <a:gd name="connsiteY0" fmla="*/ 413887 h 413887"/>
              <a:gd name="connsiteX1" fmla="*/ 77002 w 115503"/>
              <a:gd name="connsiteY1" fmla="*/ 346510 h 413887"/>
              <a:gd name="connsiteX2" fmla="*/ 67377 w 115503"/>
              <a:gd name="connsiteY2" fmla="*/ 308009 h 413887"/>
              <a:gd name="connsiteX3" fmla="*/ 19251 w 115503"/>
              <a:gd name="connsiteY3" fmla="*/ 259883 h 413887"/>
              <a:gd name="connsiteX4" fmla="*/ 9626 w 115503"/>
              <a:gd name="connsiteY4" fmla="*/ 211756 h 413887"/>
              <a:gd name="connsiteX5" fmla="*/ 19251 w 115503"/>
              <a:gd name="connsiteY5" fmla="*/ 134754 h 413887"/>
              <a:gd name="connsiteX6" fmla="*/ 0 w 115503"/>
              <a:gd name="connsiteY6" fmla="*/ 0 h 413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5503" h="413887">
                <a:moveTo>
                  <a:pt x="115503" y="413887"/>
                </a:moveTo>
                <a:lnTo>
                  <a:pt x="77002" y="346510"/>
                </a:lnTo>
                <a:cubicBezTo>
                  <a:pt x="68981" y="328864"/>
                  <a:pt x="77002" y="322447"/>
                  <a:pt x="67377" y="308009"/>
                </a:cubicBezTo>
                <a:cubicBezTo>
                  <a:pt x="57752" y="293571"/>
                  <a:pt x="28876" y="275925"/>
                  <a:pt x="19251" y="259883"/>
                </a:cubicBezTo>
                <a:cubicBezTo>
                  <a:pt x="9626" y="243841"/>
                  <a:pt x="9626" y="232611"/>
                  <a:pt x="9626" y="211756"/>
                </a:cubicBezTo>
                <a:cubicBezTo>
                  <a:pt x="9626" y="190901"/>
                  <a:pt x="20855" y="170047"/>
                  <a:pt x="19251" y="134754"/>
                </a:cubicBezTo>
                <a:cubicBezTo>
                  <a:pt x="17647" y="99461"/>
                  <a:pt x="8823" y="49730"/>
                  <a:pt x="0" y="0"/>
                </a:cubicBezTo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4916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41"/>
          <p:cNvSpPr txBox="1">
            <a:spLocks noChangeArrowheads="1"/>
          </p:cNvSpPr>
          <p:nvPr/>
        </p:nvSpPr>
        <p:spPr bwMode="auto">
          <a:xfrm>
            <a:off x="606507" y="1275297"/>
            <a:ext cx="2801341" cy="364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400" b="1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Planungsraum</a:t>
            </a:r>
          </a:p>
          <a:p>
            <a:endParaRPr lang="de-DE" altLang="de-DE" sz="1200" b="1" dirty="0">
              <a:solidFill>
                <a:srgbClr val="C00000"/>
              </a:solidFill>
              <a:latin typeface="+mn-lt"/>
              <a:cs typeface="Arial" panose="020B0604020202020204" pitchFamily="34" charset="0"/>
            </a:endParaRPr>
          </a:p>
          <a:p>
            <a:pPr marL="182563" indent="-18256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altLang="de-DE" sz="2000" b="1" dirty="0" smtClean="0">
                <a:solidFill>
                  <a:srgbClr val="FF6600"/>
                </a:solidFill>
                <a:latin typeface="+mn-lt"/>
                <a:cs typeface="Arial" panose="020B0604020202020204" pitchFamily="34" charset="0"/>
              </a:rPr>
              <a:t>Unfallhäufungsstellen</a:t>
            </a:r>
          </a:p>
          <a:p>
            <a:pPr marL="539750" lvl="1" indent="-357188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altLang="de-DE" sz="2000" b="1" dirty="0" smtClean="0">
                <a:latin typeface="+mn-lt"/>
                <a:cs typeface="Arial" panose="020B0604020202020204" pitchFamily="34" charset="0"/>
              </a:rPr>
              <a:t>Kreuzung Am Güterbahnhof / Mindener Straße</a:t>
            </a:r>
          </a:p>
          <a:p>
            <a:pPr marL="539750" lvl="1" indent="-357188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altLang="de-DE" sz="2000" b="1" dirty="0" smtClean="0">
                <a:latin typeface="+mn-lt"/>
                <a:cs typeface="Arial" panose="020B0604020202020204" pitchFamily="34" charset="0"/>
              </a:rPr>
              <a:t>Einmündung Bremer Straße</a:t>
            </a:r>
            <a:endParaRPr lang="de-DE" altLang="de-DE" sz="2000" b="1" dirty="0">
              <a:latin typeface="+mn-lt"/>
              <a:cs typeface="Arial" panose="020B0604020202020204" pitchFamily="34" charset="0"/>
            </a:endParaRPr>
          </a:p>
          <a:p>
            <a:pPr marL="182563" indent="-18256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altLang="de-DE" sz="2000" b="1" dirty="0" smtClean="0">
                <a:latin typeface="+mn-lt"/>
                <a:cs typeface="Arial" panose="020B0604020202020204" pitchFamily="34" charset="0"/>
              </a:rPr>
              <a:t>Unfallauffälligkeiten im gesamten Streckenverlauf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1260" y="1429262"/>
            <a:ext cx="3628423" cy="5196884"/>
          </a:xfrm>
          <a:prstGeom prst="rect">
            <a:avLst/>
          </a:prstGeom>
        </p:spPr>
      </p:pic>
      <p:sp>
        <p:nvSpPr>
          <p:cNvPr id="14" name="Textfeld 13"/>
          <p:cNvSpPr txBox="1"/>
          <p:nvPr/>
        </p:nvSpPr>
        <p:spPr>
          <a:xfrm rot="1204070">
            <a:off x="4231937" y="3297797"/>
            <a:ext cx="86787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Bremer Straße</a:t>
            </a:r>
            <a:endParaRPr lang="de-DE" sz="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extfeld 14"/>
          <p:cNvSpPr txBox="1"/>
          <p:nvPr/>
        </p:nvSpPr>
        <p:spPr>
          <a:xfrm rot="18381208">
            <a:off x="4303328" y="2146928"/>
            <a:ext cx="86787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Apfelstraße</a:t>
            </a:r>
            <a:endParaRPr lang="de-DE" sz="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Textfeld 15"/>
          <p:cNvSpPr txBox="1"/>
          <p:nvPr/>
        </p:nvSpPr>
        <p:spPr>
          <a:xfrm rot="19888053">
            <a:off x="4214619" y="4625426"/>
            <a:ext cx="86787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Siegfriedstraße</a:t>
            </a:r>
            <a:endParaRPr lang="de-DE" sz="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Ellipse 1"/>
          <p:cNvSpPr/>
          <p:nvPr/>
        </p:nvSpPr>
        <p:spPr>
          <a:xfrm>
            <a:off x="5110434" y="5698156"/>
            <a:ext cx="353629" cy="375385"/>
          </a:xfrm>
          <a:prstGeom prst="ellipse">
            <a:avLst/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Ellipse 12"/>
          <p:cNvSpPr/>
          <p:nvPr/>
        </p:nvSpPr>
        <p:spPr>
          <a:xfrm>
            <a:off x="3942217" y="3155438"/>
            <a:ext cx="353629" cy="375385"/>
          </a:xfrm>
          <a:prstGeom prst="ellipse">
            <a:avLst/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reihandform 5"/>
          <p:cNvSpPr/>
          <p:nvPr/>
        </p:nvSpPr>
        <p:spPr>
          <a:xfrm>
            <a:off x="3731516" y="2425566"/>
            <a:ext cx="981777" cy="679641"/>
          </a:xfrm>
          <a:custGeom>
            <a:avLst/>
            <a:gdLst>
              <a:gd name="connsiteX0" fmla="*/ 0 w 981777"/>
              <a:gd name="connsiteY0" fmla="*/ 452388 h 679641"/>
              <a:gd name="connsiteX1" fmla="*/ 231006 w 981777"/>
              <a:gd name="connsiteY1" fmla="*/ 317634 h 679641"/>
              <a:gd name="connsiteX2" fmla="*/ 336884 w 981777"/>
              <a:gd name="connsiteY2" fmla="*/ 221381 h 679641"/>
              <a:gd name="connsiteX3" fmla="*/ 404261 w 981777"/>
              <a:gd name="connsiteY3" fmla="*/ 202131 h 679641"/>
              <a:gd name="connsiteX4" fmla="*/ 423512 w 981777"/>
              <a:gd name="connsiteY4" fmla="*/ 202131 h 679641"/>
              <a:gd name="connsiteX5" fmla="*/ 442762 w 981777"/>
              <a:gd name="connsiteY5" fmla="*/ 336885 h 679641"/>
              <a:gd name="connsiteX6" fmla="*/ 462013 w 981777"/>
              <a:gd name="connsiteY6" fmla="*/ 519765 h 679641"/>
              <a:gd name="connsiteX7" fmla="*/ 462013 w 981777"/>
              <a:gd name="connsiteY7" fmla="*/ 673769 h 679641"/>
              <a:gd name="connsiteX8" fmla="*/ 481263 w 981777"/>
              <a:gd name="connsiteY8" fmla="*/ 635268 h 679641"/>
              <a:gd name="connsiteX9" fmla="*/ 596766 w 981777"/>
              <a:gd name="connsiteY9" fmla="*/ 519765 h 679641"/>
              <a:gd name="connsiteX10" fmla="*/ 875899 w 981777"/>
              <a:gd name="connsiteY10" fmla="*/ 144379 h 679641"/>
              <a:gd name="connsiteX11" fmla="*/ 981777 w 981777"/>
              <a:gd name="connsiteY11" fmla="*/ 0 h 679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81777" h="679641">
                <a:moveTo>
                  <a:pt x="0" y="452388"/>
                </a:moveTo>
                <a:cubicBezTo>
                  <a:pt x="87429" y="404261"/>
                  <a:pt x="174859" y="356135"/>
                  <a:pt x="231006" y="317634"/>
                </a:cubicBezTo>
                <a:cubicBezTo>
                  <a:pt x="287153" y="279133"/>
                  <a:pt x="308008" y="240631"/>
                  <a:pt x="336884" y="221381"/>
                </a:cubicBezTo>
                <a:cubicBezTo>
                  <a:pt x="365760" y="202131"/>
                  <a:pt x="404261" y="202131"/>
                  <a:pt x="404261" y="202131"/>
                </a:cubicBezTo>
                <a:cubicBezTo>
                  <a:pt x="418699" y="198923"/>
                  <a:pt x="417095" y="179672"/>
                  <a:pt x="423512" y="202131"/>
                </a:cubicBezTo>
                <a:cubicBezTo>
                  <a:pt x="429929" y="224590"/>
                  <a:pt x="436345" y="283946"/>
                  <a:pt x="442762" y="336885"/>
                </a:cubicBezTo>
                <a:cubicBezTo>
                  <a:pt x="449179" y="389824"/>
                  <a:pt x="458805" y="463618"/>
                  <a:pt x="462013" y="519765"/>
                </a:cubicBezTo>
                <a:cubicBezTo>
                  <a:pt x="465221" y="575912"/>
                  <a:pt x="458805" y="654519"/>
                  <a:pt x="462013" y="673769"/>
                </a:cubicBezTo>
                <a:cubicBezTo>
                  <a:pt x="465221" y="693020"/>
                  <a:pt x="458804" y="660935"/>
                  <a:pt x="481263" y="635268"/>
                </a:cubicBezTo>
                <a:cubicBezTo>
                  <a:pt x="503722" y="609601"/>
                  <a:pt x="530993" y="601580"/>
                  <a:pt x="596766" y="519765"/>
                </a:cubicBezTo>
                <a:cubicBezTo>
                  <a:pt x="662539" y="437950"/>
                  <a:pt x="811730" y="231007"/>
                  <a:pt x="875899" y="144379"/>
                </a:cubicBezTo>
                <a:cubicBezTo>
                  <a:pt x="940068" y="57751"/>
                  <a:pt x="960922" y="28875"/>
                  <a:pt x="981777" y="0"/>
                </a:cubicBezTo>
              </a:path>
            </a:pathLst>
          </a:custGeom>
          <a:noFill/>
          <a:ln w="3810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Textfeld 16"/>
          <p:cNvSpPr txBox="1"/>
          <p:nvPr/>
        </p:nvSpPr>
        <p:spPr>
          <a:xfrm>
            <a:off x="3562923" y="1439535"/>
            <a:ext cx="1732548" cy="276999"/>
          </a:xfrm>
          <a:prstGeom prst="rect">
            <a:avLst/>
          </a:prstGeom>
          <a:solidFill>
            <a:schemeClr val="bg1"/>
          </a:solidFill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de-DE" sz="1200" dirty="0" smtClean="0"/>
              <a:t>Stadtbezirk Schildesche</a:t>
            </a:r>
            <a:endParaRPr lang="de-DE" sz="1200" dirty="0"/>
          </a:p>
        </p:txBody>
      </p:sp>
      <p:sp>
        <p:nvSpPr>
          <p:cNvPr id="18" name="Textfeld 17"/>
          <p:cNvSpPr txBox="1"/>
          <p:nvPr/>
        </p:nvSpPr>
        <p:spPr>
          <a:xfrm>
            <a:off x="4984219" y="3418216"/>
            <a:ext cx="1288367" cy="276999"/>
          </a:xfrm>
          <a:prstGeom prst="rect">
            <a:avLst/>
          </a:prstGeom>
          <a:solidFill>
            <a:schemeClr val="bg1"/>
          </a:solidFill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de-DE" sz="1200" dirty="0" smtClean="0"/>
              <a:t>Stadtbezirk Mitte</a:t>
            </a:r>
            <a:endParaRPr lang="de-DE" sz="1200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5753" y="1431505"/>
            <a:ext cx="2935013" cy="5194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73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41"/>
          <p:cNvSpPr txBox="1">
            <a:spLocks noChangeArrowheads="1"/>
          </p:cNvSpPr>
          <p:nvPr/>
        </p:nvSpPr>
        <p:spPr bwMode="auto">
          <a:xfrm>
            <a:off x="606507" y="1275297"/>
            <a:ext cx="4889519" cy="3954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400" b="1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Planungsraum</a:t>
            </a:r>
          </a:p>
          <a:p>
            <a:endParaRPr lang="de-DE" altLang="de-DE" sz="1200" b="1" dirty="0">
              <a:solidFill>
                <a:srgbClr val="C00000"/>
              </a:solidFill>
              <a:latin typeface="+mn-lt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altLang="de-DE" sz="2000" b="1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Funktionale Mängel Fuß-/Radverkehr</a:t>
            </a:r>
          </a:p>
          <a:p>
            <a:pPr marL="698500" lvl="1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altLang="de-DE" sz="2000" b="1" dirty="0" smtClean="0">
                <a:latin typeface="+mn-lt"/>
                <a:cs typeface="Arial" panose="020B0604020202020204" pitchFamily="34" charset="0"/>
              </a:rPr>
              <a:t>Gesamte Strecke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altLang="de-DE" sz="2000" b="1" dirty="0" smtClean="0">
                <a:solidFill>
                  <a:srgbClr val="00B050"/>
                </a:solidFill>
                <a:cs typeface="Arial" panose="020B0604020202020204" pitchFamily="34" charset="0"/>
              </a:rPr>
              <a:t>Straßenbautechnische Erneuerung</a:t>
            </a:r>
            <a:endParaRPr lang="de-DE" altLang="de-DE" sz="2000" b="1" dirty="0">
              <a:solidFill>
                <a:srgbClr val="00B050"/>
              </a:solidFill>
              <a:cs typeface="Arial" panose="020B0604020202020204" pitchFamily="34" charset="0"/>
            </a:endParaRPr>
          </a:p>
          <a:p>
            <a:pPr marL="698500" lvl="1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altLang="de-DE" sz="2000" b="1" dirty="0" smtClean="0">
                <a:cs typeface="Arial" panose="020B0604020202020204" pitchFamily="34" charset="0"/>
              </a:rPr>
              <a:t>Bahnhofstraße – Mindener Straße</a:t>
            </a:r>
          </a:p>
          <a:p>
            <a:pPr marL="698500" lvl="1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altLang="de-DE" sz="2000" b="1" dirty="0" smtClean="0">
                <a:cs typeface="Arial" panose="020B0604020202020204" pitchFamily="34" charset="0"/>
              </a:rPr>
              <a:t>Weststraße – Bremer Straße</a:t>
            </a:r>
            <a:endParaRPr lang="de-DE" altLang="de-DE" sz="2000" b="1" dirty="0"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altLang="de-DE" sz="2000" b="1" dirty="0" smtClean="0">
                <a:solidFill>
                  <a:srgbClr val="7030A0"/>
                </a:solidFill>
                <a:cs typeface="Arial" panose="020B0604020202020204" pitchFamily="34" charset="0"/>
              </a:rPr>
              <a:t>Erneuerung Kanalisation</a:t>
            </a:r>
            <a:endParaRPr lang="de-DE" altLang="de-DE" sz="2000" b="1" dirty="0">
              <a:solidFill>
                <a:srgbClr val="7030A0"/>
              </a:solidFill>
              <a:cs typeface="Arial" panose="020B0604020202020204" pitchFamily="34" charset="0"/>
            </a:endParaRPr>
          </a:p>
          <a:p>
            <a:pPr marL="698500" lvl="1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altLang="de-DE" sz="2000" b="1" dirty="0" err="1" smtClean="0">
                <a:cs typeface="Arial" panose="020B0604020202020204" pitchFamily="34" charset="0"/>
              </a:rPr>
              <a:t>Melanchthonstraße</a:t>
            </a:r>
            <a:r>
              <a:rPr lang="de-DE" altLang="de-DE" sz="2000" b="1" dirty="0" smtClean="0">
                <a:cs typeface="Arial" panose="020B0604020202020204" pitchFamily="34" charset="0"/>
              </a:rPr>
              <a:t> – Bremer Straße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altLang="de-DE" sz="2000" b="1" dirty="0" smtClean="0">
                <a:solidFill>
                  <a:srgbClr val="0070C0"/>
                </a:solidFill>
                <a:cs typeface="Arial" panose="020B0604020202020204" pitchFamily="34" charset="0"/>
              </a:rPr>
              <a:t>Erstellung Bahnunterführung für den Fuß-/Radverkehr</a:t>
            </a:r>
            <a:endParaRPr lang="de-DE" altLang="de-DE" sz="2000" b="1" dirty="0" smtClean="0">
              <a:solidFill>
                <a:srgbClr val="0070C0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6026" y="1429262"/>
            <a:ext cx="3628423" cy="5196884"/>
          </a:xfrm>
          <a:prstGeom prst="rect">
            <a:avLst/>
          </a:prstGeom>
        </p:spPr>
      </p:pic>
      <p:sp>
        <p:nvSpPr>
          <p:cNvPr id="4" name="Freihandform 3"/>
          <p:cNvSpPr/>
          <p:nvPr/>
        </p:nvSpPr>
        <p:spPr>
          <a:xfrm>
            <a:off x="6042812" y="3320716"/>
            <a:ext cx="126980" cy="770021"/>
          </a:xfrm>
          <a:custGeom>
            <a:avLst/>
            <a:gdLst>
              <a:gd name="connsiteX0" fmla="*/ 126980 w 126980"/>
              <a:gd name="connsiteY0" fmla="*/ 770021 h 770021"/>
              <a:gd name="connsiteX1" fmla="*/ 88479 w 126980"/>
              <a:gd name="connsiteY1" fmla="*/ 567890 h 770021"/>
              <a:gd name="connsiteX2" fmla="*/ 59604 w 126980"/>
              <a:gd name="connsiteY2" fmla="*/ 452387 h 770021"/>
              <a:gd name="connsiteX3" fmla="*/ 21102 w 126980"/>
              <a:gd name="connsiteY3" fmla="*/ 269507 h 770021"/>
              <a:gd name="connsiteX4" fmla="*/ 1852 w 126980"/>
              <a:gd name="connsiteY4" fmla="*/ 96252 h 770021"/>
              <a:gd name="connsiteX5" fmla="*/ 1852 w 126980"/>
              <a:gd name="connsiteY5" fmla="*/ 0 h 770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6980" h="770021">
                <a:moveTo>
                  <a:pt x="126980" y="770021"/>
                </a:moveTo>
                <a:cubicBezTo>
                  <a:pt x="113344" y="695425"/>
                  <a:pt x="99708" y="620829"/>
                  <a:pt x="88479" y="567890"/>
                </a:cubicBezTo>
                <a:cubicBezTo>
                  <a:pt x="77250" y="514951"/>
                  <a:pt x="70833" y="502117"/>
                  <a:pt x="59604" y="452387"/>
                </a:cubicBezTo>
                <a:cubicBezTo>
                  <a:pt x="48375" y="402657"/>
                  <a:pt x="30727" y="328863"/>
                  <a:pt x="21102" y="269507"/>
                </a:cubicBezTo>
                <a:cubicBezTo>
                  <a:pt x="11477" y="210151"/>
                  <a:pt x="5060" y="141170"/>
                  <a:pt x="1852" y="96252"/>
                </a:cubicBezTo>
                <a:cubicBezTo>
                  <a:pt x="-1356" y="51334"/>
                  <a:pt x="248" y="25667"/>
                  <a:pt x="1852" y="0"/>
                </a:cubicBezTo>
              </a:path>
            </a:pathLst>
          </a:custGeom>
          <a:noFill/>
          <a:ln w="508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Freihandform 4"/>
          <p:cNvSpPr/>
          <p:nvPr/>
        </p:nvSpPr>
        <p:spPr>
          <a:xfrm>
            <a:off x="7310237" y="5832910"/>
            <a:ext cx="317634" cy="164041"/>
          </a:xfrm>
          <a:custGeom>
            <a:avLst/>
            <a:gdLst>
              <a:gd name="connsiteX0" fmla="*/ 317634 w 317634"/>
              <a:gd name="connsiteY0" fmla="*/ 134753 h 164041"/>
              <a:gd name="connsiteX1" fmla="*/ 202131 w 317634"/>
              <a:gd name="connsiteY1" fmla="*/ 163629 h 164041"/>
              <a:gd name="connsiteX2" fmla="*/ 125128 w 317634"/>
              <a:gd name="connsiteY2" fmla="*/ 115503 h 164041"/>
              <a:gd name="connsiteX3" fmla="*/ 48126 w 317634"/>
              <a:gd name="connsiteY3" fmla="*/ 48126 h 164041"/>
              <a:gd name="connsiteX4" fmla="*/ 0 w 317634"/>
              <a:gd name="connsiteY4" fmla="*/ 0 h 164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7634" h="164041">
                <a:moveTo>
                  <a:pt x="317634" y="134753"/>
                </a:moveTo>
                <a:cubicBezTo>
                  <a:pt x="275924" y="150795"/>
                  <a:pt x="234215" y="166837"/>
                  <a:pt x="202131" y="163629"/>
                </a:cubicBezTo>
                <a:cubicBezTo>
                  <a:pt x="170047" y="160421"/>
                  <a:pt x="150795" y="134754"/>
                  <a:pt x="125128" y="115503"/>
                </a:cubicBezTo>
                <a:cubicBezTo>
                  <a:pt x="99460" y="96252"/>
                  <a:pt x="68981" y="67376"/>
                  <a:pt x="48126" y="48126"/>
                </a:cubicBezTo>
                <a:cubicBezTo>
                  <a:pt x="27271" y="28876"/>
                  <a:pt x="13635" y="14438"/>
                  <a:pt x="0" y="0"/>
                </a:cubicBezTo>
              </a:path>
            </a:pathLst>
          </a:cu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Freihandform 10"/>
          <p:cNvSpPr/>
          <p:nvPr/>
        </p:nvSpPr>
        <p:spPr>
          <a:xfrm>
            <a:off x="6256420" y="3320716"/>
            <a:ext cx="899781" cy="1953928"/>
          </a:xfrm>
          <a:custGeom>
            <a:avLst/>
            <a:gdLst>
              <a:gd name="connsiteX0" fmla="*/ 899781 w 899781"/>
              <a:gd name="connsiteY0" fmla="*/ 1953928 h 1953928"/>
              <a:gd name="connsiteX1" fmla="*/ 803528 w 899781"/>
              <a:gd name="connsiteY1" fmla="*/ 1809549 h 1953928"/>
              <a:gd name="connsiteX2" fmla="*/ 688025 w 899781"/>
              <a:gd name="connsiteY2" fmla="*/ 1578543 h 1953928"/>
              <a:gd name="connsiteX3" fmla="*/ 601398 w 899781"/>
              <a:gd name="connsiteY3" fmla="*/ 1395663 h 1953928"/>
              <a:gd name="connsiteX4" fmla="*/ 543646 w 899781"/>
              <a:gd name="connsiteY4" fmla="*/ 1289785 h 1953928"/>
              <a:gd name="connsiteX5" fmla="*/ 476269 w 899781"/>
              <a:gd name="connsiteY5" fmla="*/ 1212783 h 1953928"/>
              <a:gd name="connsiteX6" fmla="*/ 341516 w 899781"/>
              <a:gd name="connsiteY6" fmla="*/ 1106905 h 1953928"/>
              <a:gd name="connsiteX7" fmla="*/ 245263 w 899781"/>
              <a:gd name="connsiteY7" fmla="*/ 1010652 h 1953928"/>
              <a:gd name="connsiteX8" fmla="*/ 177886 w 899781"/>
              <a:gd name="connsiteY8" fmla="*/ 962526 h 1953928"/>
              <a:gd name="connsiteX9" fmla="*/ 149010 w 899781"/>
              <a:gd name="connsiteY9" fmla="*/ 895149 h 1953928"/>
              <a:gd name="connsiteX10" fmla="*/ 120135 w 899781"/>
              <a:gd name="connsiteY10" fmla="*/ 770021 h 1953928"/>
              <a:gd name="connsiteX11" fmla="*/ 91259 w 899781"/>
              <a:gd name="connsiteY11" fmla="*/ 567890 h 1953928"/>
              <a:gd name="connsiteX12" fmla="*/ 52758 w 899781"/>
              <a:gd name="connsiteY12" fmla="*/ 375385 h 1953928"/>
              <a:gd name="connsiteX13" fmla="*/ 4631 w 899781"/>
              <a:gd name="connsiteY13" fmla="*/ 202130 h 1953928"/>
              <a:gd name="connsiteX14" fmla="*/ 4631 w 899781"/>
              <a:gd name="connsiteY14" fmla="*/ 0 h 195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899781" h="1953928">
                <a:moveTo>
                  <a:pt x="899781" y="1953928"/>
                </a:moveTo>
                <a:cubicBezTo>
                  <a:pt x="869301" y="1913020"/>
                  <a:pt x="838821" y="1872113"/>
                  <a:pt x="803528" y="1809549"/>
                </a:cubicBezTo>
                <a:cubicBezTo>
                  <a:pt x="768235" y="1746985"/>
                  <a:pt x="721713" y="1647524"/>
                  <a:pt x="688025" y="1578543"/>
                </a:cubicBezTo>
                <a:cubicBezTo>
                  <a:pt x="654337" y="1509562"/>
                  <a:pt x="625461" y="1443789"/>
                  <a:pt x="601398" y="1395663"/>
                </a:cubicBezTo>
                <a:cubicBezTo>
                  <a:pt x="577335" y="1347537"/>
                  <a:pt x="564501" y="1320265"/>
                  <a:pt x="543646" y="1289785"/>
                </a:cubicBezTo>
                <a:cubicBezTo>
                  <a:pt x="522791" y="1259305"/>
                  <a:pt x="509957" y="1243263"/>
                  <a:pt x="476269" y="1212783"/>
                </a:cubicBezTo>
                <a:cubicBezTo>
                  <a:pt x="442581" y="1182303"/>
                  <a:pt x="380017" y="1140593"/>
                  <a:pt x="341516" y="1106905"/>
                </a:cubicBezTo>
                <a:cubicBezTo>
                  <a:pt x="303015" y="1073217"/>
                  <a:pt x="272535" y="1034715"/>
                  <a:pt x="245263" y="1010652"/>
                </a:cubicBezTo>
                <a:cubicBezTo>
                  <a:pt x="217991" y="986589"/>
                  <a:pt x="193928" y="981776"/>
                  <a:pt x="177886" y="962526"/>
                </a:cubicBezTo>
                <a:cubicBezTo>
                  <a:pt x="161844" y="943276"/>
                  <a:pt x="158635" y="927233"/>
                  <a:pt x="149010" y="895149"/>
                </a:cubicBezTo>
                <a:cubicBezTo>
                  <a:pt x="139385" y="863065"/>
                  <a:pt x="129760" y="824564"/>
                  <a:pt x="120135" y="770021"/>
                </a:cubicBezTo>
                <a:cubicBezTo>
                  <a:pt x="110510" y="715478"/>
                  <a:pt x="102488" y="633663"/>
                  <a:pt x="91259" y="567890"/>
                </a:cubicBezTo>
                <a:cubicBezTo>
                  <a:pt x="80029" y="502117"/>
                  <a:pt x="67196" y="436345"/>
                  <a:pt x="52758" y="375385"/>
                </a:cubicBezTo>
                <a:cubicBezTo>
                  <a:pt x="38320" y="314425"/>
                  <a:pt x="12652" y="264694"/>
                  <a:pt x="4631" y="202130"/>
                </a:cubicBezTo>
                <a:cubicBezTo>
                  <a:pt x="-3390" y="139566"/>
                  <a:pt x="620" y="69783"/>
                  <a:pt x="4631" y="0"/>
                </a:cubicBezTo>
              </a:path>
            </a:pathLst>
          </a:cu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/>
          <p:cNvSpPr txBox="1"/>
          <p:nvPr/>
        </p:nvSpPr>
        <p:spPr>
          <a:xfrm>
            <a:off x="5630778" y="3590223"/>
            <a:ext cx="231006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1200" dirty="0" smtClean="0"/>
              <a:t>Gesamtstreckenlänge: rd. 1800 m</a:t>
            </a:r>
            <a:endParaRPr lang="de-DE" sz="1200" dirty="0"/>
          </a:p>
        </p:txBody>
      </p:sp>
      <p:sp>
        <p:nvSpPr>
          <p:cNvPr id="14" name="Textfeld 13"/>
          <p:cNvSpPr txBox="1"/>
          <p:nvPr/>
        </p:nvSpPr>
        <p:spPr>
          <a:xfrm rot="1204070">
            <a:off x="6246703" y="3297797"/>
            <a:ext cx="86787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Bremer Straße</a:t>
            </a:r>
            <a:endParaRPr lang="de-DE" sz="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extfeld 14"/>
          <p:cNvSpPr txBox="1"/>
          <p:nvPr/>
        </p:nvSpPr>
        <p:spPr>
          <a:xfrm rot="18381208">
            <a:off x="6318094" y="2146928"/>
            <a:ext cx="86787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Apfelstraße</a:t>
            </a:r>
            <a:endParaRPr lang="de-DE" sz="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Textfeld 15"/>
          <p:cNvSpPr txBox="1"/>
          <p:nvPr/>
        </p:nvSpPr>
        <p:spPr>
          <a:xfrm rot="19888053">
            <a:off x="6229385" y="4625426"/>
            <a:ext cx="86787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Siegfriedstraße</a:t>
            </a:r>
            <a:endParaRPr lang="de-DE" sz="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28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7472665" y="4661834"/>
            <a:ext cx="1828800" cy="43037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3" name="Textfeld 12"/>
          <p:cNvSpPr txBox="1"/>
          <p:nvPr/>
        </p:nvSpPr>
        <p:spPr>
          <a:xfrm>
            <a:off x="9175284" y="4790693"/>
            <a:ext cx="488080" cy="6764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6160972" y="3893478"/>
            <a:ext cx="488080" cy="6764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0" name="Text Box 41"/>
          <p:cNvSpPr txBox="1">
            <a:spLocks noChangeArrowheads="1"/>
          </p:cNvSpPr>
          <p:nvPr/>
        </p:nvSpPr>
        <p:spPr bwMode="auto">
          <a:xfrm>
            <a:off x="606507" y="1275297"/>
            <a:ext cx="787335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400" b="1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Straßenraum  </a:t>
            </a:r>
          </a:p>
          <a:p>
            <a:endParaRPr lang="de-DE" sz="1200" dirty="0" smtClean="0">
              <a:solidFill>
                <a:prstClr val="black"/>
              </a:solidFill>
              <a:latin typeface="+mn-lt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2000" b="1" dirty="0" smtClean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Unzureichende Fuß-/Radverkehrsanlagen im Bestand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1600" b="1" dirty="0" smtClean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Stadtauswärts: Zu schmale Schutzstreifen ohne Sicherheitsraum zum Parkstreifen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1600" b="1" dirty="0" smtClean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Stadteinwärts: Mischung Fuß- und Radverkehr (Gehweg, Radverkehr frei)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1600" b="1" dirty="0" smtClean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Mittelinseln zu schmal und zu kurz (nicht barrierefrei)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2000" b="1" dirty="0" smtClean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Erreichen der Projektziele nur bei Aufgabe Parkstreifen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756386" y="6132090"/>
            <a:ext cx="364396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1200" dirty="0" err="1" smtClean="0"/>
              <a:t>Jöllenbecker</a:t>
            </a:r>
            <a:r>
              <a:rPr lang="de-DE" sz="1200" dirty="0"/>
              <a:t> Straße zw. Weststraße und </a:t>
            </a:r>
            <a:r>
              <a:rPr lang="de-DE" sz="1200" dirty="0" err="1"/>
              <a:t>Siegfriedstraße</a:t>
            </a:r>
            <a:r>
              <a:rPr lang="de-DE" sz="1200" dirty="0"/>
              <a:t> (Blickrichtung </a:t>
            </a:r>
            <a:r>
              <a:rPr lang="de-DE" sz="1200" dirty="0" smtClean="0"/>
              <a:t>stadtauswärts</a:t>
            </a:r>
            <a:r>
              <a:rPr lang="de-DE" sz="1200" dirty="0"/>
              <a:t>)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5245369" y="6125890"/>
            <a:ext cx="392991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1200" dirty="0" err="1" smtClean="0"/>
              <a:t>Jöllenbecker</a:t>
            </a:r>
            <a:r>
              <a:rPr lang="de-DE" sz="1200" dirty="0"/>
              <a:t> Straße zw. </a:t>
            </a:r>
            <a:r>
              <a:rPr lang="de-DE" sz="1200" dirty="0" err="1" smtClean="0"/>
              <a:t>Melanchthonstraße</a:t>
            </a:r>
            <a:r>
              <a:rPr lang="de-DE" sz="1200" dirty="0" smtClean="0"/>
              <a:t> und Apfelstraße </a:t>
            </a:r>
            <a:r>
              <a:rPr lang="de-DE" sz="1200" dirty="0"/>
              <a:t>(Blickrichtung </a:t>
            </a:r>
            <a:r>
              <a:rPr lang="de-DE" sz="1200" dirty="0" smtClean="0"/>
              <a:t>stadtauswärts</a:t>
            </a:r>
            <a:r>
              <a:rPr lang="de-DE" sz="1200" dirty="0"/>
              <a:t>)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715" y="3752033"/>
            <a:ext cx="3165142" cy="2373857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264" y="3771974"/>
            <a:ext cx="3146821" cy="2360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11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7472665" y="4661834"/>
            <a:ext cx="1828800" cy="43037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3" name="Textfeld 12"/>
          <p:cNvSpPr txBox="1"/>
          <p:nvPr/>
        </p:nvSpPr>
        <p:spPr>
          <a:xfrm>
            <a:off x="9175284" y="4790693"/>
            <a:ext cx="488080" cy="6764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6160972" y="3893478"/>
            <a:ext cx="488080" cy="6764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0" name="Text Box 41"/>
          <p:cNvSpPr txBox="1">
            <a:spLocks noChangeArrowheads="1"/>
          </p:cNvSpPr>
          <p:nvPr/>
        </p:nvSpPr>
        <p:spPr bwMode="auto">
          <a:xfrm>
            <a:off x="606507" y="1275297"/>
            <a:ext cx="787335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400" b="1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Zusätzliche Bahnunterführung für den Fuß-/Radverkehr</a:t>
            </a:r>
          </a:p>
          <a:p>
            <a:endParaRPr lang="de-DE" sz="1200" dirty="0" smtClean="0">
              <a:solidFill>
                <a:prstClr val="black"/>
              </a:solidFill>
              <a:latin typeface="+mn-lt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endParaRPr lang="de-DE" sz="2000" b="1" dirty="0" smtClean="0">
              <a:solidFill>
                <a:prstClr val="black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738298" y="4329028"/>
            <a:ext cx="335349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1200" dirty="0" smtClean="0"/>
              <a:t>Ist-Zustand</a:t>
            </a:r>
          </a:p>
          <a:p>
            <a:r>
              <a:rPr lang="de-DE" sz="1200" dirty="0" err="1" smtClean="0"/>
              <a:t>Jöllenbecker</a:t>
            </a:r>
            <a:r>
              <a:rPr lang="de-DE" sz="1200" dirty="0" smtClean="0"/>
              <a:t> </a:t>
            </a:r>
            <a:r>
              <a:rPr lang="de-DE" sz="1200" dirty="0"/>
              <a:t>Straße </a:t>
            </a:r>
            <a:r>
              <a:rPr lang="de-DE" sz="1200" dirty="0" smtClean="0"/>
              <a:t>(</a:t>
            </a:r>
            <a:r>
              <a:rPr lang="de-DE" sz="1200" dirty="0"/>
              <a:t>Blickrichtung </a:t>
            </a:r>
            <a:r>
              <a:rPr lang="de-DE" sz="1200" dirty="0" smtClean="0"/>
              <a:t>stadtauswärts</a:t>
            </a:r>
            <a:r>
              <a:rPr lang="de-DE" sz="1200" dirty="0"/>
              <a:t>)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85" y="2184911"/>
            <a:ext cx="2920593" cy="2190444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2408" y="2067712"/>
            <a:ext cx="3519969" cy="2363289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3058" y="4569934"/>
            <a:ext cx="5205930" cy="2154481"/>
          </a:xfrm>
          <a:prstGeom prst="rect">
            <a:avLst/>
          </a:prstGeom>
        </p:spPr>
      </p:pic>
      <p:sp>
        <p:nvSpPr>
          <p:cNvPr id="14" name="Text Box 41"/>
          <p:cNvSpPr txBox="1">
            <a:spLocks noChangeArrowheads="1"/>
          </p:cNvSpPr>
          <p:nvPr/>
        </p:nvSpPr>
        <p:spPr bwMode="auto">
          <a:xfrm>
            <a:off x="738298" y="4992581"/>
            <a:ext cx="2775790" cy="907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de-DE" sz="1600" b="1" dirty="0" smtClean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Bestand:</a:t>
            </a:r>
          </a:p>
          <a:p>
            <a:pPr>
              <a:spcAft>
                <a:spcPts val="600"/>
              </a:spcAft>
            </a:pPr>
            <a:r>
              <a:rPr lang="de-DE" sz="1600" b="1" dirty="0" smtClean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Unzureichende Breiten für den Fuß- und Radverkehr</a:t>
            </a:r>
            <a:endParaRPr lang="de-DE" sz="2000" b="1" dirty="0" smtClean="0">
              <a:solidFill>
                <a:prstClr val="black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5" name="Text Box 41"/>
          <p:cNvSpPr txBox="1">
            <a:spLocks noChangeArrowheads="1"/>
          </p:cNvSpPr>
          <p:nvPr/>
        </p:nvSpPr>
        <p:spPr bwMode="auto">
          <a:xfrm>
            <a:off x="4447115" y="4040627"/>
            <a:ext cx="172579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de-DE" sz="2000" b="1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Planungsidee</a:t>
            </a:r>
          </a:p>
        </p:txBody>
      </p:sp>
    </p:spTree>
    <p:extLst>
      <p:ext uri="{BB962C8B-B14F-4D97-AF65-F5344CB8AC3E}">
        <p14:creationId xmlns:p14="http://schemas.microsoft.com/office/powerpoint/2010/main" val="92903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41"/>
          <p:cNvSpPr txBox="1">
            <a:spLocks noChangeArrowheads="1"/>
          </p:cNvSpPr>
          <p:nvPr/>
        </p:nvSpPr>
        <p:spPr bwMode="auto">
          <a:xfrm>
            <a:off x="1554040" y="2074875"/>
            <a:ext cx="5181057" cy="4152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/>
          </a:bodyPr>
          <a:lstStyle/>
          <a:p>
            <a:pPr marL="0" lvl="1">
              <a:spcAft>
                <a:spcPts val="60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Grundlagenermittlung</a:t>
            </a:r>
          </a:p>
          <a:p>
            <a:pPr marL="0" lvl="1">
              <a:spcAft>
                <a:spcPts val="60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Vergabe Planungs-/Partizipationsleistungen</a:t>
            </a:r>
          </a:p>
          <a:p>
            <a:pPr marL="0" lvl="1">
              <a:spcAft>
                <a:spcPts val="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Öffentlichkeitsbeteiligung / Partizipation</a:t>
            </a:r>
          </a:p>
          <a:p>
            <a:pPr marL="0" lvl="1">
              <a:spcAft>
                <a:spcPts val="600"/>
              </a:spcAft>
            </a:pPr>
            <a:endParaRPr lang="de-DE" sz="2000" b="1" dirty="0" smtClean="0">
              <a:latin typeface="Calibri" panose="020F0502020204030204"/>
              <a:cs typeface="Arial" panose="020B0604020202020204" pitchFamily="34" charset="0"/>
            </a:endParaRPr>
          </a:p>
          <a:p>
            <a:pPr marL="0" lvl="1">
              <a:spcAft>
                <a:spcPts val="60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Fertigstellung Vorplanung</a:t>
            </a:r>
          </a:p>
          <a:p>
            <a:pPr marL="0" lvl="1">
              <a:spcAft>
                <a:spcPts val="60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Politischen Beratungen zum Ausbaustandard</a:t>
            </a:r>
          </a:p>
          <a:p>
            <a:pPr marL="0" lvl="1">
              <a:spcAft>
                <a:spcPts val="60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Entwurfsplanungen / Zuwendungsantrag</a:t>
            </a:r>
          </a:p>
          <a:p>
            <a:pPr marL="0" lvl="1">
              <a:spcAft>
                <a:spcPts val="60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Ausführungsplanung / Vorbereitung Baudurchführung</a:t>
            </a:r>
          </a:p>
          <a:p>
            <a:pPr marL="0" lvl="1">
              <a:spcAft>
                <a:spcPts val="60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Baudurchführung</a:t>
            </a:r>
          </a:p>
        </p:txBody>
      </p:sp>
      <p:sp>
        <p:nvSpPr>
          <p:cNvPr id="8" name="Pfeil: nach oben 6"/>
          <p:cNvSpPr/>
          <p:nvPr/>
        </p:nvSpPr>
        <p:spPr bwMode="auto">
          <a:xfrm rot="10800000">
            <a:off x="414411" y="2192055"/>
            <a:ext cx="1025077" cy="374528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  <a:lvl1pPr marL="0" algn="l" defTabSz="914400">
              <a:defRPr sz="1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>
              <a:defRPr sz="1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>
              <a:defRPr sz="1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>
              <a:defRPr sz="1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>
              <a:defRPr sz="1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>
              <a:defRPr sz="1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>
              <a:defRPr sz="1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>
              <a:defRPr sz="1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>
              <a:defRPr sz="1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de-DE" sz="1800" b="0" i="0" u="none" strike="noStrike" cap="none" spc="0">
              <a:ln>
                <a:noFill/>
              </a:ln>
              <a:solidFill>
                <a:prstClr val="white"/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9" name="Text Box 41"/>
          <p:cNvSpPr txBox="1">
            <a:spLocks noChangeArrowheads="1"/>
          </p:cNvSpPr>
          <p:nvPr/>
        </p:nvSpPr>
        <p:spPr bwMode="auto">
          <a:xfrm>
            <a:off x="6948243" y="2074874"/>
            <a:ext cx="2957757" cy="4152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/>
          </a:bodyPr>
          <a:lstStyle/>
          <a:p>
            <a:pPr marL="0" lvl="1">
              <a:spcAft>
                <a:spcPts val="60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Frühjahr 2023</a:t>
            </a:r>
          </a:p>
          <a:p>
            <a:pPr marL="0" lvl="1">
              <a:spcAft>
                <a:spcPts val="60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Frühjahr 2023</a:t>
            </a:r>
          </a:p>
          <a:p>
            <a:pPr marL="0" lvl="1">
              <a:spcAft>
                <a:spcPts val="60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Sommer 2023 – Frühjahr 2024</a:t>
            </a:r>
          </a:p>
          <a:p>
            <a:pPr marL="0" lvl="1">
              <a:spcAft>
                <a:spcPts val="60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Sommer 2024</a:t>
            </a:r>
            <a:endParaRPr lang="de-DE" sz="2000" b="1" dirty="0">
              <a:latin typeface="Calibri" panose="020F0502020204030204"/>
              <a:cs typeface="Arial" panose="020B0604020202020204" pitchFamily="34" charset="0"/>
            </a:endParaRPr>
          </a:p>
          <a:p>
            <a:pPr marL="0" lvl="1">
              <a:spcAft>
                <a:spcPts val="60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Herbst 2024</a:t>
            </a:r>
          </a:p>
          <a:p>
            <a:pPr marL="0" lvl="1">
              <a:spcAft>
                <a:spcPts val="60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Frühjahr 2025</a:t>
            </a:r>
          </a:p>
          <a:p>
            <a:pPr marL="0" lvl="1">
              <a:spcAft>
                <a:spcPts val="0"/>
              </a:spcAft>
            </a:pPr>
            <a:r>
              <a:rPr lang="de-DE" sz="2000" b="1" dirty="0" smtClean="0">
                <a:latin typeface="Calibri" panose="020F0502020204030204"/>
                <a:cs typeface="Arial" panose="020B0604020202020204" pitchFamily="34" charset="0"/>
              </a:rPr>
              <a:t>Winter 2027</a:t>
            </a:r>
          </a:p>
          <a:p>
            <a:pPr marL="0" lvl="1">
              <a:spcAft>
                <a:spcPts val="600"/>
              </a:spcAft>
            </a:pPr>
            <a:endParaRPr lang="de-DE" sz="2000" b="1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marL="0" lvl="1">
              <a:spcAft>
                <a:spcPts val="600"/>
              </a:spcAft>
            </a:pPr>
            <a:r>
              <a:rPr lang="de-DE" sz="2000" b="1" dirty="0" smtClean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Frühjahr 2028 – Sommer 2029</a:t>
            </a:r>
            <a:endParaRPr lang="de-DE" sz="2000" b="1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606507" y="1341173"/>
            <a:ext cx="80065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sz="2400" b="1" dirty="0" smtClean="0">
                <a:solidFill>
                  <a:srgbClr val="C00000"/>
                </a:solidFill>
                <a:latin typeface="Calibri" panose="020F0502020204030204"/>
                <a:cs typeface="Arial" panose="020B0604020202020204" pitchFamily="34" charset="0"/>
              </a:rPr>
              <a:t>Projektablauf – ENTWURF</a:t>
            </a:r>
            <a:endParaRPr lang="de-DE" sz="2400" b="1" dirty="0">
              <a:solidFill>
                <a:srgbClr val="C0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29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41"/>
          <p:cNvSpPr txBox="1">
            <a:spLocks noChangeArrowheads="1"/>
          </p:cNvSpPr>
          <p:nvPr/>
        </p:nvSpPr>
        <p:spPr bwMode="auto">
          <a:xfrm>
            <a:off x="606507" y="1275297"/>
            <a:ext cx="88422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400" b="1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Ergänzende Hinweise an die Verwaltung</a:t>
            </a:r>
            <a:endParaRPr lang="de-DE" sz="1200" dirty="0" smtClean="0">
              <a:solidFill>
                <a:prstClr val="black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606507" y="1819175"/>
            <a:ext cx="76134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Haben Sie Fragen?</a:t>
            </a:r>
          </a:p>
          <a:p>
            <a:pPr>
              <a:spcAft>
                <a:spcPts val="600"/>
              </a:spcAft>
            </a:pPr>
            <a:endParaRPr lang="de-DE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de-DE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Gibt es Hinweise zur Öffentlichkeitsbeteiligung?</a:t>
            </a:r>
          </a:p>
          <a:p>
            <a:pPr>
              <a:spcAft>
                <a:spcPts val="600"/>
              </a:spcAft>
            </a:pPr>
            <a:endParaRPr lang="de-DE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de-DE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Gibt es Hinweise zum Projektablauf?</a:t>
            </a:r>
          </a:p>
        </p:txBody>
      </p:sp>
    </p:spTree>
    <p:extLst>
      <p:ext uri="{BB962C8B-B14F-4D97-AF65-F5344CB8AC3E}">
        <p14:creationId xmlns:p14="http://schemas.microsoft.com/office/powerpoint/2010/main" val="391522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10644" y="3427424"/>
            <a:ext cx="9495356" cy="1207205"/>
          </a:xfrm>
        </p:spPr>
        <p:txBody>
          <a:bodyPr>
            <a:normAutofit/>
          </a:bodyPr>
          <a:lstStyle/>
          <a:p>
            <a:r>
              <a:rPr lang="de-DE" sz="3200" dirty="0" smtClean="0"/>
              <a:t>Vielen Dank für Ihre Aufmerksamkeit!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410644" y="4871112"/>
            <a:ext cx="6400812" cy="1671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>
                    <a:alpha val="89803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>
            <a:lvl1pPr marL="342900" indent="-342900" eaLnBrk="0" hangingPunct="0">
              <a:defRPr sz="1400" b="1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1200"/>
              </a:spcAft>
            </a:pPr>
            <a:r>
              <a:rPr lang="de-DE" altLang="de-DE" sz="1800" dirty="0" smtClean="0">
                <a:solidFill>
                  <a:srgbClr val="FFFFFF"/>
                </a:solidFill>
                <a:latin typeface="Calibri" pitchFamily="34" charset="0"/>
              </a:rPr>
              <a:t>Kontakt</a:t>
            </a:r>
          </a:p>
          <a:p>
            <a:pPr eaLnBrk="1" hangingPunct="1">
              <a:lnSpc>
                <a:spcPct val="80000"/>
              </a:lnSpc>
            </a:pPr>
            <a:r>
              <a:rPr lang="de-DE" altLang="de-DE" sz="1800" b="0" dirty="0" smtClean="0">
                <a:solidFill>
                  <a:srgbClr val="FFFFFF"/>
                </a:solidFill>
                <a:latin typeface="Calibri" pitchFamily="34" charset="0"/>
              </a:rPr>
              <a:t>Stadt Bielefeld</a:t>
            </a:r>
          </a:p>
          <a:p>
            <a:pPr eaLnBrk="1" hangingPunct="1">
              <a:lnSpc>
                <a:spcPct val="80000"/>
              </a:lnSpc>
            </a:pPr>
            <a:r>
              <a:rPr lang="de-DE" altLang="de-DE" sz="1800" b="0" dirty="0" smtClean="0">
                <a:solidFill>
                  <a:srgbClr val="FFFFFF"/>
                </a:solidFill>
                <a:latin typeface="Calibri" pitchFamily="34" charset="0"/>
              </a:rPr>
              <a:t>Amt für Verkehr</a:t>
            </a:r>
          </a:p>
          <a:p>
            <a:pPr eaLnBrk="1" hangingPunct="1">
              <a:lnSpc>
                <a:spcPct val="80000"/>
              </a:lnSpc>
            </a:pPr>
            <a:endParaRPr lang="de-DE" altLang="de-DE" sz="1800" b="0" dirty="0" smtClean="0">
              <a:solidFill>
                <a:srgbClr val="FFFFFF"/>
              </a:solidFill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de-DE" altLang="de-DE" sz="1800" b="0" dirty="0" smtClean="0">
                <a:solidFill>
                  <a:srgbClr val="FFFFFF"/>
                </a:solidFill>
                <a:latin typeface="Calibri" pitchFamily="34" charset="0"/>
              </a:rPr>
              <a:t>Oliver Spree</a:t>
            </a:r>
          </a:p>
          <a:p>
            <a:pPr eaLnBrk="1" hangingPunct="1">
              <a:lnSpc>
                <a:spcPct val="80000"/>
              </a:lnSpc>
            </a:pPr>
            <a:r>
              <a:rPr lang="de-DE" altLang="de-DE" sz="1800" b="0" dirty="0" smtClean="0">
                <a:solidFill>
                  <a:srgbClr val="FFFFFF"/>
                </a:solidFill>
                <a:latin typeface="Calibri" pitchFamily="34" charset="0"/>
              </a:rPr>
              <a:t>0521 51-8289</a:t>
            </a:r>
          </a:p>
          <a:p>
            <a:pPr eaLnBrk="1" hangingPunct="1">
              <a:lnSpc>
                <a:spcPct val="80000"/>
              </a:lnSpc>
            </a:pPr>
            <a:r>
              <a:rPr lang="de-DE" altLang="de-DE" sz="1800" b="0" dirty="0" smtClean="0">
                <a:solidFill>
                  <a:srgbClr val="FFFFFF"/>
                </a:solidFill>
                <a:latin typeface="Calibri" pitchFamily="34" charset="0"/>
              </a:rPr>
              <a:t>oliver.spree@bielefeld.de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5158322" y="4871112"/>
            <a:ext cx="2595289" cy="540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>
                    <a:alpha val="89803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>
            <a:lvl1pPr marL="342900" indent="-342900" eaLnBrk="0" hangingPunct="0">
              <a:defRPr sz="1400" b="1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1200"/>
              </a:spcAft>
            </a:pPr>
            <a:endParaRPr lang="de-DE" altLang="de-DE" sz="1800" b="0" u="sng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29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313</Words>
  <Application>Microsoft Office PowerPoint</Application>
  <PresentationFormat>A4-Papier (210 x 297 mm)</PresentationFormat>
  <Paragraphs>91</Paragraphs>
  <Slides>9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3" baseType="lpstr">
      <vt:lpstr>Arial</vt:lpstr>
      <vt:lpstr>Calibri</vt:lpstr>
      <vt:lpstr>Wingdings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R-WIN</dc:creator>
  <cp:lastModifiedBy>Knoll-Meier, Martina (166)</cp:lastModifiedBy>
  <cp:revision>561</cp:revision>
  <cp:lastPrinted>2022-08-11T11:52:39Z</cp:lastPrinted>
  <dcterms:created xsi:type="dcterms:W3CDTF">2016-11-18T09:41:01Z</dcterms:created>
  <dcterms:modified xsi:type="dcterms:W3CDTF">2023-03-08T14:06:23Z</dcterms:modified>
</cp:coreProperties>
</file>